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1" r:id="rId2"/>
    <p:sldId id="2562" r:id="rId3"/>
    <p:sldId id="2587" r:id="rId4"/>
    <p:sldId id="2565" r:id="rId5"/>
    <p:sldId id="2586" r:id="rId6"/>
    <p:sldId id="2569" r:id="rId7"/>
    <p:sldId id="2571" r:id="rId8"/>
    <p:sldId id="2583" r:id="rId9"/>
    <p:sldId id="2588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 Muro: Uma Ontologia para o Sujeito da Différance" id="{1265B6AA-40E0-410E-BB95-D4309190917A}">
          <p14:sldIdLst>
            <p14:sldId id="2561"/>
            <p14:sldId id="2562"/>
            <p14:sldId id="2587"/>
          </p14:sldIdLst>
        </p14:section>
        <p14:section name="Análise do conto ficcional 'O Muro'" id="{7CD0D78A-D218-4284-8FDA-594320F12A70}">
          <p14:sldIdLst>
            <p14:sldId id="2565"/>
            <p14:sldId id="2586"/>
          </p14:sldIdLst>
        </p14:section>
        <p14:section name="Ontologia dos processos da criança com deficiência" id="{D2721AF2-375E-4931-8EA7-3CD6C5E1A37C}">
          <p14:sldIdLst>
            <p14:sldId id="2569"/>
            <p14:sldId id="2571"/>
          </p14:sldIdLst>
        </p14:section>
        <p14:section name="Práxis libertadora na educação infantil" id="{690B4FBC-4581-4317-9EE6-E80F824E2A74}">
          <p14:sldIdLst/>
        </p14:section>
        <p14:section name="Interpretação de comportamentos linguísticos em TEA" id="{54F3E55D-730A-4FCD-A02C-2B317937F37F}">
          <p14:sldIdLst/>
        </p14:section>
        <p14:section name="Afetos e ações na educação inclusiva" id="{55E4E476-E71C-42AE-AE6B-2DD50CC7B487}">
          <p14:sldIdLst>
            <p14:sldId id="2583"/>
          </p14:sldIdLst>
        </p14:section>
        <p14:section name="Conclusão" id="{94971E9A-D318-41DF-8749-2FA4F086C9A3}">
          <p14:sldIdLst>
            <p14:sldId id="258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552474-A862-43EF-A77A-C251AB115273}" v="107" dt="2025-06-03T10:50:25.6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queline Barros" userId="36b36a9bda6fabf1" providerId="LiveId" clId="{76552474-A862-43EF-A77A-C251AB115273}"/>
    <pc:docChg chg="delSld modSld modSection">
      <pc:chgData name="Jacqueline Barros" userId="36b36a9bda6fabf1" providerId="LiveId" clId="{76552474-A862-43EF-A77A-C251AB115273}" dt="2025-06-03T10:50:25.668" v="107" actId="20577"/>
      <pc:docMkLst>
        <pc:docMk/>
      </pc:docMkLst>
      <pc:sldChg chg="modSp modAnim">
        <pc:chgData name="Jacqueline Barros" userId="36b36a9bda6fabf1" providerId="LiveId" clId="{76552474-A862-43EF-A77A-C251AB115273}" dt="2025-06-03T10:50:25.668" v="107" actId="20577"/>
        <pc:sldMkLst>
          <pc:docMk/>
          <pc:sldMk cId="4204807172" sldId="2561"/>
        </pc:sldMkLst>
        <pc:spChg chg="mod">
          <ac:chgData name="Jacqueline Barros" userId="36b36a9bda6fabf1" providerId="LiveId" clId="{76552474-A862-43EF-A77A-C251AB115273}" dt="2025-06-03T10:50:25.668" v="107" actId="20577"/>
          <ac:spMkLst>
            <pc:docMk/>
            <pc:sldMk cId="4204807172" sldId="2561"/>
            <ac:spMk id="3" creationId="{755F00D7-2354-FDBA-0888-16C8D89EDF23}"/>
          </ac:spMkLst>
        </pc:spChg>
      </pc:sldChg>
      <pc:sldChg chg="del">
        <pc:chgData name="Jacqueline Barros" userId="36b36a9bda6fabf1" providerId="LiveId" clId="{76552474-A862-43EF-A77A-C251AB115273}" dt="2025-06-01T14:39:18.285" v="0" actId="47"/>
        <pc:sldMkLst>
          <pc:docMk/>
          <pc:sldMk cId="3564299233" sldId="256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18F3C3-0CD1-4C74-9F93-A4F9F10ABEA4}" type="datetimeFigureOut">
              <a:rPr lang="pt-BR" smtClean="0"/>
              <a:t>03/06/2025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7515EE-0AA2-4E8A-AF07-6C0A13EB3B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9538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Os conteúdos gerados pela IA podem estar incorretos.
---
Nesta apresentação, vamos explorar o conceito do PEI e sua relevância na educação de crianças com deficiência, analisando o conto ficcional 'O Muro' e suas implicações. Discutiremos a ontologia das crianças com deficiência, a práxis libertadora na educação infantil, a interpretação dos comportamentos linguísticos em TEA, e o papel dos afetos na educação inclusiva.
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AFA650-8F20-4B9B-A76E-B4E256F49FF5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7866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Abordaremos diversos temas que conectam a ontologia do sujeito da diferença às práticas educacionais. Começaremos com a introdução ao PEI e sua importância, seguiremos com a análise do conto 'O Muro', e exploraremos a ontologia das crianças com deficiência. Em seguida, discutiremos a práxis libertadora na educação infantil, os comportamentos linguísticos em TEA, e os afetos na educação inclusiva.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AFA650-8F20-4B9B-A76E-B4E256F49FF5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8556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O conto 'O Muro' oferece uma rica reflexão sobre limites, separações e a busca pela identidade. Vamos analisar os principais temas abordados na obra, as analogias propostas ao leitor e como essas analogias podem ser aplicadas na prática docente.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AFA650-8F20-4B9B-A76E-B4E256F49FF5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8558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A ontologia das crianças com deficiência centra-se em como elas percebem o mundo e desenvolvem sua subjetividade. Vamos explorar os conceitos ontológicos propostos por Heidegger e refletir sobre o ser e a subjetividade das crianças em ambiente escolar.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AFA650-8F20-4B9B-A76E-B4E256F49FF5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755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Refletir sobre o ser e a subjetividade das crianças com deficiência nos ajuda a reconhecer suas experiências únicas e a importância de criar espaços que validem suas vozes e sentimentos, promovendo um ambiente de aprendizado rico e diversificado.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AFA650-8F20-4B9B-A76E-B4E256F49FF5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1289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Os bons afetos promovem um ambiente de aprendizado positivo, enquanto os maus afetos podem criar barreiras à aprendizagem. É essencial que educadores entrem em contato com suas próprias emoções e com as dos alunos para criar uma atmosfera acolhedora.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AFA650-8F20-4B9B-A76E-B4E256F49FF5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227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899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109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802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195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038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3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358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233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205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971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598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educapes.capes.gov.br/bitstream/capes/778216/3/Conto%20O%20MURO%20-%20Jacqueline%20Barros%20C%C3%93PIA%20EDUCAPES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D5F93601-103D-C565-87FA-9D02A85FB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1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B0C8BC1-6179-92B9-BB2D-388CC6BB1F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49539" y="754036"/>
            <a:ext cx="5211602" cy="328674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5600" dirty="0"/>
              <a:t>O Muro: Uma Ontologia para o Sujeito da Différance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55F00D7-2354-FDBA-0888-16C8D89EDF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9913" y="4040775"/>
            <a:ext cx="5366923" cy="2162775"/>
          </a:xfrm>
        </p:spPr>
        <p:txBody>
          <a:bodyPr anchor="b">
            <a:normAutofit/>
          </a:bodyPr>
          <a:lstStyle/>
          <a:p>
            <a:r>
              <a:rPr lang="pt-BR" dirty="0"/>
              <a:t>Dra. Jacqueline de Faria Barros Ramos</a:t>
            </a:r>
          </a:p>
          <a:p>
            <a:r>
              <a:rPr lang="pt-BR" dirty="0"/>
              <a:t>Cristiane Bom</a:t>
            </a:r>
          </a:p>
          <a:p>
            <a:r>
              <a:rPr lang="pt-BR" dirty="0"/>
              <a:t>Mariana da Silva Fonseca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2328542-3F57-842A-47ED-7DF333E923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03701" y="508090"/>
            <a:ext cx="5153136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2B4F0124-BE4A-E02A-6C71-33C1DCFD99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46" r="1" b="10063"/>
          <a:stretch>
            <a:fillRect/>
          </a:stretch>
        </p:blipFill>
        <p:spPr bwMode="auto">
          <a:xfrm>
            <a:off x="2113104" y="5584371"/>
            <a:ext cx="940215" cy="760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m 3" descr="Manequim de madeira na parte superior que olha orgulhoso no céu ou no futuro">
            <a:extLst>
              <a:ext uri="{FF2B5EF4-FFF2-40B4-BE49-F238E27FC236}">
                <a16:creationId xmlns:a16="http://schemas.microsoft.com/office/drawing/2014/main" id="{7CC073A0-7218-41AB-B23C-9DD829DFC8F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17323" b="-6"/>
          <a:stretch>
            <a:fillRect/>
          </a:stretch>
        </p:blipFill>
        <p:spPr>
          <a:xfrm>
            <a:off x="1" y="0"/>
            <a:ext cx="6385607" cy="5066066"/>
          </a:xfrm>
          <a:prstGeom prst="rect">
            <a:avLst/>
          </a:prstGeom>
        </p:spPr>
      </p:pic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40F17714-6E73-FF9E-DFD2-8EA846C518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03702" y="6300216"/>
            <a:ext cx="5100142" cy="45719"/>
          </a:xfrm>
          <a:custGeom>
            <a:avLst/>
            <a:gdLst>
              <a:gd name="connsiteX0" fmla="*/ 0 w 7072457"/>
              <a:gd name="connsiteY0" fmla="*/ 0 h 45719"/>
              <a:gd name="connsiteX1" fmla="*/ 7072457 w 7072457"/>
              <a:gd name="connsiteY1" fmla="*/ 0 h 45719"/>
              <a:gd name="connsiteX2" fmla="*/ 7072457 w 7072457"/>
              <a:gd name="connsiteY2" fmla="*/ 45719 h 45719"/>
              <a:gd name="connsiteX3" fmla="*/ 0 w 7072457"/>
              <a:gd name="connsiteY3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72457" h="45719">
                <a:moveTo>
                  <a:pt x="0" y="0"/>
                </a:moveTo>
                <a:lnTo>
                  <a:pt x="7072457" y="0"/>
                </a:lnTo>
                <a:lnTo>
                  <a:pt x="7072457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07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1" nodeType="with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EC38958-9A69-239A-BA79-2AEC73345F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EB043E4-DACF-0894-8B06-E351E3E5E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5160" y="657369"/>
            <a:ext cx="4745736" cy="1182317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Tópicos</a:t>
            </a:r>
            <a:r>
              <a:rPr 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em</a:t>
            </a:r>
            <a:r>
              <a:rPr 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Destaque</a:t>
            </a: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Espaço Reservado para Conteúdo 4" descr="Fotografia de uma jovem colegial com blocos soletrando a palavra educação.">
            <a:extLst>
              <a:ext uri="{FF2B5EF4-FFF2-40B4-BE49-F238E27FC236}">
                <a16:creationId xmlns:a16="http://schemas.microsoft.com/office/drawing/2014/main" id="{D710B1FC-FF0D-4BDC-BFDC-D4362CF5ED1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rcRect l="6027" r="21026" b="-1"/>
          <a:stretch>
            <a:fillRect/>
          </a:stretch>
        </p:blipFill>
        <p:spPr>
          <a:xfrm>
            <a:off x="517868" y="508090"/>
            <a:ext cx="5705856" cy="5846990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EC109E5-0396-8968-4F42-DFEC28036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16407" y="508090"/>
            <a:ext cx="4660733" cy="149279"/>
          </a:xfrm>
          <a:custGeom>
            <a:avLst/>
            <a:gdLst>
              <a:gd name="connsiteX0" fmla="*/ 0 w 6090847"/>
              <a:gd name="connsiteY0" fmla="*/ 0 h 149279"/>
              <a:gd name="connsiteX1" fmla="*/ 6090847 w 6090847"/>
              <a:gd name="connsiteY1" fmla="*/ 0 h 149279"/>
              <a:gd name="connsiteX2" fmla="*/ 6090847 w 6090847"/>
              <a:gd name="connsiteY2" fmla="*/ 149279 h 149279"/>
              <a:gd name="connsiteX3" fmla="*/ 0 w 6090847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0847" h="149279">
                <a:moveTo>
                  <a:pt x="0" y="0"/>
                </a:moveTo>
                <a:lnTo>
                  <a:pt x="6090847" y="0"/>
                </a:lnTo>
                <a:lnTo>
                  <a:pt x="6090847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E4DDF6A-EE13-AE2E-F4FB-AC6E9FCF9E4B}"/>
              </a:ext>
            </a:extLst>
          </p:cNvPr>
          <p:cNvSpPr>
            <a:spLocks noGrp="1"/>
          </p:cNvSpPr>
          <p:nvPr>
            <p:ph sz="half" idx="2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BulletedText"/>
                  </p202:designTagLst>
                </p202:designPr>
              </p:ext>
            </p:extLst>
          </p:nvPr>
        </p:nvSpPr>
        <p:spPr>
          <a:xfrm>
            <a:off x="6995160" y="1839686"/>
            <a:ext cx="4672584" cy="4506250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O PEI e </a:t>
            </a:r>
            <a:r>
              <a:rPr lang="en-US" sz="2400" dirty="0" err="1"/>
              <a:t>sua</a:t>
            </a:r>
            <a:r>
              <a:rPr lang="en-US" sz="2400" dirty="0"/>
              <a:t> </a:t>
            </a:r>
            <a:r>
              <a:rPr lang="en-US" sz="2400" dirty="0" err="1"/>
              <a:t>importância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sz="2400" dirty="0" err="1"/>
              <a:t>Análise</a:t>
            </a:r>
            <a:r>
              <a:rPr lang="en-US" sz="2400" dirty="0"/>
              <a:t> do </a:t>
            </a:r>
            <a:r>
              <a:rPr lang="en-US" sz="2400" dirty="0" err="1"/>
              <a:t>conto</a:t>
            </a:r>
            <a:r>
              <a:rPr lang="en-US" sz="2400" dirty="0"/>
              <a:t> </a:t>
            </a:r>
            <a:r>
              <a:rPr lang="en-US" sz="2400" dirty="0" err="1"/>
              <a:t>ficcional</a:t>
            </a:r>
            <a:r>
              <a:rPr lang="en-US" sz="2400" dirty="0"/>
              <a:t> 'O Muro’: </a:t>
            </a:r>
            <a:r>
              <a:rPr lang="en-US" sz="2400" dirty="0" err="1"/>
              <a:t>uma</a:t>
            </a:r>
            <a:r>
              <a:rPr lang="en-US" sz="2400" dirty="0"/>
              <a:t> </a:t>
            </a:r>
            <a:r>
              <a:rPr lang="en-US" sz="2400" dirty="0" err="1"/>
              <a:t>ontologia</a:t>
            </a:r>
            <a:r>
              <a:rPr lang="en-US" sz="2400" dirty="0"/>
              <a:t> para o </a:t>
            </a:r>
            <a:r>
              <a:rPr lang="en-US" sz="2400" dirty="0" err="1"/>
              <a:t>sujeito</a:t>
            </a:r>
            <a:r>
              <a:rPr lang="en-US" sz="2400" dirty="0"/>
              <a:t> da </a:t>
            </a:r>
            <a:r>
              <a:rPr lang="en-US" sz="2400" dirty="0" err="1"/>
              <a:t>différance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sz="2400" dirty="0" err="1"/>
              <a:t>Ontologia</a:t>
            </a:r>
            <a:r>
              <a:rPr lang="en-US" sz="2400" dirty="0"/>
              <a:t>: </a:t>
            </a:r>
            <a:r>
              <a:rPr lang="en-US" sz="2400" dirty="0" err="1"/>
              <a:t>processos</a:t>
            </a:r>
            <a:r>
              <a:rPr lang="en-US" sz="2400" dirty="0"/>
              <a:t> da </a:t>
            </a:r>
            <a:r>
              <a:rPr lang="en-US" sz="2400" dirty="0" err="1"/>
              <a:t>criança</a:t>
            </a:r>
            <a:r>
              <a:rPr lang="en-US" sz="2400" dirty="0"/>
              <a:t> com </a:t>
            </a:r>
            <a:r>
              <a:rPr lang="en-US" sz="2400" dirty="0" err="1"/>
              <a:t>deficiência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sz="2400" dirty="0" err="1"/>
              <a:t>Afetos</a:t>
            </a:r>
            <a:r>
              <a:rPr lang="en-US" sz="2400" dirty="0"/>
              <a:t> e </a:t>
            </a:r>
            <a:r>
              <a:rPr lang="en-US" sz="2400" dirty="0" err="1"/>
              <a:t>ações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educação</a:t>
            </a:r>
            <a:r>
              <a:rPr lang="en-US" sz="2400" dirty="0"/>
              <a:t> inclusive.</a:t>
            </a:r>
          </a:p>
        </p:txBody>
      </p:sp>
    </p:spTree>
    <p:extLst>
      <p:ext uri="{BB962C8B-B14F-4D97-AF65-F5344CB8AC3E}">
        <p14:creationId xmlns:p14="http://schemas.microsoft.com/office/powerpoint/2010/main" val="60469241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04C137-4C72-4075-2DEE-0D41062AD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631372"/>
            <a:ext cx="11155680" cy="457199"/>
          </a:xfrm>
        </p:spPr>
        <p:txBody>
          <a:bodyPr>
            <a:normAutofit fontScale="90000"/>
          </a:bodyPr>
          <a:lstStyle/>
          <a:p>
            <a:r>
              <a:rPr lang="pt-BR" dirty="0"/>
              <a:t>O que é o PEI?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449A23C-6054-A213-7AE2-FC538E8F84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5968" y="1262743"/>
            <a:ext cx="5181600" cy="54102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400" b="0" i="0" dirty="0">
                <a:effectLst/>
                <a:latin typeface="Bierstadt" panose="020B0004020202020204" pitchFamily="34" charset="0"/>
              </a:rPr>
              <a:t>(</a:t>
            </a:r>
            <a:r>
              <a:rPr lang="pt-BR" sz="2400" b="1" i="0" dirty="0">
                <a:effectLst/>
                <a:latin typeface="Bierstadt" panose="020B0004020202020204" pitchFamily="34" charset="0"/>
              </a:rPr>
              <a:t>conceito</a:t>
            </a:r>
            <a:r>
              <a:rPr lang="pt-BR" sz="2400" b="0" i="0" dirty="0">
                <a:effectLst/>
                <a:latin typeface="Bierstadt" panose="020B0004020202020204" pitchFamily="34" charset="0"/>
              </a:rPr>
              <a:t>) O Plano Educacional Individualizado (PEI) é um documento que planeja e acompanha a aprendizagem e desenvolvimento de estudantes com deficiência, Transtorno do Espectro Autista (TEA) e altas habilidades/superdotação. Serve para identificar as necessidades específicas de cada aluno, definir objetivos de aprendizagem, estratégias pedagógicas e avaliar o progresso. </a:t>
            </a:r>
            <a:endParaRPr lang="pt-BR" sz="2400" dirty="0">
              <a:latin typeface="Bierstadt" panose="020B0004020202020204" pitchFamily="34" charset="0"/>
            </a:endParaRP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4DE8836-B943-5BAB-7B5E-3EE5B02229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7143" y="631372"/>
            <a:ext cx="5590032" cy="571456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(</a:t>
            </a:r>
            <a:r>
              <a:rPr lang="pt-BR" sz="2400" b="1" dirty="0"/>
              <a:t>pesquisa</a:t>
            </a:r>
            <a:r>
              <a:rPr lang="pt-BR" sz="2400" dirty="0"/>
              <a:t>) Defendemos a concepção do PEI como representante do reflexo ontológico do ser (HEIDEGGER, 1960, p. 38), de como ele é em si mesmo, real e verdadeiramente, acionando o que Derrida chamou de différance (1991, p. 39). Nele, o estatuto de sujeito é identificado pela liberdade de dizer sobre o “quem eu sou” e essa pergunta traz em si uma afirmação impositiva, tão necessária aos sujeitos quanto à ação de respirar. </a:t>
            </a:r>
          </a:p>
        </p:txBody>
      </p:sp>
    </p:spTree>
    <p:extLst>
      <p:ext uri="{BB962C8B-B14F-4D97-AF65-F5344CB8AC3E}">
        <p14:creationId xmlns:p14="http://schemas.microsoft.com/office/powerpoint/2010/main" val="1708283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C7EFAAB5-34A3-C2FC-70BA-7720CC8ADB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F414B4-E248-A3E3-2CDD-3D7509ABD5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1211766"/>
            <a:ext cx="7237052" cy="4727988"/>
          </a:xfrm>
        </p:spPr>
        <p:txBody>
          <a:bodyPr anchor="b">
            <a:normAutofit/>
          </a:bodyPr>
          <a:lstStyle/>
          <a:p>
            <a:r>
              <a:rPr lang="pt-BR" sz="7400"/>
              <a:t>Análise do conto ficcional 'O Muro'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8A44BC8-2508-4575-75F6-0ED3F11E72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6208776"/>
            <a:ext cx="7269480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53309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40BC57-DC31-D536-3627-24AAB8969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609600"/>
            <a:ext cx="11155680" cy="631371"/>
          </a:xfrm>
        </p:spPr>
        <p:txBody>
          <a:bodyPr>
            <a:normAutofit fontScale="90000"/>
          </a:bodyPr>
          <a:lstStyle/>
          <a:p>
            <a:r>
              <a:rPr lang="pt-BR" dirty="0"/>
              <a:t>O Muro: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9C94838-2B6F-E47E-F7DB-90E67C7432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5112" y="1164771"/>
            <a:ext cx="5493802" cy="569322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400" dirty="0"/>
              <a:t>(história)</a:t>
            </a:r>
          </a:p>
          <a:p>
            <a:pPr marL="0" indent="0">
              <a:buNone/>
            </a:pPr>
            <a:r>
              <a:rPr lang="pt-BR" sz="2400" dirty="0"/>
              <a:t>Uma menina autista conhecendo o mundo;</a:t>
            </a:r>
          </a:p>
          <a:p>
            <a:pPr marL="0" indent="0">
              <a:buNone/>
            </a:pPr>
            <a:r>
              <a:rPr lang="pt-BR" sz="2400" dirty="0"/>
              <a:t>Apresenta a frustração da protagonista sobre como o mundo encara a diferença;</a:t>
            </a:r>
          </a:p>
          <a:p>
            <a:pPr marL="0" indent="0">
              <a:buNone/>
            </a:pPr>
            <a:r>
              <a:rPr lang="pt-BR" sz="2400" dirty="0"/>
              <a:t>A protagonista vê o muro como uma possibilidade para a diferença, uma surpresa boa, uma paisagem estimulante. O mundo vê o muro como um inimigo, um mal que precisa ser destruído; o conto é uma metáfora (analogia). 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D76ACCD-1512-F1F2-30CD-6730278777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08914" y="609600"/>
            <a:ext cx="5677118" cy="6248400"/>
          </a:xfrm>
        </p:spPr>
        <p:txBody>
          <a:bodyPr>
            <a:normAutofit/>
          </a:bodyPr>
          <a:lstStyle/>
          <a:p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erstadt"/>
                <a:ea typeface="+mn-ea"/>
                <a:cs typeface="+mn-cs"/>
              </a:rPr>
              <a:t>O PEI pode ser representado pela árvore/muro, tantas vezes um instrumento pouco aproveitado ou até descartado pela escola. </a:t>
            </a:r>
          </a:p>
          <a:p>
            <a:pPr marL="0" indent="0">
              <a:buNone/>
            </a:pPr>
            <a:r>
              <a:rPr lang="pt-BR" sz="2400" dirty="0"/>
              <a:t>1- Quem é o muro na história? </a:t>
            </a:r>
          </a:p>
          <a:p>
            <a:pPr marL="0" indent="0">
              <a:buNone/>
            </a:pPr>
            <a:r>
              <a:rPr lang="pt-BR" sz="2400" dirty="0"/>
              <a:t>2- Por que o muro foi destruído? </a:t>
            </a:r>
          </a:p>
          <a:p>
            <a:pPr marL="0" indent="0">
              <a:buNone/>
            </a:pPr>
            <a:r>
              <a:rPr lang="pt-BR" sz="2400" dirty="0"/>
              <a:t>3- Quem somos nós educadores diante do tema? </a:t>
            </a:r>
          </a:p>
          <a:p>
            <a:pPr marL="0" indent="0">
              <a:buNone/>
            </a:pPr>
            <a:r>
              <a:rPr lang="pt-BR" sz="2400" dirty="0"/>
              <a:t>4- Sob a perspectiva da narrativa, como você olha para a criança com TEA: “atrás ou na frente do muro”? </a:t>
            </a:r>
          </a:p>
          <a:p>
            <a:pPr marL="0" indent="0">
              <a:buNone/>
            </a:pPr>
            <a:r>
              <a:rPr lang="pt-BR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49424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C7EFAAB5-34A3-C2FC-70BA-7720CC8ADB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D34ADD4-F171-5C72-CDAB-36EB715A0F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1211766"/>
            <a:ext cx="7237052" cy="4727988"/>
          </a:xfrm>
        </p:spPr>
        <p:txBody>
          <a:bodyPr anchor="b">
            <a:normAutofit/>
          </a:bodyPr>
          <a:lstStyle/>
          <a:p>
            <a:r>
              <a:rPr lang="pt-BR" sz="7400" dirty="0"/>
              <a:t>Ontologia: processos da criança com deficiência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8A44BC8-2508-4575-75F6-0ED3F11E72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6208776"/>
            <a:ext cx="7269480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4723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C32CD27-7027-AB2B-38F1-71C08EB840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2694EF5-A0D2-B993-B402-8DC9FE10D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1536" y="508090"/>
            <a:ext cx="6236208" cy="1113882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Reflexões</a:t>
            </a:r>
            <a:r>
              <a:rPr 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sobre</a:t>
            </a:r>
            <a:r>
              <a:rPr 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o ser e a </a:t>
            </a:r>
            <a:r>
              <a:rPr lang="en-US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subjetividade</a:t>
            </a: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Espaço Reservado para Conteúdo 4" descr="irmão e irmã andando de bicicleta elétrica na área residencial, saindo juntos">
            <a:extLst>
              <a:ext uri="{FF2B5EF4-FFF2-40B4-BE49-F238E27FC236}">
                <a16:creationId xmlns:a16="http://schemas.microsoft.com/office/drawing/2014/main" id="{EFD91F98-DE4C-4FBC-A8C4-174343F4E0F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rcRect l="29237" r="22490" b="1"/>
          <a:stretch>
            <a:fillRect/>
          </a:stretch>
        </p:blipFill>
        <p:spPr>
          <a:xfrm>
            <a:off x="517869" y="508091"/>
            <a:ext cx="4221911" cy="5837918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6DD38CD-CFFE-4ABA-3DC8-01ED90559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4611" y="508090"/>
            <a:ext cx="6186474" cy="149279"/>
          </a:xfrm>
          <a:custGeom>
            <a:avLst/>
            <a:gdLst>
              <a:gd name="connsiteX0" fmla="*/ 0 w 6090847"/>
              <a:gd name="connsiteY0" fmla="*/ 0 h 149279"/>
              <a:gd name="connsiteX1" fmla="*/ 6090847 w 6090847"/>
              <a:gd name="connsiteY1" fmla="*/ 0 h 149279"/>
              <a:gd name="connsiteX2" fmla="*/ 6090847 w 6090847"/>
              <a:gd name="connsiteY2" fmla="*/ 149279 h 149279"/>
              <a:gd name="connsiteX3" fmla="*/ 0 w 6090847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0847" h="149279">
                <a:moveTo>
                  <a:pt x="0" y="0"/>
                </a:moveTo>
                <a:lnTo>
                  <a:pt x="6090847" y="0"/>
                </a:lnTo>
                <a:lnTo>
                  <a:pt x="6090847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A536FA1-AD30-F0CC-64E4-A3EC3A6BD54E}"/>
              </a:ext>
            </a:extLst>
          </p:cNvPr>
          <p:cNvSpPr>
            <a:spLocks noGrp="1"/>
          </p:cNvSpPr>
          <p:nvPr>
            <p:ph sz="half" idx="2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>
          <a:xfrm>
            <a:off x="5431536" y="1709056"/>
            <a:ext cx="6236208" cy="4636879"/>
          </a:xfrm>
        </p:spPr>
        <p:txBody>
          <a:bodyPr>
            <a:normAutofit/>
          </a:bodyPr>
          <a:lstStyle/>
          <a:p>
            <a:pPr marL="0" indent="0">
              <a:spcBef>
                <a:spcPts val="2500"/>
              </a:spcBef>
              <a:buNone/>
            </a:pPr>
            <a:endParaRPr lang="pt-BR" sz="2400" b="1" dirty="0"/>
          </a:p>
          <a:p>
            <a:pPr marL="0" indent="0">
              <a:spcBef>
                <a:spcPts val="2500"/>
              </a:spcBef>
              <a:buNone/>
            </a:pPr>
            <a:r>
              <a:rPr lang="pt-BR" sz="2400" b="1" dirty="0"/>
              <a:t>Experiências Únicas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pt-BR" sz="2400" b="1" dirty="0"/>
              <a:t>Validação das Vozes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pt-BR" sz="2400" b="1" dirty="0"/>
              <a:t>Ambiente de Aprendizado Diversificado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pt-BR" sz="2400" b="1" dirty="0"/>
              <a:t>Afeição/Empatia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pt-BR" sz="2400" b="1" dirty="0"/>
              <a:t>Ações motivadoras</a:t>
            </a:r>
          </a:p>
        </p:txBody>
      </p:sp>
    </p:spTree>
    <p:extLst>
      <p:ext uri="{BB962C8B-B14F-4D97-AF65-F5344CB8AC3E}">
        <p14:creationId xmlns:p14="http://schemas.microsoft.com/office/powerpoint/2010/main" val="206753360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C32CD27-7027-AB2B-38F1-71C08EB840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A0AD432-DF4E-AA18-D59E-C175F5117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1270" y="657370"/>
            <a:ext cx="6186474" cy="1204088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Impacto dos bons e </a:t>
            </a:r>
            <a:r>
              <a:rPr lang="en-US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maus</a:t>
            </a:r>
            <a:r>
              <a:rPr 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afetos</a:t>
            </a: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Espaço Reservado para Conteúdo 4" descr="Fazer uma pergunta ao professor durante as aulas.">
            <a:extLst>
              <a:ext uri="{FF2B5EF4-FFF2-40B4-BE49-F238E27FC236}">
                <a16:creationId xmlns:a16="http://schemas.microsoft.com/office/drawing/2014/main" id="{7CA226CE-3359-4AFE-A0C1-D840B321B69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rcRect l="15842" r="35885" b="1"/>
          <a:stretch>
            <a:fillRect/>
          </a:stretch>
        </p:blipFill>
        <p:spPr>
          <a:xfrm>
            <a:off x="517869" y="508091"/>
            <a:ext cx="4221911" cy="5837918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6DD38CD-CFFE-4ABA-3DC8-01ED90559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4611" y="508090"/>
            <a:ext cx="6186474" cy="149279"/>
          </a:xfrm>
          <a:custGeom>
            <a:avLst/>
            <a:gdLst>
              <a:gd name="connsiteX0" fmla="*/ 0 w 6090847"/>
              <a:gd name="connsiteY0" fmla="*/ 0 h 149279"/>
              <a:gd name="connsiteX1" fmla="*/ 6090847 w 6090847"/>
              <a:gd name="connsiteY1" fmla="*/ 0 h 149279"/>
              <a:gd name="connsiteX2" fmla="*/ 6090847 w 6090847"/>
              <a:gd name="connsiteY2" fmla="*/ 149279 h 149279"/>
              <a:gd name="connsiteX3" fmla="*/ 0 w 6090847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0847" h="149279">
                <a:moveTo>
                  <a:pt x="0" y="0"/>
                </a:moveTo>
                <a:lnTo>
                  <a:pt x="6090847" y="0"/>
                </a:lnTo>
                <a:lnTo>
                  <a:pt x="6090847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BCA1A11-1891-BEDE-D781-50E8E22E03A5}"/>
              </a:ext>
            </a:extLst>
          </p:cNvPr>
          <p:cNvSpPr>
            <a:spLocks noGrp="1"/>
          </p:cNvSpPr>
          <p:nvPr>
            <p:ph sz="half" idx="2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>
          <a:xfrm>
            <a:off x="5355771" y="1861458"/>
            <a:ext cx="6311973" cy="4484478"/>
          </a:xfrm>
        </p:spPr>
        <p:txBody>
          <a:bodyPr>
            <a:normAutofit/>
          </a:bodyPr>
          <a:lstStyle/>
          <a:p>
            <a:pPr marL="0" indent="0">
              <a:spcBef>
                <a:spcPts val="2500"/>
              </a:spcBef>
              <a:buNone/>
            </a:pPr>
            <a:endParaRPr lang="pt-BR" sz="1400" b="1" dirty="0"/>
          </a:p>
          <a:p>
            <a:pPr marL="0" indent="0">
              <a:spcBef>
                <a:spcPts val="2500"/>
              </a:spcBef>
              <a:buNone/>
            </a:pPr>
            <a:r>
              <a:rPr lang="pt-BR" sz="2400" b="1" dirty="0"/>
              <a:t>Ambiente seguro para aprendizado positivo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pt-BR" sz="2400" b="1" dirty="0"/>
              <a:t>Barreiras à Aprendizagem – maus afetos 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pt-BR" sz="2400" b="1" dirty="0"/>
              <a:t>Conexão Emocional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pt-BR" sz="2400" b="1" dirty="0"/>
              <a:t>Ações colaborativas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pt-BR" sz="2400" b="1" dirty="0"/>
              <a:t>Valorização das especificidades no coletivo </a:t>
            </a:r>
          </a:p>
        </p:txBody>
      </p:sp>
    </p:spTree>
    <p:extLst>
      <p:ext uri="{BB962C8B-B14F-4D97-AF65-F5344CB8AC3E}">
        <p14:creationId xmlns:p14="http://schemas.microsoft.com/office/powerpoint/2010/main" val="337860901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99A7B3-9082-E20E-F3BA-F6B098442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4" y="642258"/>
            <a:ext cx="11078174" cy="598713"/>
          </a:xfrm>
        </p:spPr>
        <p:txBody>
          <a:bodyPr>
            <a:normAutofit fontScale="90000"/>
          </a:bodyPr>
          <a:lstStyle/>
          <a:p>
            <a:r>
              <a:rPr lang="pt-BR" dirty="0"/>
              <a:t>Referências: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D28DD57-6430-E97F-BA75-8393D6A1F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112" y="1240971"/>
            <a:ext cx="11161776" cy="538842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dirty="0"/>
              <a:t>CAPRA, </a:t>
            </a:r>
            <a:r>
              <a:rPr lang="pt-BR" dirty="0" err="1"/>
              <a:t>Yusseff</a:t>
            </a:r>
            <a:r>
              <a:rPr lang="pt-BR" dirty="0"/>
              <a:t>. </a:t>
            </a:r>
            <a:r>
              <a:rPr lang="pt-BR" b="1" dirty="0"/>
              <a:t>O Muro</a:t>
            </a:r>
            <a:r>
              <a:rPr lang="pt-BR" dirty="0"/>
              <a:t>, 2023. Disponível em: </a:t>
            </a:r>
            <a:r>
              <a:rPr lang="pt-BR" dirty="0">
                <a:hlinkClick r:id="rId2"/>
              </a:rPr>
              <a:t>https://educapes.capes.gov.br/bitstream/capes/778216/3/Conto%20O%20MURO%20-%20Jacqueline%20Barros%20C%C3%93PIA%20EDUCAPES.pdf</a:t>
            </a:r>
            <a:r>
              <a:rPr lang="pt-BR" dirty="0"/>
              <a:t> </a:t>
            </a:r>
          </a:p>
          <a:p>
            <a:pPr marL="0" indent="0">
              <a:buNone/>
            </a:pPr>
            <a:r>
              <a:rPr lang="pt-BR" dirty="0"/>
              <a:t>DERRIDA, J. La différance. In: </a:t>
            </a:r>
            <a:r>
              <a:rPr lang="pt-BR" b="1" dirty="0" err="1"/>
              <a:t>Marges</a:t>
            </a:r>
            <a:r>
              <a:rPr lang="pt-BR" b="1" dirty="0"/>
              <a:t> de </a:t>
            </a:r>
            <a:r>
              <a:rPr lang="pt-BR" b="1" dirty="0" err="1"/>
              <a:t>la</a:t>
            </a:r>
            <a:r>
              <a:rPr lang="pt-BR" b="1" dirty="0"/>
              <a:t> </a:t>
            </a:r>
            <a:r>
              <a:rPr lang="pt-BR" b="1" dirty="0" err="1"/>
              <a:t>Philosophie</a:t>
            </a:r>
            <a:r>
              <a:rPr lang="pt-BR" dirty="0"/>
              <a:t>. Paris: </a:t>
            </a:r>
            <a:r>
              <a:rPr lang="pt-BR" dirty="0" err="1"/>
              <a:t>Les</a:t>
            </a:r>
            <a:r>
              <a:rPr lang="pt-BR" dirty="0"/>
              <a:t> Editions de </a:t>
            </a:r>
            <a:r>
              <a:rPr lang="pt-BR" dirty="0" err="1"/>
              <a:t>Minuit</a:t>
            </a:r>
            <a:r>
              <a:rPr lang="pt-BR" dirty="0"/>
              <a:t>; </a:t>
            </a:r>
            <a:r>
              <a:rPr lang="pt-BR" dirty="0" err="1"/>
              <a:t>Collection</a:t>
            </a:r>
            <a:r>
              <a:rPr lang="pt-BR" dirty="0"/>
              <a:t> «Critique», 2003. </a:t>
            </a:r>
          </a:p>
          <a:p>
            <a:pPr marL="0" indent="0">
              <a:buNone/>
            </a:pPr>
            <a:r>
              <a:rPr lang="pt-BR" dirty="0"/>
              <a:t>___________. </a:t>
            </a:r>
            <a:r>
              <a:rPr lang="pt-BR" b="1" dirty="0"/>
              <a:t>A dobra</a:t>
            </a:r>
            <a:r>
              <a:rPr lang="pt-BR" dirty="0"/>
              <a:t>: Leibniz e o Barroco. Campinas: Papirus, 1991. </a:t>
            </a:r>
          </a:p>
          <a:p>
            <a:pPr marL="0" indent="0">
              <a:buNone/>
            </a:pPr>
            <a:r>
              <a:rPr lang="pt-BR" dirty="0"/>
              <a:t>___________. </a:t>
            </a:r>
            <a:r>
              <a:rPr lang="pt-BR" b="1" dirty="0"/>
              <a:t>A escritura e a diferença</a:t>
            </a:r>
            <a:r>
              <a:rPr lang="pt-BR" dirty="0"/>
              <a:t>. 2. ed. São Paulo (SP): Perspectiva, 1995. </a:t>
            </a:r>
          </a:p>
          <a:p>
            <a:pPr marL="0" indent="0">
              <a:buNone/>
            </a:pPr>
            <a:r>
              <a:rPr lang="pt-BR" dirty="0"/>
              <a:t>___________. </a:t>
            </a:r>
            <a:r>
              <a:rPr lang="pt-BR" b="1" dirty="0"/>
              <a:t>Da hospitalidade</a:t>
            </a:r>
            <a:r>
              <a:rPr lang="pt-BR" dirty="0"/>
              <a:t>. Coimbra: </a:t>
            </a:r>
            <a:r>
              <a:rPr lang="pt-BR" dirty="0" err="1"/>
              <a:t>Palimage</a:t>
            </a:r>
            <a:r>
              <a:rPr lang="pt-BR" dirty="0"/>
              <a:t>, 2003. FERREIRO, Emília. Alfabetização em Processo. São Paulo: Cortez, 1996. </a:t>
            </a:r>
          </a:p>
          <a:p>
            <a:pPr marL="0" indent="0">
              <a:buNone/>
            </a:pPr>
            <a:r>
              <a:rPr lang="pt-BR" dirty="0"/>
              <a:t>___________. </a:t>
            </a:r>
            <a:r>
              <a:rPr lang="pt-BR" b="1" dirty="0"/>
              <a:t>Reflexões Sobre Alfabetização</a:t>
            </a:r>
            <a:r>
              <a:rPr lang="pt-BR" dirty="0"/>
              <a:t>. São Paulo: Cortez, 2000. </a:t>
            </a:r>
          </a:p>
          <a:p>
            <a:pPr marL="0" indent="0">
              <a:buNone/>
            </a:pPr>
            <a:r>
              <a:rPr lang="pt-BR" dirty="0"/>
              <a:t>FREIRE, Madalena. Dois olhares ao espaço-ação na pré-escola. In: MORAIS, R. (org.). </a:t>
            </a:r>
            <a:r>
              <a:rPr lang="pt-BR" b="1" dirty="0"/>
              <a:t>Sala de aula: que espaço é esse?</a:t>
            </a:r>
            <a:r>
              <a:rPr lang="pt-BR" dirty="0"/>
              <a:t> Campinas: Papirus, 1986. </a:t>
            </a:r>
          </a:p>
          <a:p>
            <a:pPr marL="0" indent="0">
              <a:buNone/>
            </a:pPr>
            <a:r>
              <a:rPr lang="pt-BR" dirty="0"/>
              <a:t>FREIRE, Paulo. </a:t>
            </a:r>
            <a:r>
              <a:rPr lang="pt-BR" b="1" dirty="0"/>
              <a:t>Pedagogia da Esperança</a:t>
            </a:r>
            <a:r>
              <a:rPr lang="pt-BR" dirty="0"/>
              <a:t>: um reencontro com a Pedagogia do Oprimido. Rio de Janeiro, Paz e Terra, 1992. </a:t>
            </a:r>
          </a:p>
          <a:p>
            <a:pPr marL="0" indent="0">
              <a:buNone/>
            </a:pPr>
            <a:r>
              <a:rPr lang="pt-BR" dirty="0"/>
              <a:t>HEIDEGGER, Martin. </a:t>
            </a:r>
            <a:r>
              <a:rPr lang="pt-BR" b="1" dirty="0" err="1"/>
              <a:t>Sein</a:t>
            </a:r>
            <a:r>
              <a:rPr lang="pt-BR" b="1" dirty="0"/>
              <a:t> </a:t>
            </a:r>
            <a:r>
              <a:rPr lang="pt-BR" b="1" dirty="0" err="1"/>
              <a:t>und</a:t>
            </a:r>
            <a:r>
              <a:rPr lang="pt-BR" b="1" dirty="0"/>
              <a:t> Zeit</a:t>
            </a:r>
            <a:r>
              <a:rPr lang="pt-BR" dirty="0"/>
              <a:t>. </a:t>
            </a:r>
            <a:r>
              <a:rPr lang="pt-BR" dirty="0" err="1"/>
              <a:t>Tübingen</a:t>
            </a:r>
            <a:r>
              <a:rPr lang="pt-BR" dirty="0"/>
              <a:t>: Max Niemeyer, 1960. </a:t>
            </a:r>
          </a:p>
          <a:p>
            <a:pPr marL="0" indent="0">
              <a:buNone/>
            </a:pPr>
            <a:r>
              <a:rPr lang="pt-BR" dirty="0"/>
              <a:t>MANTOAN, Maria Teresa </a:t>
            </a:r>
            <a:r>
              <a:rPr lang="pt-BR" dirty="0" err="1"/>
              <a:t>Eglér</a:t>
            </a:r>
            <a:r>
              <a:rPr lang="pt-BR" dirty="0"/>
              <a:t>. </a:t>
            </a:r>
            <a:r>
              <a:rPr lang="pt-BR" b="1" dirty="0"/>
              <a:t>Inclusão escolar </a:t>
            </a:r>
            <a:r>
              <a:rPr lang="pt-BR" dirty="0"/>
              <a:t>– O que é? Por que? Como fazer? São Paulo: </a:t>
            </a:r>
            <a:r>
              <a:rPr lang="pt-BR" dirty="0" err="1"/>
              <a:t>Summus</a:t>
            </a:r>
            <a:r>
              <a:rPr lang="pt-BR" dirty="0"/>
              <a:t>, 2015. </a:t>
            </a:r>
          </a:p>
          <a:p>
            <a:pPr marL="0" indent="0">
              <a:buNone/>
            </a:pPr>
            <a:r>
              <a:rPr lang="pt-BR" dirty="0"/>
              <a:t>SPINOZA, B. </a:t>
            </a:r>
            <a:r>
              <a:rPr lang="pt-BR" b="1" dirty="0"/>
              <a:t>Ética</a:t>
            </a:r>
            <a:r>
              <a:rPr lang="pt-BR" dirty="0"/>
              <a:t>. Edição bilíngue Latim-Português. Tradução e Notas de Tomaz Tadeu. Belo Horizonte: Autêntica, 2013. </a:t>
            </a:r>
          </a:p>
        </p:txBody>
      </p:sp>
    </p:spTree>
    <p:extLst>
      <p:ext uri="{BB962C8B-B14F-4D97-AF65-F5344CB8AC3E}">
        <p14:creationId xmlns:p14="http://schemas.microsoft.com/office/powerpoint/2010/main" val="1647926751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1012</Words>
  <Application>Microsoft Office PowerPoint</Application>
  <PresentationFormat>Widescreen</PresentationFormat>
  <Paragraphs>66</Paragraphs>
  <Slides>9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Aptos</vt:lpstr>
      <vt:lpstr>Arial</vt:lpstr>
      <vt:lpstr>Bierstadt</vt:lpstr>
      <vt:lpstr>GestaltVTI</vt:lpstr>
      <vt:lpstr>O Muro: Uma Ontologia para o Sujeito da Différance</vt:lpstr>
      <vt:lpstr>Tópicos em Destaque</vt:lpstr>
      <vt:lpstr>O que é o PEI? </vt:lpstr>
      <vt:lpstr>Análise do conto ficcional 'O Muro'</vt:lpstr>
      <vt:lpstr>O Muro: </vt:lpstr>
      <vt:lpstr>Ontologia: processos da criança com deficiência</vt:lpstr>
      <vt:lpstr>Reflexões sobre o ser e a subjetividade</vt:lpstr>
      <vt:lpstr>Impacto dos bons e maus afetos</vt:lpstr>
      <vt:lpstr>Referências: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Jacqueline Barros</dc:creator>
  <cp:lastModifiedBy>Jacqueline Barros</cp:lastModifiedBy>
  <cp:revision>3</cp:revision>
  <dcterms:created xsi:type="dcterms:W3CDTF">2025-05-29T16:34:22Z</dcterms:created>
  <dcterms:modified xsi:type="dcterms:W3CDTF">2025-06-03T10:50:29Z</dcterms:modified>
</cp:coreProperties>
</file>