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4" r:id="rId7"/>
    <p:sldId id="263" r:id="rId8"/>
    <p:sldId id="273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alogues-cn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ialogues-cn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1/joa.1254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i.org/10.1007/s10803-022-05506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Desenvolvimento da pessoa com </a:t>
            </a:r>
            <a:r>
              <a:rPr lang="pt-BR" dirty="0" err="1" smtClean="0"/>
              <a:t>tea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4000" dirty="0" smtClean="0"/>
              <a:t>Dra. Jessyca </a:t>
            </a:r>
            <a:r>
              <a:rPr lang="pt-BR" sz="4000" dirty="0" err="1" smtClean="0"/>
              <a:t>Franck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3º Congresso Autismo UFF/Caminho Azul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59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da adolescência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Quando muitos diagnósticos tardios são feitos (sexo feminino);</a:t>
            </a:r>
          </a:p>
          <a:p>
            <a:pPr marL="0" indent="0">
              <a:buNone/>
            </a:pPr>
            <a:r>
              <a:rPr lang="pt-BR" dirty="0" smtClean="0"/>
              <a:t>Quando a socialização torna-se mais difícil – exigências sociais;</a:t>
            </a:r>
          </a:p>
          <a:p>
            <a:pPr marL="0" indent="0">
              <a:buNone/>
            </a:pPr>
            <a:r>
              <a:rPr lang="pt-BR" dirty="0" smtClean="0"/>
              <a:t>Ensino Médio – desafios escolares;</a:t>
            </a:r>
          </a:p>
          <a:p>
            <a:pPr marL="0" indent="0">
              <a:buNone/>
            </a:pPr>
            <a:r>
              <a:rPr lang="pt-BR" dirty="0" smtClean="0"/>
              <a:t>Profissionalização e Universidade;</a:t>
            </a:r>
          </a:p>
          <a:p>
            <a:pPr marL="0" indent="0">
              <a:buNone/>
            </a:pPr>
            <a:r>
              <a:rPr lang="pt-BR" dirty="0" smtClean="0"/>
              <a:t>Sexualidade;</a:t>
            </a:r>
          </a:p>
          <a:p>
            <a:pPr marL="0" indent="0">
              <a:buNone/>
            </a:pPr>
            <a:r>
              <a:rPr lang="pt-BR" dirty="0" smtClean="0"/>
              <a:t>Aparecimento de </a:t>
            </a:r>
            <a:r>
              <a:rPr lang="pt-BR" dirty="0" err="1" smtClean="0"/>
              <a:t>comorbidades</a:t>
            </a:r>
            <a:r>
              <a:rPr lang="pt-BR" dirty="0" smtClean="0"/>
              <a:t> psiquiátricas;</a:t>
            </a:r>
          </a:p>
          <a:p>
            <a:pPr marL="0" indent="0">
              <a:buNone/>
            </a:pPr>
            <a:r>
              <a:rPr lang="pt-BR" dirty="0" smtClean="0"/>
              <a:t>Perda de habilidades adquiridas – poda neuronal – raro;</a:t>
            </a:r>
          </a:p>
          <a:p>
            <a:pPr marL="0" indent="0">
              <a:buNone/>
            </a:pPr>
            <a:r>
              <a:rPr lang="pt-BR" dirty="0" smtClean="0"/>
              <a:t>Piora dos sinais relacionados ao TEA – nível 2/3;</a:t>
            </a:r>
          </a:p>
          <a:p>
            <a:pPr marL="0" indent="0">
              <a:buNone/>
            </a:pPr>
            <a:r>
              <a:rPr lang="pt-BR" dirty="0" smtClean="0"/>
              <a:t>Alterações de metabolismo – medicação passa a não fazer mais efeito.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Arredondado 3"/>
          <p:cNvSpPr/>
          <p:nvPr/>
        </p:nvSpPr>
        <p:spPr>
          <a:xfrm>
            <a:off x="1024128" y="4017818"/>
            <a:ext cx="1802199" cy="48490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95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Comorbidades</a:t>
            </a:r>
            <a:r>
              <a:rPr lang="pt-BR" dirty="0" smtClean="0"/>
              <a:t> no autismo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1391" y="1648691"/>
            <a:ext cx="9865545" cy="4946072"/>
          </a:xfrm>
        </p:spPr>
        <p:txBody>
          <a:bodyPr>
            <a:normAutofit fontScale="85000" lnSpcReduction="10000"/>
          </a:bodyPr>
          <a:lstStyle/>
          <a:p>
            <a:r>
              <a:rPr lang="pt-BR" sz="1400" dirty="0" err="1">
                <a:solidFill>
                  <a:schemeClr val="accent1"/>
                </a:solidFill>
              </a:rPr>
              <a:t>Yeh</a:t>
            </a:r>
            <a:r>
              <a:rPr lang="pt-BR" sz="1400" dirty="0">
                <a:solidFill>
                  <a:schemeClr val="accent1"/>
                </a:solidFill>
              </a:rPr>
              <a:t> TC, Chen MH, </a:t>
            </a:r>
            <a:r>
              <a:rPr lang="pt-BR" sz="1400" dirty="0" err="1">
                <a:solidFill>
                  <a:schemeClr val="accent1"/>
                </a:solidFill>
              </a:rPr>
              <a:t>Bai</a:t>
            </a:r>
            <a:r>
              <a:rPr lang="pt-BR" sz="1400" dirty="0">
                <a:solidFill>
                  <a:schemeClr val="accent1"/>
                </a:solidFill>
              </a:rPr>
              <a:t> YM, </a:t>
            </a:r>
            <a:r>
              <a:rPr lang="pt-BR" sz="1400" dirty="0" err="1">
                <a:solidFill>
                  <a:schemeClr val="accent1"/>
                </a:solidFill>
              </a:rPr>
              <a:t>Tsai</a:t>
            </a:r>
            <a:r>
              <a:rPr lang="pt-BR" sz="1400" dirty="0">
                <a:solidFill>
                  <a:schemeClr val="accent1"/>
                </a:solidFill>
              </a:rPr>
              <a:t> SJ, </a:t>
            </a:r>
            <a:r>
              <a:rPr lang="pt-BR" sz="1400" dirty="0" err="1">
                <a:solidFill>
                  <a:schemeClr val="accent1"/>
                </a:solidFill>
              </a:rPr>
              <a:t>Hsu</a:t>
            </a:r>
            <a:r>
              <a:rPr lang="pt-BR" sz="1400" dirty="0">
                <a:solidFill>
                  <a:schemeClr val="accent1"/>
                </a:solidFill>
              </a:rPr>
              <a:t> JW, Huang KL, </a:t>
            </a:r>
            <a:r>
              <a:rPr lang="pt-BR" sz="1400" dirty="0" err="1">
                <a:solidFill>
                  <a:schemeClr val="accent1"/>
                </a:solidFill>
              </a:rPr>
              <a:t>Su</a:t>
            </a:r>
            <a:r>
              <a:rPr lang="pt-BR" sz="1400" dirty="0">
                <a:solidFill>
                  <a:schemeClr val="accent1"/>
                </a:solidFill>
              </a:rPr>
              <a:t> TP, Chen TJ, </a:t>
            </a:r>
            <a:r>
              <a:rPr lang="pt-BR" sz="1400" dirty="0" err="1">
                <a:solidFill>
                  <a:schemeClr val="accent1"/>
                </a:solidFill>
              </a:rPr>
              <a:t>Liang</a:t>
            </a:r>
            <a:r>
              <a:rPr lang="pt-BR" sz="1400" dirty="0">
                <a:solidFill>
                  <a:schemeClr val="accent1"/>
                </a:solidFill>
              </a:rPr>
              <a:t> CS. Longitudinal follow-up </a:t>
            </a:r>
            <a:r>
              <a:rPr lang="pt-BR" sz="1400" dirty="0" err="1">
                <a:solidFill>
                  <a:schemeClr val="accent1"/>
                </a:solidFill>
              </a:rPr>
              <a:t>of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subsequent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psychiatric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comorbidities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among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children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and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adolescents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with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autism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spectrum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disorder</a:t>
            </a:r>
            <a:r>
              <a:rPr lang="pt-BR" sz="1400" dirty="0">
                <a:solidFill>
                  <a:schemeClr val="accent1"/>
                </a:solidFill>
              </a:rPr>
              <a:t>. J </a:t>
            </a:r>
            <a:r>
              <a:rPr lang="pt-BR" sz="1400" dirty="0" err="1">
                <a:solidFill>
                  <a:schemeClr val="accent1"/>
                </a:solidFill>
              </a:rPr>
              <a:t>Affect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Disord</a:t>
            </a:r>
            <a:r>
              <a:rPr lang="pt-BR" sz="1400" dirty="0">
                <a:solidFill>
                  <a:schemeClr val="accent1"/>
                </a:solidFill>
              </a:rPr>
              <a:t>. 2023 </a:t>
            </a:r>
            <a:r>
              <a:rPr lang="pt-BR" sz="1400" dirty="0" err="1">
                <a:solidFill>
                  <a:schemeClr val="accent1"/>
                </a:solidFill>
              </a:rPr>
              <a:t>Jun</a:t>
            </a:r>
            <a:r>
              <a:rPr lang="pt-BR" sz="1400" dirty="0">
                <a:solidFill>
                  <a:schemeClr val="accent1"/>
                </a:solidFill>
              </a:rPr>
              <a:t> 15;331:245-250. </a:t>
            </a:r>
            <a:r>
              <a:rPr lang="pt-BR" sz="1400" dirty="0" err="1">
                <a:solidFill>
                  <a:schemeClr val="accent1"/>
                </a:solidFill>
              </a:rPr>
              <a:t>doi</a:t>
            </a:r>
            <a:r>
              <a:rPr lang="pt-BR" sz="1400" dirty="0">
                <a:solidFill>
                  <a:schemeClr val="accent1"/>
                </a:solidFill>
              </a:rPr>
              <a:t>: 10.1016/j.jad.2023.03.042. </a:t>
            </a:r>
            <a:r>
              <a:rPr lang="pt-BR" sz="1400" dirty="0" err="1">
                <a:solidFill>
                  <a:schemeClr val="accent1"/>
                </a:solidFill>
              </a:rPr>
              <a:t>Epub</a:t>
            </a:r>
            <a:r>
              <a:rPr lang="pt-BR" sz="1400" dirty="0">
                <a:solidFill>
                  <a:schemeClr val="accent1"/>
                </a:solidFill>
              </a:rPr>
              <a:t> 2023 Mar 23. PMID: 36965622</a:t>
            </a:r>
            <a:r>
              <a:rPr lang="pt-BR" sz="1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pt-BR" sz="1400" dirty="0" err="1">
                <a:solidFill>
                  <a:schemeClr val="accent1"/>
                </a:solidFill>
              </a:rPr>
              <a:t>Bougeard</a:t>
            </a:r>
            <a:r>
              <a:rPr lang="pt-BR" sz="1400" dirty="0">
                <a:solidFill>
                  <a:schemeClr val="accent1"/>
                </a:solidFill>
              </a:rPr>
              <a:t> C, </a:t>
            </a:r>
            <a:r>
              <a:rPr lang="pt-BR" sz="1400" dirty="0" err="1">
                <a:solidFill>
                  <a:schemeClr val="accent1"/>
                </a:solidFill>
              </a:rPr>
              <a:t>Picarel-Blanchot</a:t>
            </a:r>
            <a:r>
              <a:rPr lang="pt-BR" sz="1400" dirty="0">
                <a:solidFill>
                  <a:schemeClr val="accent1"/>
                </a:solidFill>
              </a:rPr>
              <a:t> F, Schmid R, Campbell R, </a:t>
            </a:r>
            <a:r>
              <a:rPr lang="pt-BR" sz="1400" dirty="0" err="1">
                <a:solidFill>
                  <a:schemeClr val="accent1"/>
                </a:solidFill>
              </a:rPr>
              <a:t>Buitelaar</a:t>
            </a:r>
            <a:r>
              <a:rPr lang="pt-BR" sz="1400" dirty="0">
                <a:solidFill>
                  <a:schemeClr val="accent1"/>
                </a:solidFill>
              </a:rPr>
              <a:t> J. </a:t>
            </a:r>
            <a:r>
              <a:rPr lang="pt-BR" sz="1400" dirty="0" err="1">
                <a:solidFill>
                  <a:schemeClr val="accent1"/>
                </a:solidFill>
              </a:rPr>
              <a:t>Prevalence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of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Autism</a:t>
            </a:r>
            <a:r>
              <a:rPr lang="pt-BR" sz="1400" dirty="0">
                <a:solidFill>
                  <a:schemeClr val="accent1"/>
                </a:solidFill>
              </a:rPr>
              <a:t> Spectrum </a:t>
            </a:r>
            <a:r>
              <a:rPr lang="pt-BR" sz="1400" dirty="0" err="1">
                <a:solidFill>
                  <a:schemeClr val="accent1"/>
                </a:solidFill>
              </a:rPr>
              <a:t>Disorder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and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Co-morbidities</a:t>
            </a:r>
            <a:r>
              <a:rPr lang="pt-BR" sz="1400" dirty="0">
                <a:solidFill>
                  <a:schemeClr val="accent1"/>
                </a:solidFill>
              </a:rPr>
              <a:t> in </a:t>
            </a:r>
            <a:r>
              <a:rPr lang="pt-BR" sz="1400" dirty="0" err="1">
                <a:solidFill>
                  <a:schemeClr val="accent1"/>
                </a:solidFill>
              </a:rPr>
              <a:t>Children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and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Adolescents</a:t>
            </a:r>
            <a:r>
              <a:rPr lang="pt-BR" sz="1400" dirty="0">
                <a:solidFill>
                  <a:schemeClr val="accent1"/>
                </a:solidFill>
              </a:rPr>
              <a:t>: A </a:t>
            </a:r>
            <a:r>
              <a:rPr lang="pt-BR" sz="1400" dirty="0" err="1">
                <a:solidFill>
                  <a:schemeClr val="accent1"/>
                </a:solidFill>
              </a:rPr>
              <a:t>Systematic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Literature</a:t>
            </a:r>
            <a:r>
              <a:rPr lang="pt-BR" sz="1400" dirty="0">
                <a:solidFill>
                  <a:schemeClr val="accent1"/>
                </a:solidFill>
              </a:rPr>
              <a:t> </a:t>
            </a:r>
            <a:r>
              <a:rPr lang="pt-BR" sz="1400" dirty="0" err="1">
                <a:solidFill>
                  <a:schemeClr val="accent1"/>
                </a:solidFill>
              </a:rPr>
              <a:t>Review</a:t>
            </a:r>
            <a:r>
              <a:rPr lang="pt-BR" sz="1400" dirty="0">
                <a:solidFill>
                  <a:schemeClr val="accent1"/>
                </a:solidFill>
              </a:rPr>
              <a:t>. Front </a:t>
            </a:r>
            <a:r>
              <a:rPr lang="pt-BR" sz="1400" dirty="0" err="1">
                <a:solidFill>
                  <a:schemeClr val="accent1"/>
                </a:solidFill>
              </a:rPr>
              <a:t>Psychiatry</a:t>
            </a:r>
            <a:r>
              <a:rPr lang="pt-BR" sz="1400" dirty="0">
                <a:solidFill>
                  <a:schemeClr val="accent1"/>
                </a:solidFill>
              </a:rPr>
              <a:t>. 2021 </a:t>
            </a:r>
            <a:r>
              <a:rPr lang="pt-BR" sz="1400" dirty="0" err="1">
                <a:solidFill>
                  <a:schemeClr val="accent1"/>
                </a:solidFill>
              </a:rPr>
              <a:t>Oct</a:t>
            </a:r>
            <a:r>
              <a:rPr lang="pt-BR" sz="1400" dirty="0">
                <a:solidFill>
                  <a:schemeClr val="accent1"/>
                </a:solidFill>
              </a:rPr>
              <a:t> 27;12:744709. </a:t>
            </a:r>
            <a:r>
              <a:rPr lang="pt-BR" sz="1400" dirty="0" err="1">
                <a:solidFill>
                  <a:schemeClr val="accent1"/>
                </a:solidFill>
              </a:rPr>
              <a:t>doi</a:t>
            </a:r>
            <a:r>
              <a:rPr lang="pt-BR" sz="1400" dirty="0">
                <a:solidFill>
                  <a:schemeClr val="accent1"/>
                </a:solidFill>
              </a:rPr>
              <a:t>: 10.3389/fpsyt.2021.744709. PMID: 34777048; PMCID: PMC8579007</a:t>
            </a:r>
            <a:r>
              <a:rPr lang="pt-BR" sz="1400" dirty="0" smtClean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3200" dirty="0" smtClean="0"/>
              <a:t>Autistas são mais susceptíveis a </a:t>
            </a:r>
            <a:r>
              <a:rPr lang="pt-BR" sz="3200" dirty="0" err="1" smtClean="0"/>
              <a:t>comorbidades</a:t>
            </a:r>
            <a:r>
              <a:rPr lang="pt-BR" sz="3200" dirty="0" smtClean="0"/>
              <a:t> psiquiátricas: Transtorno de Ansiedade, Depressão, Transtorno de humor bipolar,  Esquizofrenia e outros transtornos psicóticos;</a:t>
            </a:r>
          </a:p>
          <a:p>
            <a:pPr marL="457200" indent="-457200">
              <a:buFont typeface="+mj-lt"/>
              <a:buAutoNum type="arabicPeriod"/>
            </a:pPr>
            <a:endParaRPr lang="pt-BR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3200" dirty="0" smtClean="0"/>
              <a:t>Autistas são mais susceptíveis a </a:t>
            </a:r>
            <a:r>
              <a:rPr lang="pt-BR" sz="3200" dirty="0" err="1" smtClean="0"/>
              <a:t>comorbidades</a:t>
            </a:r>
            <a:r>
              <a:rPr lang="pt-BR" sz="3200" dirty="0"/>
              <a:t> somáticas: epilepsia, transtornos gastrointestinais (GI) ou deficiências </a:t>
            </a:r>
            <a:r>
              <a:rPr lang="pt-BR" sz="3200" dirty="0" smtClean="0"/>
              <a:t>visuais/auditivas;</a:t>
            </a:r>
          </a:p>
          <a:p>
            <a:pPr marL="457200" indent="-457200">
              <a:buFont typeface="+mj-lt"/>
              <a:buAutoNum type="arabicPeriod"/>
            </a:pPr>
            <a:endParaRPr lang="pt-BR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3200" dirty="0" smtClean="0"/>
              <a:t>TDAH é altamente prevalente na população autista: 60 a 80 % (forma combinada)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52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9" y="292242"/>
            <a:ext cx="9720072" cy="1499616"/>
          </a:xfrm>
        </p:spPr>
        <p:txBody>
          <a:bodyPr/>
          <a:lstStyle/>
          <a:p>
            <a:r>
              <a:rPr lang="pt-BR" dirty="0" smtClean="0"/>
              <a:t>Importância do cuidado interdisciplinar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476103"/>
            <a:ext cx="9883357" cy="510757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Neurologia/Psiquiatria</a:t>
            </a:r>
          </a:p>
          <a:p>
            <a:r>
              <a:rPr lang="pt-BR" dirty="0" smtClean="0"/>
              <a:t>Pediatria </a:t>
            </a:r>
          </a:p>
          <a:p>
            <a:r>
              <a:rPr lang="pt-BR" dirty="0" smtClean="0"/>
              <a:t>Psicologia</a:t>
            </a:r>
          </a:p>
          <a:p>
            <a:r>
              <a:rPr lang="pt-BR" dirty="0" smtClean="0"/>
              <a:t>Psicopedagogia</a:t>
            </a:r>
          </a:p>
          <a:p>
            <a:r>
              <a:rPr lang="pt-BR" dirty="0" smtClean="0"/>
              <a:t>Fonoaudiologia</a:t>
            </a:r>
          </a:p>
          <a:p>
            <a:r>
              <a:rPr lang="pt-BR" dirty="0" smtClean="0"/>
              <a:t>Terapia Ocupacional</a:t>
            </a:r>
          </a:p>
          <a:p>
            <a:r>
              <a:rPr lang="pt-BR" dirty="0" smtClean="0"/>
              <a:t>Fisioterapia /Psicomotricidade</a:t>
            </a:r>
          </a:p>
          <a:p>
            <a:r>
              <a:rPr lang="pt-BR" dirty="0" smtClean="0"/>
              <a:t>Nutricionista</a:t>
            </a:r>
          </a:p>
          <a:p>
            <a:r>
              <a:rPr lang="pt-BR" dirty="0" smtClean="0"/>
              <a:t>Geneticista </a:t>
            </a:r>
          </a:p>
          <a:p>
            <a:r>
              <a:rPr lang="pt-BR" dirty="0" err="1" smtClean="0"/>
              <a:t>Gastroenterologia</a:t>
            </a:r>
            <a:endParaRPr lang="pt-BR" dirty="0" smtClean="0"/>
          </a:p>
          <a:p>
            <a:r>
              <a:rPr lang="pt-BR" dirty="0" smtClean="0"/>
              <a:t>Imunologia /Alergologia</a:t>
            </a:r>
          </a:p>
          <a:p>
            <a:r>
              <a:rPr lang="pt-BR" dirty="0" smtClean="0"/>
              <a:t>Otorrinolaringologia /Oftalmologia 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99646" y="3402814"/>
            <a:ext cx="1294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GESTOR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641292" y="3379847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ESCOLA</a:t>
            </a:r>
            <a:endParaRPr lang="pt-BR" sz="2400" dirty="0"/>
          </a:p>
        </p:txBody>
      </p:sp>
      <p:sp>
        <p:nvSpPr>
          <p:cNvPr id="8" name="Seta para Cima e para Baixo 7"/>
          <p:cNvSpPr/>
          <p:nvPr/>
        </p:nvSpPr>
        <p:spPr>
          <a:xfrm rot="18738414">
            <a:off x="6046035" y="3876112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966257" y="4943279"/>
            <a:ext cx="1172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FAMÍLIA</a:t>
            </a:r>
            <a:endParaRPr lang="pt-BR" sz="2400" dirty="0"/>
          </a:p>
        </p:txBody>
      </p:sp>
      <p:sp>
        <p:nvSpPr>
          <p:cNvPr id="10" name="Seta para Cima e para Baixo 9"/>
          <p:cNvSpPr/>
          <p:nvPr/>
        </p:nvSpPr>
        <p:spPr>
          <a:xfrm rot="16200000">
            <a:off x="7383079" y="3050039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Cima e para Baixo 10"/>
          <p:cNvSpPr/>
          <p:nvPr/>
        </p:nvSpPr>
        <p:spPr>
          <a:xfrm rot="16200000">
            <a:off x="4282081" y="3014087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Cima e para Baixo 11"/>
          <p:cNvSpPr/>
          <p:nvPr/>
        </p:nvSpPr>
        <p:spPr>
          <a:xfrm rot="13533861">
            <a:off x="8403657" y="3802295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288351" y="5945340"/>
            <a:ext cx="320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ADVOGADO DIREITO DE SAÚDE</a:t>
            </a:r>
            <a:endParaRPr lang="pt-BR" dirty="0"/>
          </a:p>
        </p:txBody>
      </p:sp>
      <p:sp>
        <p:nvSpPr>
          <p:cNvPr id="14" name="Seta para Cima e para Baixo 13"/>
          <p:cNvSpPr/>
          <p:nvPr/>
        </p:nvSpPr>
        <p:spPr>
          <a:xfrm>
            <a:off x="7310223" y="5404944"/>
            <a:ext cx="484632" cy="70551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1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cuidar dessa família atípica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rgbClr val="0070C0"/>
                </a:solidFill>
              </a:rPr>
              <a:t>Não somente do paciente 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Envolver os pais 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Diagnosticar, encaminhar, tratar pais;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err="1" smtClean="0">
                <a:solidFill>
                  <a:srgbClr val="FF0000"/>
                </a:solidFill>
              </a:rPr>
              <a:t>Psicoeducação</a:t>
            </a:r>
            <a:r>
              <a:rPr lang="pt-BR" dirty="0" smtClean="0">
                <a:solidFill>
                  <a:srgbClr val="FF0000"/>
                </a:solidFill>
              </a:rPr>
              <a:t> parental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Cuidado de fora para dentro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AMBIENTE EM CASA</a:t>
            </a:r>
          </a:p>
          <a:p>
            <a:r>
              <a:rPr lang="pt-BR" dirty="0" smtClean="0"/>
              <a:t>ROTINA</a:t>
            </a:r>
          </a:p>
          <a:p>
            <a:r>
              <a:rPr lang="pt-BR" dirty="0" smtClean="0"/>
              <a:t>AMBIENTE ESCOLAR </a:t>
            </a:r>
          </a:p>
          <a:p>
            <a:r>
              <a:rPr lang="pt-BR" dirty="0" smtClean="0"/>
              <a:t>REDE DE APOIO</a:t>
            </a:r>
          </a:p>
          <a:p>
            <a:r>
              <a:rPr lang="pt-BR" dirty="0" smtClean="0"/>
              <a:t>SAÚDE MENTAL DOS CUIDADORES </a:t>
            </a:r>
          </a:p>
          <a:p>
            <a:r>
              <a:rPr lang="pt-BR" dirty="0" smtClean="0"/>
              <a:t>CONDIÇÕES SOCIOECONÔMICAS </a:t>
            </a:r>
          </a:p>
          <a:p>
            <a:r>
              <a:rPr lang="pt-BR" dirty="0" smtClean="0"/>
              <a:t>INCLUSÃO </a:t>
            </a:r>
          </a:p>
          <a:p>
            <a:r>
              <a:rPr lang="pt-BR" dirty="0" smtClean="0"/>
              <a:t>ACESSIBILIDADE</a:t>
            </a:r>
          </a:p>
          <a:p>
            <a:r>
              <a:rPr lang="pt-BR" dirty="0" smtClean="0"/>
              <a:t>LAZER </a:t>
            </a:r>
          </a:p>
        </p:txBody>
      </p:sp>
    </p:spTree>
    <p:extLst>
      <p:ext uri="{BB962C8B-B14F-4D97-AF65-F5344CB8AC3E}">
        <p14:creationId xmlns:p14="http://schemas.microsoft.com/office/powerpoint/2010/main" val="26229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médicas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Exame de sangue – se medicação: semestral !</a:t>
            </a:r>
          </a:p>
          <a:p>
            <a:r>
              <a:rPr lang="pt-BR" dirty="0" smtClean="0"/>
              <a:t>Saúde intestinal: alergias, intolerâncias, </a:t>
            </a:r>
            <a:r>
              <a:rPr lang="pt-BR" dirty="0" err="1" smtClean="0"/>
              <a:t>disbiose</a:t>
            </a:r>
            <a:r>
              <a:rPr lang="pt-BR" dirty="0" smtClean="0"/>
              <a:t> intestinal, síndrome do intestino irritável </a:t>
            </a:r>
            <a:r>
              <a:rPr lang="pt-BR" dirty="0" err="1" smtClean="0"/>
              <a:t>etc</a:t>
            </a:r>
            <a:endParaRPr lang="pt-BR" dirty="0" smtClean="0"/>
          </a:p>
          <a:p>
            <a:r>
              <a:rPr lang="pt-BR" dirty="0" smtClean="0"/>
              <a:t>Saúde do sono : apneia do sono, bruxismo, insônia inicial, insônia de manutenção, </a:t>
            </a:r>
            <a:r>
              <a:rPr lang="pt-BR" dirty="0" err="1" smtClean="0"/>
              <a:t>parassonias</a:t>
            </a:r>
            <a:endParaRPr lang="pt-BR" dirty="0" smtClean="0"/>
          </a:p>
          <a:p>
            <a:r>
              <a:rPr lang="pt-BR" dirty="0" smtClean="0"/>
              <a:t>Vias respiratórias e saúde bucal : respirador bucal, questões odontológicas</a:t>
            </a:r>
          </a:p>
          <a:p>
            <a:endParaRPr lang="pt-BR" dirty="0"/>
          </a:p>
          <a:p>
            <a:r>
              <a:rPr lang="pt-BR" dirty="0" err="1" smtClean="0"/>
              <a:t>Obs</a:t>
            </a:r>
            <a:r>
              <a:rPr lang="pt-BR" dirty="0" smtClean="0"/>
              <a:t>: Os cuidados costumam ser mais desafiadores que numa criança com desenvolvimento típico – questões sensoriais, rigidez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318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Testagem genética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Fazer ou não?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Quando é a questão !</a:t>
            </a:r>
          </a:p>
          <a:p>
            <a:r>
              <a:rPr lang="pt-BR" dirty="0" smtClean="0"/>
              <a:t>Priorizar intervenções, saúde mental e financeira  dos cuidadores 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Obs</a:t>
            </a:r>
            <a:r>
              <a:rPr lang="pt-BR" dirty="0" smtClean="0"/>
              <a:t>: </a:t>
            </a:r>
            <a:r>
              <a:rPr lang="pt-BR" dirty="0" err="1" smtClean="0"/>
              <a:t>Farmacogenenômica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136469" y="3213463"/>
            <a:ext cx="7498080" cy="561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6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9" y="1870364"/>
            <a:ext cx="9720072" cy="443899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/>
              <a:t>Desenvolvimento &lt; 12 meses atípico – antes mesmo dos sinais relacionados ao TEA – </a:t>
            </a:r>
            <a:r>
              <a:rPr lang="pt-BR" u="sng" dirty="0" smtClean="0"/>
              <a:t>atenção para questão motora </a:t>
            </a:r>
            <a:r>
              <a:rPr lang="pt-BR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Avaliação do desenvolvimento por função (linguagem, motor, </a:t>
            </a:r>
            <a:r>
              <a:rPr lang="pt-BR" dirty="0" err="1" smtClean="0"/>
              <a:t>socioemocional</a:t>
            </a:r>
            <a:r>
              <a:rPr lang="pt-BR" dirty="0" smtClean="0"/>
              <a:t>, adaptativo, cognitivo) até a escolaridade;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Escolaridade e adolescência: questões específicas e intrínsecas;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Cuidado Interdisciplinar e Educação parental é fundamental 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Cuidar de fora para dentro – família, questões psicossociais e ambientais;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Principal fator prognóstico: Inteligência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err="1" smtClean="0"/>
              <a:t>Comorbidades</a:t>
            </a:r>
            <a:r>
              <a:rPr lang="pt-BR" dirty="0" smtClean="0"/>
              <a:t> devem ser rastreadas e tratadas 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Avaliação </a:t>
            </a:r>
            <a:r>
              <a:rPr lang="pt-BR" dirty="0" err="1" smtClean="0"/>
              <a:t>neurospsicológica</a:t>
            </a:r>
            <a:r>
              <a:rPr lang="pt-BR" dirty="0" smtClean="0"/>
              <a:t> e </a:t>
            </a:r>
            <a:r>
              <a:rPr lang="pt-BR" dirty="0" err="1" smtClean="0"/>
              <a:t>psicopedagógica</a:t>
            </a: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Testagem genética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67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Obrigada!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2307" y="2176728"/>
            <a:ext cx="6120387" cy="2743399"/>
          </a:xfrm>
        </p:spPr>
      </p:pic>
      <p:sp>
        <p:nvSpPr>
          <p:cNvPr id="5" name="CaixaDeTexto 4"/>
          <p:cNvSpPr txBox="1"/>
          <p:nvPr/>
        </p:nvSpPr>
        <p:spPr>
          <a:xfrm>
            <a:off x="1024128" y="2479964"/>
            <a:ext cx="568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6"/>
                </a:solidFill>
              </a:rPr>
              <a:t>INSTAGRAM: @DRA. JESSYCA FRANCK</a:t>
            </a:r>
          </a:p>
          <a:p>
            <a:endParaRPr lang="pt-BR" dirty="0"/>
          </a:p>
          <a:p>
            <a:r>
              <a:rPr lang="pt-BR" dirty="0" smtClean="0"/>
              <a:t>EMAIL: </a:t>
            </a:r>
            <a:r>
              <a:rPr lang="pt-BR" dirty="0" smtClean="0">
                <a:solidFill>
                  <a:srgbClr val="FF0000"/>
                </a:solidFill>
              </a:rPr>
              <a:t>INSTITUTOINPAR.RECREIO@GMAIL.COM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Preditores</a:t>
            </a:r>
            <a:r>
              <a:rPr lang="pt-BR" dirty="0" smtClean="0"/>
              <a:t> </a:t>
            </a:r>
            <a:r>
              <a:rPr lang="pt-BR" dirty="0" err="1" smtClean="0"/>
              <a:t>desenvolvimentais</a:t>
            </a:r>
            <a:r>
              <a:rPr lang="pt-BR" dirty="0" smtClean="0"/>
              <a:t> para </a:t>
            </a:r>
            <a:r>
              <a:rPr lang="pt-BR" dirty="0" err="1" smtClean="0"/>
              <a:t>tea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5934" y="1941139"/>
            <a:ext cx="9968266" cy="44465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Shen, M. D., &amp; </a:t>
            </a:r>
            <a:r>
              <a:rPr lang="en-US" dirty="0" err="1">
                <a:solidFill>
                  <a:schemeClr val="accent6"/>
                </a:solidFill>
              </a:rPr>
              <a:t>Piven</a:t>
            </a:r>
            <a:r>
              <a:rPr lang="en-US" dirty="0">
                <a:solidFill>
                  <a:schemeClr val="accent6"/>
                </a:solidFill>
              </a:rPr>
              <a:t>, J. (2017). Brain and behavior development in autism from birth through infancy. </a:t>
            </a:r>
            <a:r>
              <a:rPr lang="en-US" dirty="0" smtClean="0">
                <a:solidFill>
                  <a:schemeClr val="accent6"/>
                </a:solidFill>
                <a:hlinkClick r:id="rId2"/>
              </a:rPr>
              <a:t>www.dialogues-cns.org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Shen, M. D., &amp; </a:t>
            </a:r>
            <a:r>
              <a:rPr lang="en-US" dirty="0" err="1">
                <a:solidFill>
                  <a:schemeClr val="accent6"/>
                </a:solidFill>
              </a:rPr>
              <a:t>Piven</a:t>
            </a:r>
            <a:r>
              <a:rPr lang="en-US" dirty="0">
                <a:solidFill>
                  <a:schemeClr val="accent6"/>
                </a:solidFill>
              </a:rPr>
              <a:t>, J. (2017). Brain and behavior development in autism from birth through infancy. </a:t>
            </a:r>
            <a:r>
              <a:rPr lang="en-US" dirty="0" smtClean="0">
                <a:solidFill>
                  <a:schemeClr val="accent6"/>
                </a:solidFill>
                <a:hlinkClick r:id="rId2"/>
              </a:rPr>
              <a:t>www.dialogues-cns.org</a:t>
            </a:r>
            <a:endParaRPr lang="en-US" dirty="0" smtClean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Déficits de habilidades motoras finas e grossas – 6 meses de idade;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Habilidades de linguagens diminuídas - 12 meses de idade; 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Diminuição da atenção espontânea a cenas sociais;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Desenvolvimento cognitivo;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>
                <a:solidFill>
                  <a:srgbClr val="FF0000"/>
                </a:solidFill>
              </a:rPr>
              <a:t>Funcionamento adaptativo;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Outras características comportamentais;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70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323332"/>
            <a:ext cx="9720072" cy="1499616"/>
          </a:xfrm>
        </p:spPr>
        <p:txBody>
          <a:bodyPr/>
          <a:lstStyle/>
          <a:p>
            <a:r>
              <a:rPr lang="pt-BR" dirty="0" err="1" smtClean="0"/>
              <a:t>Preditores</a:t>
            </a:r>
            <a:r>
              <a:rPr lang="pt-BR" dirty="0" smtClean="0"/>
              <a:t> </a:t>
            </a:r>
            <a:r>
              <a:rPr lang="pt-BR" dirty="0" err="1" smtClean="0"/>
              <a:t>desenvolvimentais</a:t>
            </a:r>
            <a:r>
              <a:rPr lang="pt-BR" dirty="0" smtClean="0"/>
              <a:t> para </a:t>
            </a:r>
            <a:r>
              <a:rPr lang="pt-BR" dirty="0" err="1" smtClean="0"/>
              <a:t>tea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5934" y="1941139"/>
            <a:ext cx="9968266" cy="4446597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Shen</a:t>
            </a:r>
            <a:r>
              <a:rPr lang="en-US" dirty="0">
                <a:solidFill>
                  <a:schemeClr val="accent6"/>
                </a:solidFill>
              </a:rPr>
              <a:t>, M. D., &amp; </a:t>
            </a:r>
            <a:r>
              <a:rPr lang="en-US" dirty="0" err="1">
                <a:solidFill>
                  <a:schemeClr val="accent6"/>
                </a:solidFill>
              </a:rPr>
              <a:t>Piven</a:t>
            </a:r>
            <a:r>
              <a:rPr lang="en-US" dirty="0">
                <a:solidFill>
                  <a:schemeClr val="accent6"/>
                </a:solidFill>
              </a:rPr>
              <a:t>, J. (2017). Brain and behavior development in autism from birth through infancy. </a:t>
            </a:r>
            <a:r>
              <a:rPr lang="en-US" dirty="0" smtClean="0">
                <a:solidFill>
                  <a:schemeClr val="accent6"/>
                </a:solidFill>
                <a:hlinkClick r:id="rId2"/>
              </a:rPr>
              <a:t>www.dialogues-cns.org</a:t>
            </a:r>
            <a:endParaRPr lang="en-US" dirty="0" smtClean="0">
              <a:solidFill>
                <a:schemeClr val="accent6"/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70" y="323332"/>
            <a:ext cx="10685588" cy="48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Repartindo o cérebro em funções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7" y="1946365"/>
            <a:ext cx="9909484" cy="425849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ADAPTATIVAS: Situações cotidianas diversas (influenciada pelas outras áreas);</a:t>
            </a:r>
          </a:p>
          <a:p>
            <a:endParaRPr lang="pt-BR" dirty="0" smtClean="0"/>
          </a:p>
          <a:p>
            <a:r>
              <a:rPr lang="pt-BR" dirty="0" smtClean="0"/>
              <a:t>COGNITIVAS: atenção, inteligência, memória, funções executivas (influencia nas outras áreas), flexibilidade;</a:t>
            </a:r>
          </a:p>
          <a:p>
            <a:endParaRPr lang="pt-BR" dirty="0"/>
          </a:p>
          <a:p>
            <a:r>
              <a:rPr lang="pt-BR" dirty="0" smtClean="0"/>
              <a:t>LINGUAGEM: receptiva, expressiva;</a:t>
            </a:r>
          </a:p>
          <a:p>
            <a:endParaRPr lang="pt-BR" dirty="0"/>
          </a:p>
          <a:p>
            <a:r>
              <a:rPr lang="pt-BR" dirty="0" smtClean="0"/>
              <a:t>MOTORAS: Finas e grossas;</a:t>
            </a:r>
          </a:p>
          <a:p>
            <a:endParaRPr lang="pt-BR" dirty="0"/>
          </a:p>
          <a:p>
            <a:r>
              <a:rPr lang="pt-BR" dirty="0" smtClean="0"/>
              <a:t>SOCIOEMOCIONAIS: interesse e </a:t>
            </a:r>
            <a:r>
              <a:rPr lang="pt-BR" dirty="0" err="1" smtClean="0"/>
              <a:t>mtivação</a:t>
            </a:r>
            <a:r>
              <a:rPr lang="pt-BR" dirty="0" smtClean="0"/>
              <a:t> social, comunicação, gerenciamento de emoções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Instrumentos avaliativos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IDADI – Brasileiro </a:t>
            </a:r>
          </a:p>
          <a:p>
            <a:r>
              <a:rPr lang="pt-BR" dirty="0" smtClean="0"/>
              <a:t>BAYLEY 3</a:t>
            </a:r>
          </a:p>
          <a:p>
            <a:r>
              <a:rPr lang="pt-BR" dirty="0" smtClean="0"/>
              <a:t>VINELAND</a:t>
            </a:r>
          </a:p>
          <a:p>
            <a:r>
              <a:rPr lang="pt-BR" dirty="0" smtClean="0"/>
              <a:t>DENVER – Específico para TEA</a:t>
            </a:r>
          </a:p>
          <a:p>
            <a:r>
              <a:rPr lang="pt-BR" dirty="0" smtClean="0"/>
              <a:t>PORTAGE – Boa para acompanhar o desenvolvimento infantil e embasar estratégias de intervenção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038" y="442749"/>
            <a:ext cx="2063157" cy="34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Regiões cerebrais associadas à patologia dos Transtornos do Espectro Autista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Donovan, A. P. A., &amp; </a:t>
            </a:r>
            <a:r>
              <a:rPr lang="en-US" dirty="0" err="1">
                <a:solidFill>
                  <a:schemeClr val="accent1"/>
                </a:solidFill>
              </a:rPr>
              <a:t>Basson</a:t>
            </a:r>
            <a:r>
              <a:rPr lang="en-US" dirty="0">
                <a:solidFill>
                  <a:schemeClr val="accent1"/>
                </a:solidFill>
              </a:rPr>
              <a:t>, M. A. (2017). The neuroanatomy of autism – a developmental perspective. In Journal of Anatomy (Vol. 230, Issue 1, pp. 4–15). Blackwell Publishing Ltd. 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accent1"/>
                </a:solidFill>
                <a:hlinkClick r:id="rId2"/>
              </a:rPr>
              <a:t>doi.org/10.1111/joa.12542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Cerebelo: propriocepção, motor fino, linguagem, processamento cognitivo, funções afetivas </a:t>
            </a:r>
            <a:r>
              <a:rPr lang="pt-BR" dirty="0" err="1" smtClean="0"/>
              <a:t>etc</a:t>
            </a:r>
            <a:r>
              <a:rPr lang="pt-BR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Amígdala: interação social, predição de recompensa, memória emocional, reconhecimento facial </a:t>
            </a:r>
            <a:r>
              <a:rPr lang="pt-BR" dirty="0" err="1" smtClean="0"/>
              <a:t>etc</a:t>
            </a:r>
            <a:r>
              <a:rPr lang="pt-BR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Córtex frontal</a:t>
            </a:r>
            <a:r>
              <a:rPr lang="pt-BR" dirty="0"/>
              <a:t>: tomada de decisão, planejamento, memória de trabalho, emoções, comportamento social, aprendizado e </a:t>
            </a:r>
            <a:r>
              <a:rPr lang="pt-BR" dirty="0" smtClean="0"/>
              <a:t>comunicação </a:t>
            </a:r>
            <a:r>
              <a:rPr lang="pt-BR" dirty="0" err="1" smtClean="0"/>
              <a:t>etc</a:t>
            </a:r>
            <a:r>
              <a:rPr lang="pt-BR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Alterações </a:t>
            </a:r>
            <a:r>
              <a:rPr lang="pt-BR" dirty="0" err="1" smtClean="0"/>
              <a:t>micorestruturais</a:t>
            </a:r>
            <a:r>
              <a:rPr lang="pt-BR" dirty="0" smtClean="0"/>
              <a:t> corticais: neurônios </a:t>
            </a:r>
            <a:r>
              <a:rPr lang="pt-BR" dirty="0" err="1" smtClean="0"/>
              <a:t>gabaérgicos</a:t>
            </a:r>
            <a:r>
              <a:rPr lang="pt-BR" dirty="0"/>
              <a:t> </a:t>
            </a:r>
            <a:r>
              <a:rPr lang="pt-BR" dirty="0" smtClean="0">
                <a:sym typeface="Wingdings" panose="05000000000000000000" pitchFamily="2" charset="2"/>
              </a:rPr>
              <a:t> função inibitória.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Alterações percebidas por familiares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Waddington, H., </a:t>
            </a:r>
            <a:r>
              <a:rPr lang="en-US" dirty="0" err="1">
                <a:solidFill>
                  <a:schemeClr val="accent1"/>
                </a:solidFill>
              </a:rPr>
              <a:t>Macaskill</a:t>
            </a:r>
            <a:r>
              <a:rPr lang="en-US" dirty="0">
                <a:solidFill>
                  <a:schemeClr val="accent1"/>
                </a:solidFill>
              </a:rPr>
              <a:t>, E., Whitehouse, A. J. O., </a:t>
            </a:r>
            <a:r>
              <a:rPr lang="en-US" dirty="0" err="1">
                <a:solidFill>
                  <a:schemeClr val="accent1"/>
                </a:solidFill>
              </a:rPr>
              <a:t>Billingham</a:t>
            </a:r>
            <a:r>
              <a:rPr lang="en-US" dirty="0">
                <a:solidFill>
                  <a:schemeClr val="accent1"/>
                </a:solidFill>
              </a:rPr>
              <a:t>, W., &amp; </a:t>
            </a:r>
            <a:r>
              <a:rPr lang="en-US" dirty="0" err="1">
                <a:solidFill>
                  <a:schemeClr val="accent1"/>
                </a:solidFill>
              </a:rPr>
              <a:t>Alvares</a:t>
            </a:r>
            <a:r>
              <a:rPr lang="en-US" dirty="0">
                <a:solidFill>
                  <a:schemeClr val="accent1"/>
                </a:solidFill>
              </a:rPr>
              <a:t>, G. A. (2023). Parent-reported atypical development in the first year of life and age of autism diagnosis. Journal of Autism and Developmental Disorders, 53(7), 2737–2748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doi.org/10.1007/s10803-022-05506-1</a:t>
            </a:r>
            <a:endParaRPr lang="en-US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05" y="1089321"/>
            <a:ext cx="8383360" cy="5220039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901337" y="3409406"/>
            <a:ext cx="8125097" cy="1959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446" y="660168"/>
            <a:ext cx="8756061" cy="5694418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2586446" y="660168"/>
            <a:ext cx="8451668" cy="2019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prognósticos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9" y="1884218"/>
            <a:ext cx="9720072" cy="44251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accent1"/>
                </a:solidFill>
              </a:rPr>
              <a:t>Posar, A., &amp; Visconti, P. (2019). </a:t>
            </a:r>
            <a:r>
              <a:rPr lang="pt-BR" dirty="0" err="1">
                <a:solidFill>
                  <a:schemeClr val="accent1"/>
                </a:solidFill>
              </a:rPr>
              <a:t>Long-term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outcome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of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autism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spectrum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disorder</a:t>
            </a:r>
            <a:r>
              <a:rPr lang="pt-BR" dirty="0">
                <a:solidFill>
                  <a:schemeClr val="accent1"/>
                </a:solidFill>
              </a:rPr>
              <a:t>. In </a:t>
            </a:r>
            <a:r>
              <a:rPr lang="pt-BR" dirty="0" err="1">
                <a:solidFill>
                  <a:schemeClr val="accent1"/>
                </a:solidFill>
              </a:rPr>
              <a:t>Turk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Pediatri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Arsivi</a:t>
            </a:r>
            <a:r>
              <a:rPr lang="pt-BR" dirty="0">
                <a:solidFill>
                  <a:schemeClr val="accent1"/>
                </a:solidFill>
              </a:rPr>
              <a:t> (Vol. 54, </a:t>
            </a:r>
            <a:r>
              <a:rPr lang="pt-BR" dirty="0" err="1">
                <a:solidFill>
                  <a:schemeClr val="accent1"/>
                </a:solidFill>
              </a:rPr>
              <a:t>Issue</a:t>
            </a:r>
            <a:r>
              <a:rPr lang="pt-BR" dirty="0">
                <a:solidFill>
                  <a:schemeClr val="accent1"/>
                </a:solidFill>
              </a:rPr>
              <a:t> 4, pp. 207–212). </a:t>
            </a:r>
            <a:r>
              <a:rPr lang="pt-BR" dirty="0" err="1">
                <a:solidFill>
                  <a:schemeClr val="accent1"/>
                </a:solidFill>
              </a:rPr>
              <a:t>Kare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Publishing</a:t>
            </a:r>
            <a:r>
              <a:rPr lang="pt-BR" dirty="0">
                <a:solidFill>
                  <a:schemeClr val="accent1"/>
                </a:solidFill>
              </a:rPr>
              <a:t>. https://doi.org/10.14744/TurkPediatriArs.2019.16768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err="1" smtClean="0"/>
              <a:t>Quoeficiente</a:t>
            </a:r>
            <a:r>
              <a:rPr lang="pt-BR" dirty="0" smtClean="0"/>
              <a:t> de Inteligência (QI) – após 6 anos de idade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Acometimento da linguagem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Funções adaptativas (primeira infância) – </a:t>
            </a:r>
            <a:r>
              <a:rPr lang="pt-BR" dirty="0" err="1" smtClean="0"/>
              <a:t>preditor</a:t>
            </a:r>
            <a:r>
              <a:rPr lang="pt-BR" dirty="0" smtClean="0"/>
              <a:t> de inteligência na primeira infância 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/>
              <a:t>Quanto maior o  comprometimento intelectual, pior prognóstico -&gt; autonomia e qualidade de vida. 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 err="1" smtClean="0"/>
              <a:t>Obs</a:t>
            </a:r>
            <a:r>
              <a:rPr lang="pt-BR" dirty="0" smtClean="0"/>
              <a:t>: Instrumentos podem estar subestimando capacidade intelectual da pessoa com TEA. 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024128" y="4350327"/>
            <a:ext cx="8936182" cy="1343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1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desafios da escolaridade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Aprendizagem; </a:t>
            </a:r>
          </a:p>
          <a:p>
            <a:r>
              <a:rPr lang="pt-BR" dirty="0" smtClean="0"/>
              <a:t>Alfabetização; 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Comorbidades</a:t>
            </a:r>
            <a:r>
              <a:rPr lang="pt-BR" dirty="0" smtClean="0"/>
              <a:t> que impactam na aprendizagem: Transtorno do Desenvolvimento Intelectual; Transtorno de déficit de atenção/hiperatividade (TDAH), Transtorno específico de aprendizagem (dislexia, </a:t>
            </a:r>
            <a:r>
              <a:rPr lang="pt-BR" dirty="0" err="1" smtClean="0"/>
              <a:t>discalculia</a:t>
            </a:r>
            <a:r>
              <a:rPr lang="pt-BR" dirty="0" smtClean="0"/>
              <a:t>, </a:t>
            </a:r>
            <a:r>
              <a:rPr lang="pt-BR" dirty="0" err="1" smtClean="0"/>
              <a:t>disortografia</a:t>
            </a:r>
            <a:r>
              <a:rPr lang="pt-BR" dirty="0" smtClean="0"/>
              <a:t>), Transtorno de Processamento sensorial; Transtorno Opositivo Desafiador; Transtorno do processamento auditivo central</a:t>
            </a:r>
          </a:p>
          <a:p>
            <a:r>
              <a:rPr lang="pt-BR" dirty="0" err="1" smtClean="0"/>
              <a:t>Bullying</a:t>
            </a:r>
            <a:r>
              <a:rPr lang="pt-BR" dirty="0" smtClean="0"/>
              <a:t>;</a:t>
            </a:r>
          </a:p>
          <a:p>
            <a:r>
              <a:rPr lang="pt-BR" dirty="0" err="1" smtClean="0"/>
              <a:t>Comorbidades</a:t>
            </a:r>
            <a:r>
              <a:rPr lang="pt-BR" dirty="0" smtClean="0"/>
              <a:t> psiquiátricas: depressão, ansiedade, transtorno de humor bipolar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Avaliação neuropsicológica, </a:t>
            </a:r>
            <a:r>
              <a:rPr lang="pt-BR" dirty="0" err="1" smtClean="0">
                <a:solidFill>
                  <a:srgbClr val="0070C0"/>
                </a:solidFill>
              </a:rPr>
              <a:t>psicopedagógica</a:t>
            </a:r>
            <a:r>
              <a:rPr lang="pt-BR" dirty="0" smtClean="0">
                <a:solidFill>
                  <a:srgbClr val="0070C0"/>
                </a:solidFill>
              </a:rPr>
              <a:t> e PAC!!!</a:t>
            </a:r>
          </a:p>
          <a:p>
            <a:endParaRPr lang="pt-BR" dirty="0"/>
          </a:p>
        </p:txBody>
      </p:sp>
      <p:sp>
        <p:nvSpPr>
          <p:cNvPr id="5" name="Retângulo Arredondado 4"/>
          <p:cNvSpPr/>
          <p:nvPr/>
        </p:nvSpPr>
        <p:spPr>
          <a:xfrm>
            <a:off x="1024128" y="5824451"/>
            <a:ext cx="6429617" cy="58189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0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561</TotalTime>
  <Words>1100</Words>
  <Application>Microsoft Office PowerPoint</Application>
  <PresentationFormat>Widescreen</PresentationFormat>
  <Paragraphs>158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Tw Cen MT</vt:lpstr>
      <vt:lpstr>Tw Cen MT Condensed</vt:lpstr>
      <vt:lpstr>Wingdings</vt:lpstr>
      <vt:lpstr>Wingdings 3</vt:lpstr>
      <vt:lpstr>Integral</vt:lpstr>
      <vt:lpstr>Desenvolvimento da pessoa com tea Dra. Jessyca Franck</vt:lpstr>
      <vt:lpstr>Preditores desenvolvimentais para tea</vt:lpstr>
      <vt:lpstr>Preditores desenvolvimentais para tea</vt:lpstr>
      <vt:lpstr>Repartindo o cérebro em funções</vt:lpstr>
      <vt:lpstr>Instrumentos avaliativos</vt:lpstr>
      <vt:lpstr>Regiões cerebrais associadas à patologia dos Transtornos do Espectro Autista</vt:lpstr>
      <vt:lpstr>Alterações percebidas por familiares </vt:lpstr>
      <vt:lpstr>Fatores prognósticos</vt:lpstr>
      <vt:lpstr> desafios da escolaridade</vt:lpstr>
      <vt:lpstr>Desafios da adolescência </vt:lpstr>
      <vt:lpstr>Comorbidades no autismo </vt:lpstr>
      <vt:lpstr>Importância do cuidado interdisciplinar</vt:lpstr>
      <vt:lpstr>cuidar dessa família atípica</vt:lpstr>
      <vt:lpstr>Cuidado de fora para dentro </vt:lpstr>
      <vt:lpstr>Questões médicas</vt:lpstr>
      <vt:lpstr>Testagem genética </vt:lpstr>
      <vt:lpstr>Resumo </vt:lpstr>
      <vt:lpstr>Obrigada!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Desenvolvimento da pessoa com tea Dra. Jessyca Franck</dc:title>
  <dc:creator>Jessyca</dc:creator>
  <cp:lastModifiedBy>Jessyca</cp:lastModifiedBy>
  <cp:revision>27</cp:revision>
  <dcterms:created xsi:type="dcterms:W3CDTF">2024-07-22T18:41:38Z</dcterms:created>
  <dcterms:modified xsi:type="dcterms:W3CDTF">2024-07-23T04:03:30Z</dcterms:modified>
</cp:coreProperties>
</file>