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VK1a9/lgCAECjqbZL7AhkdhVU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e86de7b5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0e86de7b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d71305bd1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0d71305bd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d71305bd1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30d71305bd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d71305bd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0d71305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cielo.br/j/edur/a/kfPzhmPC3rCWMrDYm7LvSvf/" TargetMode="External"/><Relationship Id="rId4" Type="http://schemas.openxmlformats.org/officeDocument/2006/relationships/hyperlink" Target="https://www.scielo.br/j/edur/a/kfPzhmPC3rCWMrDYm7LvSvf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762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804316" y="1406013"/>
            <a:ext cx="4620584" cy="2811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4000">
                <a:latin typeface="Times New Roman"/>
                <a:ea typeface="Times New Roman"/>
                <a:cs typeface="Times New Roman"/>
                <a:sym typeface="Times New Roman"/>
              </a:rPr>
              <a:t>Análise de estratégias de aprendizagens para graduandos com Transtorno do Espectro Autista (TEA)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633635" y="5051541"/>
            <a:ext cx="5167398" cy="144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Docentes: </a:t>
            </a:r>
            <a:r>
              <a:rPr i="0" lang="pt-BR" sz="2000">
                <a:latin typeface="Times New Roman"/>
                <a:ea typeface="Times New Roman"/>
                <a:cs typeface="Times New Roman"/>
                <a:sym typeface="Times New Roman"/>
              </a:rPr>
              <a:t>Alice Ak</a:t>
            </a: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emi Yamssaki e Fernanda Serpa Cardoso </a:t>
            </a:r>
            <a:b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Discentes: </a:t>
            </a:r>
            <a:r>
              <a:rPr i="0" lang="pt-BR" sz="2000">
                <a:latin typeface="Times New Roman"/>
                <a:ea typeface="Times New Roman"/>
                <a:cs typeface="Times New Roman"/>
                <a:sym typeface="Times New Roman"/>
              </a:rPr>
              <a:t>Elaine Moura Melo, Mariana Alonso Argôlo e Viviane Evan</a:t>
            </a: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gelista da Silva</a:t>
            </a:r>
            <a:endParaRPr/>
          </a:p>
        </p:txBody>
      </p:sp>
      <p:pic>
        <p:nvPicPr>
          <p:cNvPr descr="Uma imagem contendo pessoa, segurando, mulher, azul&#10;&#10;Descrição gerada automaticamente" id="87" name="Google Shape;87;p1"/>
          <p:cNvPicPr preferRelativeResize="0"/>
          <p:nvPr/>
        </p:nvPicPr>
        <p:blipFill rotWithShape="1">
          <a:blip r:embed="rId3">
            <a:alphaModFix/>
          </a:blip>
          <a:srcRect b="-1" l="17956" r="24005" t="0"/>
          <a:stretch/>
        </p:blipFill>
        <p:spPr>
          <a:xfrm>
            <a:off x="6229215" y="10"/>
            <a:ext cx="5962785" cy="685799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>
            <p:ph type="title"/>
          </p:nvPr>
        </p:nvSpPr>
        <p:spPr>
          <a:xfrm>
            <a:off x="195160" y="2733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pt-BR" sz="3600">
                <a:latin typeface="Times New Roman"/>
                <a:ea typeface="Times New Roman"/>
                <a:cs typeface="Times New Roman"/>
                <a:sym typeface="Times New Roman"/>
              </a:rPr>
              <a:t>Estratégia pedagógica “inadequada” (menos adequada)</a:t>
            </a:r>
            <a:endParaRPr sz="3600"/>
          </a:p>
        </p:txBody>
      </p:sp>
      <p:sp>
        <p:nvSpPr>
          <p:cNvPr id="178" name="Google Shape;178;p9"/>
          <p:cNvSpPr txBox="1"/>
          <p:nvPr>
            <p:ph idx="1" type="body"/>
          </p:nvPr>
        </p:nvSpPr>
        <p:spPr>
          <a:xfrm>
            <a:off x="299935" y="1771650"/>
            <a:ext cx="6691415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5"/>
              <a:buNone/>
            </a:pPr>
            <a:r>
              <a:t/>
            </a:r>
            <a:endParaRPr sz="1700"/>
          </a:p>
          <a:p>
            <a:pPr indent="-385127" lvl="0" marL="4572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b="1" lang="pt-BR" sz="2000">
                <a:latin typeface="Times New Roman"/>
                <a:ea typeface="Times New Roman"/>
                <a:cs typeface="Times New Roman"/>
                <a:sym typeface="Times New Roman"/>
              </a:rPr>
              <a:t>Estratégia 11 - Dramatização:</a:t>
            </a: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 “É uma representação teatral, a partir de um foco, problema, tema etc. Pode conter explicitação de ideias, conceitos, argumentos e ser também um jeito particular de estudo de casos, já que a teatralização de um problema ou situação perante os estudantes equivale a apresentar lhes um caso de relações humanas”.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207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207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207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45"/>
              <a:buFont typeface="Arial"/>
              <a:buNone/>
            </a:pPr>
            <a:r>
              <a:t/>
            </a:r>
            <a:endParaRPr sz="1700"/>
          </a:p>
          <a:p>
            <a:pPr indent="-50800" lvl="0" marL="22860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descr="Uma imagem contendo Logotipo&#10;&#10;Descrição gerada automaticamente" id="179" name="Google Shape;179;p9"/>
          <p:cNvPicPr preferRelativeResize="0"/>
          <p:nvPr/>
        </p:nvPicPr>
        <p:blipFill rotWithShape="1">
          <a:blip r:embed="rId3">
            <a:alphaModFix/>
          </a:blip>
          <a:srcRect b="1" l="9523" r="12538" t="0"/>
          <a:stretch/>
        </p:blipFill>
        <p:spPr>
          <a:xfrm>
            <a:off x="7326555" y="1872293"/>
            <a:ext cx="4336704" cy="3455697"/>
          </a:xfrm>
          <a:custGeom>
            <a:rect b="b" l="l" r="r" t="t"/>
            <a:pathLst>
              <a:path extrusionOk="0" h="4210442" w="5283866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4219881" y="4713181"/>
            <a:ext cx="27714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20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Anastasiou (2003, p.89)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7326555" y="5301084"/>
            <a:ext cx="522122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ambep.org.br/cancelado-arraia-de-sao-jose-dos-campos/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e86de7b51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Justificativa - Estratégia Dramatização </a:t>
            </a:r>
            <a:endParaRPr/>
          </a:p>
        </p:txBody>
      </p:sp>
      <p:sp>
        <p:nvSpPr>
          <p:cNvPr id="187" name="Google Shape;187;g30e86de7b51_0_0"/>
          <p:cNvSpPr txBox="1"/>
          <p:nvPr>
            <p:ph idx="1" type="body"/>
          </p:nvPr>
        </p:nvSpPr>
        <p:spPr>
          <a:xfrm>
            <a:off x="838200" y="1825625"/>
            <a:ext cx="10515600" cy="49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6075" lvl="0" marL="457200" rtl="0" algn="just"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  <a:buChar char="•"/>
            </a:pP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De acordo com Ferreira </a:t>
            </a:r>
            <a:r>
              <a:rPr i="1" lang="pt-BR" sz="2000">
                <a:latin typeface="Times New Roman"/>
                <a:ea typeface="Times New Roman"/>
                <a:cs typeface="Times New Roman"/>
                <a:sym typeface="Times New Roman"/>
              </a:rPr>
              <a:t>et al</a:t>
            </a: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. (2024), as estratégias devem levar em consideração a singularidade no contato com o outro e com o mundo, respeitando a subjetividade de cada um.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6075" lvl="0" marL="457200" rtl="0" algn="just"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  <a:buChar char="•"/>
            </a:pP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Corroborando com Ferreira </a:t>
            </a:r>
            <a:r>
              <a:rPr i="1" lang="pt-BR" sz="2000">
                <a:latin typeface="Times New Roman"/>
                <a:ea typeface="Times New Roman"/>
                <a:cs typeface="Times New Roman"/>
                <a:sym typeface="Times New Roman"/>
              </a:rPr>
              <a:t>et al. </a:t>
            </a: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(2024), trazemos os dizeres de Costa (2020):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8627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Times New Roman"/>
              <a:buChar char="•"/>
            </a:pP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O grupo considerou a estratégia dramatização, como menos adequada, caso não seja feita uma análise prévia do público e suas demandas, pois poderá haver risco de desencadear emoções fortes de forma súbita, promovendo desequilíbrio emocional no momento da atividade, se o aluno TEA não estiver familiarizado com vivências teatrais. Outras questões são o preparo do professor em lidar com o aluno em caso de crise desencadeada pela prática; o ambiente da atividade pode apresentar desconforto, caso haja barulhos, múltiplas informações instantâneas, excesso de pessoas e movimentações; dentre outros.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g30e86de7b51_0_0"/>
          <p:cNvSpPr txBox="1"/>
          <p:nvPr/>
        </p:nvSpPr>
        <p:spPr>
          <a:xfrm>
            <a:off x="2874900" y="2833100"/>
            <a:ext cx="847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43827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Deparar com a diferença, provoca a ruptura com formas mecânicas de pensar e fazer a Educação Superior, ao constatar que mesmo que o estudante seja colocado em categorias (deficiência auditiva, deficiência física, deficiência intelectual, deficiência visual, deficiência múltipla, etc.) é único e possuí demandas particulares (COSTA, 2020 p. 17).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ma imagem contendo colorido, vestindo, homem, segurando&#10;&#10;Descrição gerada automaticamente" id="189" name="Google Shape;189;g30e86de7b5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5812" y="276325"/>
            <a:ext cx="1000238" cy="15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d71305bd1_0_2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0d71305bd1_0_25"/>
          <p:cNvSpPr txBox="1"/>
          <p:nvPr>
            <p:ph type="title"/>
          </p:nvPr>
        </p:nvSpPr>
        <p:spPr>
          <a:xfrm>
            <a:off x="762000" y="262996"/>
            <a:ext cx="6191249" cy="1807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Considerações Finais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6" name="Google Shape;196;g30d71305bd1_0_25"/>
          <p:cNvSpPr txBox="1"/>
          <p:nvPr>
            <p:ph idx="1" type="body"/>
          </p:nvPr>
        </p:nvSpPr>
        <p:spPr>
          <a:xfrm>
            <a:off x="381000" y="1527704"/>
            <a:ext cx="6734175" cy="5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Garantir os direitos dos estudantes autistas, visando acessibilidade, permanência e participação, precisa estar como propósito das </a:t>
            </a: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intervenções</a:t>
            </a: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 no processo pedagógico. Sendo </a:t>
            </a: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necessário</a:t>
            </a: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 planejamento e organização de recursos e serviços, de forma assertiva, para a acesso e participação ativa.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4630" lvl="0" marL="34163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O uso de estratégias que promovam a inclusão e que respeitem os alunos e suas demandas, oferecendo informações e programas com antecedência, flexibilização nos prazos das atividades, recursos visuais, linguagem clara e ambiente agradável e acolhimento, são possibilidades que podem contribuir para melhor qualidade de vida acadêmica do estudante TEA.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4630" lvl="0" marL="34163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É essencial que as instituições de ensino superior trabalhem para criar ambientes inclusivos e acolhedores, que possam ajudar todos os estudantes, sem exceção, no alcance de seu potencial máximo, levando sempre em consideração a singularidade de cada indivíduo.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700"/>
          </a:p>
        </p:txBody>
      </p:sp>
      <p:pic>
        <p:nvPicPr>
          <p:cNvPr descr="Uma imagem contendo Interface gráfica do usuário&#10;&#10;Descrição gerada automaticamente" id="197" name="Google Shape;197;g30d71305bd1_0_25"/>
          <p:cNvPicPr preferRelativeResize="0"/>
          <p:nvPr/>
        </p:nvPicPr>
        <p:blipFill rotWithShape="1">
          <a:blip r:embed="rId3">
            <a:alphaModFix/>
          </a:blip>
          <a:srcRect b="0" l="10309" r="2744" t="0"/>
          <a:stretch/>
        </p:blipFill>
        <p:spPr>
          <a:xfrm>
            <a:off x="7500282" y="835025"/>
            <a:ext cx="4510743" cy="518795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8" name="Google Shape;198;g30d71305bd1_0_25"/>
          <p:cNvSpPr txBox="1"/>
          <p:nvPr/>
        </p:nvSpPr>
        <p:spPr>
          <a:xfrm>
            <a:off x="7767172" y="5626419"/>
            <a:ext cx="4510743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pt.vecteezy.com/arte-vetorial/5495630-lista-de-verificacao-prancheta-conclusao-bem-sucedida-das-tarefas-de-negocios-questionario-pesquisa-lista-de-tarefas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d71305bd1_0_15"/>
          <p:cNvSpPr txBox="1"/>
          <p:nvPr>
            <p:ph type="title"/>
          </p:nvPr>
        </p:nvSpPr>
        <p:spPr>
          <a:xfrm>
            <a:off x="838200" y="365125"/>
            <a:ext cx="10515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/>
          </a:p>
        </p:txBody>
      </p:sp>
      <p:sp>
        <p:nvSpPr>
          <p:cNvPr id="204" name="Google Shape;204;g30d71305bd1_0_15"/>
          <p:cNvSpPr txBox="1"/>
          <p:nvPr>
            <p:ph idx="1" type="body"/>
          </p:nvPr>
        </p:nvSpPr>
        <p:spPr>
          <a:xfrm>
            <a:off x="1176337" y="1602400"/>
            <a:ext cx="9839325" cy="4665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ANASTASIOU, L. G. C.; ALVES, L. P. (Org.). </a:t>
            </a: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Estratégias de Ensinagem. Processos de Ensinagem na Universidade: Pressupostos para as Estratégias de Trabalho em Aula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Joinville: UNIVILLE, 2003. cap. 3. p. 68-99.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COSTA, J. M. D. M.; Pieczkowski, T. M. Z.. </a:t>
            </a: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Inclusão de Estudantes com Deficiência na Educação Superior na Perspectiva da Gestão Universitária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Educação em Revista, v. 36, p. e208179, 2020. Disponível em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https://www.scielo.br/j/edur/a/kfPzhmPC3rCWMrDYm7LvSvf/#</a:t>
            </a:r>
            <a:r>
              <a:rPr lang="pt-BR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 19 de agosto 2024.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FERREIRA, PH.F.B ; SOUZA, J.S; SILVA,M.M; CAMINHA,V.L.P.S; BRAZ, R.M.M - </a:t>
            </a:r>
            <a:r>
              <a:rPr b="1"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Tecnologia Assistiva como um Instrumento Pedagógico na Aquisição de Conhecimento de Estudantes com Transtorno do Espectro Autista - Revista Caderno Pedagógico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Studies Publicações e Editora Ltda., Curitiba, v.21, n.7, p. 01-21. 2024.Disponível em: </a:t>
            </a:r>
            <a:r>
              <a:rPr lang="pt-BR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https://ojs.studiespublicacoes.com.br/ojs/index.php/cadped/article/view/5327</a:t>
            </a: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Acesso em: 23 out. 2024.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, Gráfico de bolhas&#10;&#10;Descrição gerada automaticamente" id="209" name="Google Shape;2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5020" y="812743"/>
            <a:ext cx="4661959" cy="466195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3910541" y="5390063"/>
            <a:ext cx="6096000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Fonte:lista.mercadolivre.com.br/papel-parede-quebra-cabe%C3%A7a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pt-BR" sz="4000">
                <a:latin typeface="Times New Roman"/>
                <a:ea typeface="Times New Roman"/>
                <a:cs typeface="Times New Roman"/>
                <a:sym typeface="Times New Roman"/>
              </a:rPr>
              <a:t>Atividade 1 - Entrevista</a:t>
            </a:r>
            <a:endParaRPr sz="4000"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533400" y="2113052"/>
            <a:ext cx="5424948" cy="418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Data da entrevista: 30/08/2024 ;</a:t>
            </a:r>
            <a:endParaRPr/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Local: Curso de graduação em Ciência Ambiental da UFF;</a:t>
            </a:r>
            <a:endParaRPr/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De acordo com a demanda mais expressiva observada na entrevista, o grupo decidiu destacar o Transtorno do Espectro Autista (TEA);</a:t>
            </a:r>
            <a:endParaRPr/>
          </a:p>
        </p:txBody>
      </p:sp>
      <p:pic>
        <p:nvPicPr>
          <p:cNvPr descr="Desenho de uma pessoa&#10;&#10;Descrição gerada automaticamente com confiança média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12734" t="0"/>
          <a:stretch/>
        </p:blipFill>
        <p:spPr>
          <a:xfrm>
            <a:off x="6492396" y="2113052"/>
            <a:ext cx="4743417" cy="324782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452743" y="5360873"/>
            <a:ext cx="2150483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pt-BR" sz="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questionpro.com/blog/pt-br/entrevista/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>
            <p:ph type="title"/>
          </p:nvPr>
        </p:nvSpPr>
        <p:spPr>
          <a:xfrm>
            <a:off x="1015180" y="822387"/>
            <a:ext cx="5427525" cy="6165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pt-BR" sz="4000">
                <a:latin typeface="Times New Roman"/>
                <a:ea typeface="Times New Roman"/>
                <a:cs typeface="Times New Roman"/>
                <a:sym typeface="Times New Roman"/>
              </a:rPr>
              <a:t>Objetivo 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705524" y="1900237"/>
            <a:ext cx="6046838" cy="351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>
                <a:latin typeface="Times New Roman"/>
                <a:ea typeface="Times New Roman"/>
                <a:cs typeface="Times New Roman"/>
                <a:sym typeface="Times New Roman"/>
              </a:rPr>
              <a:t>Analisar quais estratégias metodológicas seriam adequadas e quais inadequadas no âmbito do Ensino Superior, a fim de proporcionar maior inclusão do aluno com TEA no processo pedagógico.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Ícone&#10;&#10;Descrição gerada automaticamente" id="104" name="Google Shape;104;p3"/>
          <p:cNvPicPr preferRelativeResize="0"/>
          <p:nvPr/>
        </p:nvPicPr>
        <p:blipFill rotWithShape="1">
          <a:blip r:embed="rId3">
            <a:alphaModFix/>
          </a:blip>
          <a:srcRect b="3" l="0" r="3" t="0"/>
          <a:stretch/>
        </p:blipFill>
        <p:spPr>
          <a:xfrm>
            <a:off x="7047513" y="975645"/>
            <a:ext cx="4443447" cy="4443447"/>
          </a:xfrm>
          <a:custGeom>
            <a:rect b="b" l="l" r="r" t="t"/>
            <a:pathLst>
              <a:path extrusionOk="0" h="4694238" w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352"/>
                </a:srgbClr>
              </a:gs>
              <a:gs pos="100000">
                <a:srgbClr val="0F4861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>
            <p:ph type="title"/>
          </p:nvPr>
        </p:nvSpPr>
        <p:spPr>
          <a:xfrm>
            <a:off x="0" y="365125"/>
            <a:ext cx="6715432" cy="1807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i="0" lang="pt-BR" sz="400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Transtorno do Espectro Autista (TEA)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118126" y="2009650"/>
            <a:ext cx="6597300" cy="3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•"/>
            </a:pP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“Caracterizado como um transtorno do neurodesenvolvimento que afeta de forma persistente a comunicação e a interação social do indivíduo, associado a padrões restritos e repetitivos de comportamento, interesses ou de atividades” - Manual Diagnóstico e Estatístico de Transtornos Mentais (DSM-V¹, 2014);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•"/>
            </a:pP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Descoberta oficial na década de 1940 por Leo Kanner e Hans Asperger;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360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•"/>
            </a:pP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A palavra autismo vem do grego </a:t>
            </a:r>
            <a:r>
              <a:rPr i="1" lang="pt-BR" sz="2000">
                <a:latin typeface="Times New Roman"/>
                <a:ea typeface="Times New Roman"/>
                <a:cs typeface="Times New Roman"/>
                <a:sym typeface="Times New Roman"/>
              </a:rPr>
              <a:t>autos</a:t>
            </a: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, que significa si mesmo, referindo-se a uma condição do indivíduo estar imerso em si próprio.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5"/>
              <a:buFont typeface="Arial"/>
              <a:buNone/>
            </a:pPr>
            <a:r>
              <a:rPr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¹ AMERICAN PSYCHIATRIC ASSOCIATION. DSM-5: Manual diagnóstico e estatístico de transtornos mentais. Artmed Editora, 2014.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ma imagem contendo pessoa, segurando, mão, celular&#10;&#10;Descrição gerada automaticamente"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8342" r="42751" t="0"/>
          <a:stretch/>
        </p:blipFill>
        <p:spPr>
          <a:xfrm>
            <a:off x="6715300" y="0"/>
            <a:ext cx="5470855" cy="685800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7635228" y="6688713"/>
            <a:ext cx="6096000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blog.sabin.com.br/saude/como-identificar-o-autismo/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>
            <p:ph type="title"/>
          </p:nvPr>
        </p:nvSpPr>
        <p:spPr>
          <a:xfrm>
            <a:off x="836679" y="723898"/>
            <a:ext cx="6002110" cy="1495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pt-BR" sz="4000">
                <a:latin typeface="Times New Roman"/>
                <a:ea typeface="Times New Roman"/>
                <a:cs typeface="Times New Roman"/>
                <a:sym typeface="Times New Roman"/>
              </a:rPr>
              <a:t>Características comuns da pessoa com TEA</a:t>
            </a:r>
            <a:endParaRPr sz="4000"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598675" y="2674150"/>
            <a:ext cx="63927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69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</a:pP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Prejuízos na interação social, na comunicação e comportamentos repetitivos, </a:t>
            </a:r>
            <a:r>
              <a:rPr lang="pt-BR" sz="2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como movimentos contínuos, interesses fixos e hipo ou hipersensibilidade a estímulos sensoriais;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</a:pPr>
            <a:r>
              <a:rPr lang="pt-BR" sz="2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Existem diferentes graus: leve, moderado e severo;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br>
              <a:rPr b="1" lang="pt-BR" sz="1400"/>
            </a:br>
            <a:endParaRPr b="1" sz="2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</p:txBody>
      </p:sp>
      <p:pic>
        <p:nvPicPr>
          <p:cNvPr descr="Desenho colorido de brinquedo&#10;&#10;Descrição gerada automaticamente com confiança baixa" id="123" name="Google Shape;123;p5"/>
          <p:cNvPicPr preferRelativeResize="0"/>
          <p:nvPr/>
        </p:nvPicPr>
        <p:blipFill rotWithShape="1">
          <a:blip r:embed="rId3">
            <a:alphaModFix/>
          </a:blip>
          <a:srcRect b="-1" l="24633" r="26772" t="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7210440" y="6688713"/>
            <a:ext cx="6096000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drmarcelonakamuraneuro.com.br/transtorno-do-espectro-autista-tea-o-que-e-graus-e-tratamentos/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 com confiança média" id="129" name="Google Shape;129;p22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0" y="0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30" name="Google Shape;130;p22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3038475" y="0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31" name="Google Shape;131;p22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6076950" y="0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32" name="Google Shape;132;p22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9134475" y="0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33" name="Google Shape;133;p22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0" y="5724624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34" name="Google Shape;134;p22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3038474" y="5724624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35" name="Google Shape;135;p22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6096001" y="5724624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36" name="Google Shape;136;p22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9149088" y="5724624"/>
            <a:ext cx="3057525" cy="101309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0" y="6688723"/>
            <a:ext cx="610552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uninassau.edu.br/noticias/mundo-azul-conheca-5-livros-que-abordam-o-autismo-de-maneira-poetica</a:t>
            </a: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684350" y="2004650"/>
            <a:ext cx="9981300" cy="3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01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i="0" lang="pt-BR" sz="44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Organizar e planejar o tempo; </a:t>
            </a:r>
            <a:endParaRPr sz="440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401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i="0" lang="pt-BR" sz="44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Compreender e interpretar linguagens abstratas;                                                                          </a:t>
            </a:r>
            <a:endParaRPr sz="440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401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i="0" lang="pt-BR" sz="44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Interpretar linguagens não verbais; </a:t>
            </a:r>
            <a:endParaRPr sz="440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401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i="0" lang="pt-BR" sz="44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Manter atenção e motivação quando se   tratam de atividades distantes dos seus interesses</a:t>
            </a:r>
            <a:endParaRPr sz="440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401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i="0" lang="pt-BR" sz="44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Realizar atividades grafamotoras;</a:t>
            </a:r>
            <a:endParaRPr sz="440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401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i="0" lang="pt-BR" sz="4402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Executar atividades simultâneas</a:t>
            </a:r>
            <a:r>
              <a:rPr lang="pt-BR" sz="440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440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111925" y="1013105"/>
            <a:ext cx="11930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latin typeface="Times New Roman"/>
                <a:ea typeface="Times New Roman"/>
                <a:cs typeface="Times New Roman"/>
                <a:sym typeface="Times New Roman"/>
              </a:rPr>
              <a:t>Possíveis</a:t>
            </a:r>
            <a:r>
              <a:rPr lang="pt-BR" sz="4000">
                <a:latin typeface="Times New Roman"/>
                <a:ea typeface="Times New Roman"/>
                <a:cs typeface="Times New Roman"/>
                <a:sym typeface="Times New Roman"/>
              </a:rPr>
              <a:t> d</a:t>
            </a:r>
            <a:r>
              <a:rPr b="0" i="0" lang="pt-BR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ificuldades e desafios práticos ao longo da vida acadêmica </a:t>
            </a:r>
            <a:br>
              <a:rPr b="0" i="0" lang="pt-BR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pt-BR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d71305bd1_0_0"/>
          <p:cNvSpPr txBox="1"/>
          <p:nvPr>
            <p:ph idx="1" type="body"/>
          </p:nvPr>
        </p:nvSpPr>
        <p:spPr>
          <a:xfrm>
            <a:off x="1066800" y="1013094"/>
            <a:ext cx="10515600" cy="5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Contato visual e lidar com estímulos sensoriais;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Flexibilizar suas rotinas;</a:t>
            </a:r>
            <a:endParaRPr/>
          </a:p>
          <a:p>
            <a:pPr indent="-285750" lvl="0" marL="2857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Estabelecer e manter relações pessoais constantes;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Realizar trabalhos em grupo e apresentações orais;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Comunicar suas necessidades e preferências;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Lidar com a falta de apoio e suporte educacional e social para enfrentar situações novas e desconhecidas;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Lidar com preconceitos, discriminação, falta de compreensão e aceitação;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Identificar as exigências do professor e as expectativas dos colegas;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Cumprir com suas obrigações acadêmicas no tempo adequado;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Padrão do plano de fundo&#10;&#10;Descrição gerada automaticamente com confiança média" id="145" name="Google Shape;145;g30d71305bd1_0_0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0" y="0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46" name="Google Shape;146;g30d71305bd1_0_0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3038475" y="0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47" name="Google Shape;147;g30d71305bd1_0_0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6076950" y="0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48" name="Google Shape;148;g30d71305bd1_0_0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9134475" y="0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49" name="Google Shape;149;g30d71305bd1_0_0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0" y="5724624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50" name="Google Shape;150;g30d71305bd1_0_0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3038474" y="5724624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51" name="Google Shape;151;g30d71305bd1_0_0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6096001" y="5724624"/>
            <a:ext cx="3057525" cy="1013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 com confiança média" id="152" name="Google Shape;152;g30d71305bd1_0_0"/>
          <p:cNvPicPr preferRelativeResize="0"/>
          <p:nvPr/>
        </p:nvPicPr>
        <p:blipFill rotWithShape="1">
          <a:blip r:embed="rId3">
            <a:alphaModFix/>
          </a:blip>
          <a:srcRect b="7867" l="0" r="0" t="7713"/>
          <a:stretch/>
        </p:blipFill>
        <p:spPr>
          <a:xfrm>
            <a:off x="9149088" y="5724624"/>
            <a:ext cx="3057525" cy="101309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0d71305bd1_0_0"/>
          <p:cNvSpPr txBox="1"/>
          <p:nvPr/>
        </p:nvSpPr>
        <p:spPr>
          <a:xfrm>
            <a:off x="0" y="6688723"/>
            <a:ext cx="610552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uninassau.edu.br/noticias/mundo-azul-conheca-5-livros-que-abordam-o-autismo-de-maneira-poetica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6417734" y="257175"/>
            <a:ext cx="5291663" cy="1052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Times New Roman"/>
              <a:buNone/>
            </a:pPr>
            <a:r>
              <a:rPr lang="pt-BR" sz="4000">
                <a:latin typeface="Times New Roman"/>
                <a:ea typeface="Times New Roman"/>
                <a:cs typeface="Times New Roman"/>
                <a:sym typeface="Times New Roman"/>
              </a:rPr>
              <a:t>Estratégia pedagógica adequada</a:t>
            </a:r>
            <a:endParaRPr sz="4000"/>
          </a:p>
        </p:txBody>
      </p:sp>
      <p:pic>
        <p:nvPicPr>
          <p:cNvPr descr="Uma imagem contendo homem, computador, mesa, camisa&#10;&#10;Descrição gerada automaticamente"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23322" r="26666" t="0"/>
          <a:stretch/>
        </p:blipFill>
        <p:spPr>
          <a:xfrm>
            <a:off x="0" y="-103188"/>
            <a:ext cx="6095999" cy="6856413"/>
          </a:xfrm>
          <a:custGeom>
            <a:rect b="b" l="l" r="r" t="t"/>
            <a:pathLst>
              <a:path extrusionOk="0" h="6856413" w="6649908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9023347" y="5862636"/>
            <a:ext cx="33443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ANASTASIOU (2003, p.81)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6015565" y="1309687"/>
            <a:ext cx="60156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6227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227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127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2"/>
              <a:buFont typeface="Arial"/>
              <a:buChar char="●"/>
            </a:pPr>
            <a:r>
              <a:rPr b="1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Estratégia 3 - Portfólio:</a:t>
            </a: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“É a identificação e a construção de registro, análise, seleção e reflexão das produções mais significativas ou identificação dos maiores desafios/dificuldades em relação ao objeto de estudo, assim como das formas encontradas para superação”.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127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Amplia a possibilidade de interação;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5127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Possibilita o acompanhamento mútuo entre professor e aluno, melhorando a relação e conhecimento sobre o aluno;</a:t>
            </a:r>
            <a:endParaRPr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5127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pt-BR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Facilita a observação de dificuldades e possíveis soluções;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6097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227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6227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0" y="6583948"/>
            <a:ext cx="396716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gazetadopovo.com.br/conteudo-publicitario/unifatec/a-importancia-da-relacao-entre-professor-e-aluno-no-processo-de-ensino/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838200" y="4763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Justificativa – Estratégia Portfólio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215500" y="1513700"/>
            <a:ext cx="10515600" cy="4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68855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•"/>
            </a:pPr>
            <a:r>
              <a:rPr lang="pt-BR" sz="2850">
                <a:latin typeface="Times New Roman"/>
                <a:ea typeface="Times New Roman"/>
                <a:cs typeface="Times New Roman"/>
                <a:sym typeface="Times New Roman"/>
              </a:rPr>
              <a:t>O portfólio coloca o aluno no centro da aprendizagem, possibilitando uma interação maior com o professor que poderá </a:t>
            </a:r>
            <a:r>
              <a:rPr lang="pt-BR" sz="2850">
                <a:latin typeface="Times New Roman"/>
                <a:ea typeface="Times New Roman"/>
                <a:cs typeface="Times New Roman"/>
                <a:sym typeface="Times New Roman"/>
              </a:rPr>
              <a:t>acompanhá</a:t>
            </a:r>
            <a:r>
              <a:rPr lang="pt-BR" sz="2850">
                <a:latin typeface="Times New Roman"/>
                <a:ea typeface="Times New Roman"/>
                <a:cs typeface="Times New Roman"/>
                <a:sym typeface="Times New Roman"/>
              </a:rPr>
              <a:t>-lo no processo. Também permite ao professor o maior conhecimento das habilidades do estudante, podendo propor outras atividades.</a:t>
            </a:r>
            <a:endParaRPr sz="28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54091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•"/>
            </a:pPr>
            <a:r>
              <a:rPr lang="pt-BR" sz="2550">
                <a:latin typeface="Times New Roman"/>
                <a:ea typeface="Times New Roman"/>
                <a:cs typeface="Times New Roman"/>
                <a:sym typeface="Times New Roman"/>
              </a:rPr>
              <a:t>Ferreira </a:t>
            </a:r>
            <a:r>
              <a:rPr i="1" lang="pt-BR" sz="2550">
                <a:latin typeface="Times New Roman"/>
                <a:ea typeface="Times New Roman"/>
                <a:cs typeface="Times New Roman"/>
                <a:sym typeface="Times New Roman"/>
              </a:rPr>
              <a:t>et al</a:t>
            </a:r>
            <a:r>
              <a:rPr lang="pt-BR" sz="2550">
                <a:latin typeface="Times New Roman"/>
                <a:ea typeface="Times New Roman"/>
                <a:cs typeface="Times New Roman"/>
                <a:sym typeface="Times New Roman"/>
              </a:rPr>
              <a:t>. (2024), ressalta que as pessoas autistas, são propícias a serem dispersas e podem apresentar dificuldades de integração em ambientes educacionais. Geralmente,  é mais difícil fazer com que a pessoa desenvolva contatos mais próximos.</a:t>
            </a:r>
            <a:endParaRPr sz="2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3530200" y="3050575"/>
            <a:ext cx="7200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99999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pessoa com autismo é o centro da intervenção e o facilitador deve encontrar uma maneira de entrar na atividade realizada para ser notado e, neste momento, introduzir uma atividade educacional interessante, provocando uma interação entre eles, contribuindo para o seu desenvolvimento (FERREIRA </a:t>
            </a:r>
            <a:r>
              <a:rPr i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</a:t>
            </a:r>
            <a:r>
              <a:rPr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2024, p. 12)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82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ma imagem contendo colorido, vestindo, homem, segurando&#10;&#10;Descrição gerada automaticamente" id="170" name="Google Shape;17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9957" y="277912"/>
            <a:ext cx="1222766" cy="18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 rot="-5400000">
            <a:off x="10835774" y="1186949"/>
            <a:ext cx="2543175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colegioimperatriz.net.br/noticia/248/abril-mes-de-concientizacao-sobre-o-autismo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2024-10-20T12:33:46Z</dcterms:created>
  <dc:creator>Mariana Argôlo</dc:creator>
</cp:coreProperties>
</file>