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71" r:id="rId5"/>
    <p:sldId id="311" r:id="rId6"/>
    <p:sldId id="289" r:id="rId7"/>
    <p:sldId id="290" r:id="rId8"/>
    <p:sldId id="304" r:id="rId9"/>
    <p:sldId id="296" r:id="rId10"/>
    <p:sldId id="274" r:id="rId11"/>
    <p:sldId id="312" r:id="rId12"/>
    <p:sldId id="291" r:id="rId13"/>
    <p:sldId id="305" r:id="rId14"/>
    <p:sldId id="310" r:id="rId15"/>
    <p:sldId id="302" r:id="rId16"/>
    <p:sldId id="313" r:id="rId17"/>
    <p:sldId id="306" r:id="rId18"/>
    <p:sldId id="292" r:id="rId19"/>
    <p:sldId id="307" r:id="rId20"/>
    <p:sldId id="301" r:id="rId21"/>
    <p:sldId id="276" r:id="rId22"/>
    <p:sldId id="314" r:id="rId23"/>
    <p:sldId id="293" r:id="rId24"/>
    <p:sldId id="308" r:id="rId25"/>
    <p:sldId id="299" r:id="rId26"/>
    <p:sldId id="315" r:id="rId27"/>
    <p:sldId id="288" r:id="rId28"/>
    <p:sldId id="294" r:id="rId29"/>
    <p:sldId id="295" r:id="rId30"/>
    <p:sldId id="309" r:id="rId31"/>
    <p:sldId id="300" r:id="rId32"/>
    <p:sldId id="281" r:id="rId33"/>
    <p:sldId id="282" r:id="rId34"/>
    <p:sldId id="284" r:id="rId35"/>
    <p:sldId id="316" r:id="rId36"/>
    <p:sldId id="317" r:id="rId37"/>
    <p:sldId id="318" r:id="rId38"/>
    <p:sldId id="319" r:id="rId39"/>
    <p:sldId id="320" r:id="rId40"/>
    <p:sldId id="321" r:id="rId41"/>
    <p:sldId id="285" r:id="rId42"/>
    <p:sldId id="286" r:id="rId43"/>
    <p:sldId id="287" r:id="rId44"/>
    <p:sldId id="273" r:id="rId45"/>
    <p:sldId id="265" r:id="rId46"/>
    <p:sldId id="262" r:id="rId47"/>
    <p:sldId id="303" r:id="rId48"/>
  </p:sldIdLst>
  <p:sldSz cx="18288000" cy="10287000"/>
  <p:notesSz cx="6858000" cy="9144000"/>
  <p:embeddedFontLst>
    <p:embeddedFont>
      <p:font typeface="Cocomat Pro Heavy" panose="020B0604020202020204" charset="0"/>
      <p:regular r:id="rId49"/>
    </p:embeddedFont>
    <p:embeddedFont>
      <p:font typeface="Garamond" panose="02020404030301010803" pitchFamily="18" charset="0"/>
      <p:regular r:id="rId50"/>
      <p:bold r:id="rId51"/>
      <p:italic r:id="rId52"/>
    </p:embeddedFont>
    <p:embeddedFont>
      <p:font typeface="Montserrat" panose="00000500000000000000" pitchFamily="2" charset="0"/>
      <p:regular r:id="rId53"/>
      <p:bold r:id="rId54"/>
      <p:italic r:id="rId55"/>
      <p:boldItalic r:id="rId56"/>
    </p:embeddedFont>
    <p:embeddedFont>
      <p:font typeface="Montserrat Bold Italics" panose="020B0604020202020204" charset="0"/>
      <p:regular r:id="rId57"/>
    </p:embeddedFont>
    <p:embeddedFont>
      <p:font typeface="Montserrat Classic Bold" panose="020B0604020202020204" charset="0"/>
      <p:regular r:id="rId58"/>
    </p:embeddedFont>
    <p:embeddedFont>
      <p:font typeface="Montserrat Italics" panose="020B0604020202020204"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D5"/>
    <a:srgbClr val="FBC99F"/>
    <a:srgbClr val="FDE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15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9.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4.gif"/></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4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www.inca.gov.br/sites/ufu.sti.inca.local/files/media/document/diretrizesparaorastreamentodocancerdocolodoutero_2016_corrigido.pdf" TargetMode="External"/><Relationship Id="rId4" Type="http://schemas.openxmlformats.org/officeDocument/2006/relationships/hyperlink" Target="https://www.inca.gov.br/publicacoes/livros/diretrizes-brasileiras-para-o-rastreamento-do-cancer-do-colo-do-uter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19" r="67931"/>
          <a:stretch>
            <a:fillRect/>
          </a:stretch>
        </p:blipFill>
        <p:spPr>
          <a:xfrm>
            <a:off x="10560112" y="-6875490"/>
            <a:ext cx="13398375" cy="1237722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27094" y="534271"/>
            <a:ext cx="7726011" cy="9752729"/>
          </a:xfrm>
          <a:prstGeom prst="rect">
            <a:avLst/>
          </a:prstGeom>
        </p:spPr>
      </p:pic>
      <p:sp>
        <p:nvSpPr>
          <p:cNvPr id="4" name="TextBox 4"/>
          <p:cNvSpPr txBox="1"/>
          <p:nvPr/>
        </p:nvSpPr>
        <p:spPr>
          <a:xfrm>
            <a:off x="8712921" y="4825450"/>
            <a:ext cx="9215263" cy="1077218"/>
          </a:xfrm>
          <a:prstGeom prst="rect">
            <a:avLst/>
          </a:prstGeom>
        </p:spPr>
        <p:txBody>
          <a:bodyPr wrap="square" lIns="0" tIns="0" rIns="0" bIns="0" rtlCol="0" anchor="t">
            <a:spAutoFit/>
          </a:bodyPr>
          <a:lstStyle/>
          <a:p>
            <a:pPr lvl="0">
              <a:lnSpc>
                <a:spcPts val="4161"/>
              </a:lnSpc>
              <a:spcBef>
                <a:spcPct val="0"/>
              </a:spcBef>
            </a:pPr>
            <a:r>
              <a:rPr lang="pt-BR" sz="4000" dirty="0">
                <a:solidFill>
                  <a:srgbClr val="05066D"/>
                </a:solidFill>
                <a:latin typeface="Montserrat Bold Italics"/>
              </a:rPr>
              <a:t>Neoplasias malignas ginecológicas em mulheres idosas</a:t>
            </a:r>
            <a:endParaRPr lang="en-US" sz="4000" dirty="0">
              <a:solidFill>
                <a:srgbClr val="05066D"/>
              </a:solidFill>
              <a:latin typeface="Montserrat Bold Italics"/>
            </a:endParaRPr>
          </a:p>
        </p:txBody>
      </p:sp>
      <p:sp>
        <p:nvSpPr>
          <p:cNvPr id="5" name="TextBox 5"/>
          <p:cNvSpPr txBox="1"/>
          <p:nvPr/>
        </p:nvSpPr>
        <p:spPr>
          <a:xfrm>
            <a:off x="8703698" y="2122223"/>
            <a:ext cx="8555602" cy="2744341"/>
          </a:xfrm>
          <a:prstGeom prst="rect">
            <a:avLst/>
          </a:prstGeom>
        </p:spPr>
        <p:txBody>
          <a:bodyPr lIns="0" tIns="0" rIns="0" bIns="0" rtlCol="0" anchor="t">
            <a:spAutoFit/>
          </a:bodyPr>
          <a:lstStyle/>
          <a:p>
            <a:pPr>
              <a:lnSpc>
                <a:spcPts val="10736"/>
              </a:lnSpc>
            </a:pPr>
            <a:r>
              <a:rPr lang="en-US" sz="8800" dirty="0">
                <a:solidFill>
                  <a:srgbClr val="05066D"/>
                </a:solidFill>
                <a:latin typeface="Cocomat Pro Heavy"/>
              </a:rPr>
              <a:t>OFICINA</a:t>
            </a:r>
          </a:p>
          <a:p>
            <a:pPr>
              <a:lnSpc>
                <a:spcPts val="10736"/>
              </a:lnSpc>
            </a:pPr>
            <a:r>
              <a:rPr lang="en-US" sz="8800" dirty="0">
                <a:solidFill>
                  <a:srgbClr val="05066D"/>
                </a:solidFill>
                <a:latin typeface="Cocomat Pro Heavy"/>
              </a:rPr>
              <a:t>PEDAGÓGICA</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006557"/>
            <a:ext cx="18288000" cy="690686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01654" y="2085943"/>
            <a:ext cx="1569439" cy="1838289"/>
          </a:xfrm>
          <a:prstGeom prst="rect">
            <a:avLst/>
          </a:prstGeom>
        </p:spPr>
      </p:pic>
      <p:sp>
        <p:nvSpPr>
          <p:cNvPr id="8" name="TextBox 8"/>
          <p:cNvSpPr txBox="1"/>
          <p:nvPr/>
        </p:nvSpPr>
        <p:spPr>
          <a:xfrm>
            <a:off x="8712922" y="8145934"/>
            <a:ext cx="6667368" cy="1066382"/>
          </a:xfrm>
          <a:prstGeom prst="rect">
            <a:avLst/>
          </a:prstGeom>
        </p:spPr>
        <p:txBody>
          <a:bodyPr wrap="square" lIns="0" tIns="0" rIns="0" bIns="0" rtlCol="0" anchor="t">
            <a:spAutoFit/>
          </a:bodyPr>
          <a:lstStyle/>
          <a:p>
            <a:pPr algn="r">
              <a:lnSpc>
                <a:spcPts val="4306"/>
              </a:lnSpc>
            </a:pPr>
            <a:r>
              <a:rPr lang="en-US" sz="3200" b="1" dirty="0" err="1">
                <a:solidFill>
                  <a:srgbClr val="FFFFFF"/>
                </a:solidFill>
                <a:latin typeface="Montserrat Italics"/>
              </a:rPr>
              <a:t>Biazi</a:t>
            </a:r>
            <a:r>
              <a:rPr lang="en-US" sz="3200" b="1" dirty="0">
                <a:solidFill>
                  <a:srgbClr val="FFFFFF"/>
                </a:solidFill>
                <a:latin typeface="Montserrat Italics"/>
              </a:rPr>
              <a:t> </a:t>
            </a:r>
            <a:r>
              <a:rPr lang="en-US" sz="3200" b="1" dirty="0" err="1">
                <a:solidFill>
                  <a:srgbClr val="FFFFFF"/>
                </a:solidFill>
                <a:latin typeface="Montserrat Italics"/>
              </a:rPr>
              <a:t>Ricieri</a:t>
            </a:r>
            <a:r>
              <a:rPr lang="en-US" sz="3200" b="1" dirty="0">
                <a:solidFill>
                  <a:srgbClr val="FFFFFF"/>
                </a:solidFill>
                <a:latin typeface="Montserrat Italics"/>
              </a:rPr>
              <a:t> Assis </a:t>
            </a:r>
          </a:p>
          <a:p>
            <a:pPr algn="r">
              <a:lnSpc>
                <a:spcPts val="4306"/>
              </a:lnSpc>
            </a:pPr>
            <a:r>
              <a:rPr lang="en-US" sz="3200" b="1" dirty="0">
                <a:solidFill>
                  <a:srgbClr val="FFFFFF"/>
                </a:solidFill>
                <a:latin typeface="Montserrat Italics"/>
              </a:rPr>
              <a:t>Carlos Alberto </a:t>
            </a:r>
            <a:r>
              <a:rPr lang="en-US" sz="3200" b="1" dirty="0" err="1">
                <a:solidFill>
                  <a:srgbClr val="FFFFFF"/>
                </a:solidFill>
                <a:latin typeface="Montserrat Italics"/>
              </a:rPr>
              <a:t>Sanches</a:t>
            </a:r>
            <a:r>
              <a:rPr lang="en-US" sz="3200" b="1" dirty="0">
                <a:solidFill>
                  <a:srgbClr val="FFFFFF"/>
                </a:solidFill>
                <a:latin typeface="Montserrat Italics"/>
              </a:rPr>
              <a:t> Pereira</a:t>
            </a: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grpSp>
        <p:nvGrpSpPr>
          <p:cNvPr id="5" name="Agrupar 4"/>
          <p:cNvGrpSpPr/>
          <p:nvPr/>
        </p:nvGrpSpPr>
        <p:grpSpPr>
          <a:xfrm>
            <a:off x="15240" y="520405"/>
            <a:ext cx="2057400" cy="1558063"/>
            <a:chOff x="12420600" y="517478"/>
            <a:chExt cx="2438400" cy="2438400"/>
          </a:xfrm>
        </p:grpSpPr>
        <p:pic>
          <p:nvPicPr>
            <p:cNvPr id="2052"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OVÁRIO </a:t>
            </a:r>
            <a:endParaRPr lang="en-US" sz="6000" dirty="0">
              <a:solidFill>
                <a:srgbClr val="05066D"/>
              </a:solidFill>
              <a:latin typeface="Cocomat Pro Heavy"/>
            </a:endParaRPr>
          </a:p>
        </p:txBody>
      </p:sp>
      <p:sp>
        <p:nvSpPr>
          <p:cNvPr id="12" name="TextBox 12"/>
          <p:cNvSpPr txBox="1"/>
          <p:nvPr/>
        </p:nvSpPr>
        <p:spPr>
          <a:xfrm>
            <a:off x="5105963" y="4304150"/>
            <a:ext cx="8229037" cy="1384995"/>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Apresenta tipos histológicos variados, sendo os mais comuns os carcinomas serosos.</a:t>
            </a:r>
          </a:p>
        </p:txBody>
      </p:sp>
      <p:sp>
        <p:nvSpPr>
          <p:cNvPr id="14" name="TextBox 14"/>
          <p:cNvSpPr txBox="1"/>
          <p:nvPr/>
        </p:nvSpPr>
        <p:spPr>
          <a:xfrm>
            <a:off x="5105963" y="3771900"/>
            <a:ext cx="10044105"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CARACTERÍSTICAS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254895"/>
            <a:ext cx="18541693" cy="5832205"/>
          </a:xfrm>
          <a:prstGeom prst="rect">
            <a:avLst/>
          </a:prstGeom>
        </p:spPr>
      </p:pic>
      <p:pic>
        <p:nvPicPr>
          <p:cNvPr id="2050" name="Picture 2" descr="Câncer de ovário: quais os sintomas? Como é o tratamento? Tem cur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2637516"/>
            <a:ext cx="5090723" cy="509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6530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grpSp>
        <p:nvGrpSpPr>
          <p:cNvPr id="5" name="Agrupar 4"/>
          <p:cNvGrpSpPr/>
          <p:nvPr/>
        </p:nvGrpSpPr>
        <p:grpSpPr>
          <a:xfrm>
            <a:off x="15240" y="520405"/>
            <a:ext cx="2057400" cy="1558063"/>
            <a:chOff x="12420600" y="517478"/>
            <a:chExt cx="2438400" cy="2438400"/>
          </a:xfrm>
        </p:grpSpPr>
        <p:pic>
          <p:nvPicPr>
            <p:cNvPr id="2052"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OVÁRIO </a:t>
            </a:r>
            <a:endParaRPr lang="en-US" sz="6000" dirty="0">
              <a:solidFill>
                <a:srgbClr val="05066D"/>
              </a:solidFill>
              <a:latin typeface="Cocomat Pro Heavy"/>
            </a:endParaRPr>
          </a:p>
        </p:txBody>
      </p:sp>
      <p:sp>
        <p:nvSpPr>
          <p:cNvPr id="13" name="TextBox 13"/>
          <p:cNvSpPr txBox="1"/>
          <p:nvPr/>
        </p:nvSpPr>
        <p:spPr>
          <a:xfrm>
            <a:off x="5105964" y="4231229"/>
            <a:ext cx="12267636" cy="323165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Este tipo de câncer também pode não apresentar sintomas nos estágios iniciais. Quando os sintomas se desenvolvem, eles podem incluir inchaço ou distensão abdominal, sensação de saciedade rápida após comer, alterações intestinais (como constipação), dor pélvica ou lombar, necessidade frequente de urinar, e perda de peso </a:t>
            </a:r>
            <a:r>
              <a:rPr lang="pt-BR" sz="3200" dirty="0" err="1">
                <a:solidFill>
                  <a:schemeClr val="tx2"/>
                </a:solidFill>
                <a:latin typeface="Montserrat"/>
              </a:rPr>
              <a:t>inexplicada</a:t>
            </a:r>
            <a:r>
              <a:rPr lang="pt-BR" sz="3200" dirty="0">
                <a:solidFill>
                  <a:schemeClr val="tx2"/>
                </a:solidFill>
                <a:latin typeface="Montserrat"/>
              </a:rPr>
              <a:t>.</a:t>
            </a:r>
            <a:endParaRPr lang="en-US" sz="3200" dirty="0">
              <a:solidFill>
                <a:schemeClr val="tx2"/>
              </a:solidFill>
              <a:latin typeface="Montserrat"/>
            </a:endParaRPr>
          </a:p>
        </p:txBody>
      </p:sp>
      <p:sp>
        <p:nvSpPr>
          <p:cNvPr id="15" name="TextBox 15"/>
          <p:cNvSpPr txBox="1"/>
          <p:nvPr/>
        </p:nvSpPr>
        <p:spPr>
          <a:xfrm>
            <a:off x="5105964" y="3695700"/>
            <a:ext cx="4876236" cy="551433"/>
          </a:xfrm>
          <a:prstGeom prst="rect">
            <a:avLst/>
          </a:prstGeom>
        </p:spPr>
        <p:txBody>
          <a:bodyPr wrap="square" lIns="0" tIns="0" rIns="0" bIns="0" rtlCol="0" anchor="t">
            <a:spAutoFit/>
          </a:bodyPr>
          <a:lstStyle/>
          <a:p>
            <a:pPr>
              <a:lnSpc>
                <a:spcPts val="4273"/>
              </a:lnSpc>
              <a:spcBef>
                <a:spcPct val="0"/>
              </a:spcBef>
            </a:pPr>
            <a:r>
              <a:rPr lang="en-US" sz="3600" dirty="0">
                <a:solidFill>
                  <a:srgbClr val="ED7DD5"/>
                </a:solidFill>
                <a:latin typeface="Montserrat Classic Bold"/>
              </a:rPr>
              <a:t>SINAIS E SINTOMAS</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2050" name="Picture 2" descr="Câncer de ovário: quais os sintomas? Como é o tratamento? Tem cur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2637516"/>
            <a:ext cx="5090723" cy="509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7628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OVÁRIO</a:t>
            </a:r>
            <a:endParaRPr lang="en-US" sz="6000" dirty="0">
              <a:solidFill>
                <a:srgbClr val="05066D"/>
              </a:solidFill>
              <a:latin typeface="Cocomat Pro Heavy"/>
            </a:endParaRPr>
          </a:p>
        </p:txBody>
      </p:sp>
      <p:sp>
        <p:nvSpPr>
          <p:cNvPr id="12" name="TextBox 12"/>
          <p:cNvSpPr txBox="1"/>
          <p:nvPr/>
        </p:nvSpPr>
        <p:spPr>
          <a:xfrm>
            <a:off x="1231379" y="3565922"/>
            <a:ext cx="15532621" cy="276998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Segundo estimativas do Instituto nacional do Câncer- INCA para o triênio 2023 a 2025, serão 7.310 novos casos de câncer de ovário a cada ano. Os tipos histológicos e comportamento da doença é heterogêneo e variado, sendo seu tratamento um desafio na oncologia. Trata-se da segunda neoplasia ginecológica mais comum em países desenvolvidos e a nona mais incidente na população feminina (BRASIL, 2021).</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DADOS ESTATÍSTICOS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Tree>
    <p:extLst>
      <p:ext uri="{BB962C8B-B14F-4D97-AF65-F5344CB8AC3E}">
        <p14:creationId xmlns:p14="http://schemas.microsoft.com/office/powerpoint/2010/main" val="285094790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OVÁRIO</a:t>
            </a:r>
            <a:endParaRPr lang="en-US" sz="6000" dirty="0">
              <a:solidFill>
                <a:srgbClr val="05066D"/>
              </a:solidFill>
              <a:latin typeface="Cocomat Pro Heavy"/>
            </a:endParaRPr>
          </a:p>
        </p:txBody>
      </p:sp>
      <p:sp>
        <p:nvSpPr>
          <p:cNvPr id="12" name="TextBox 12"/>
          <p:cNvSpPr txBox="1"/>
          <p:nvPr/>
        </p:nvSpPr>
        <p:spPr>
          <a:xfrm>
            <a:off x="5133962" y="3565922"/>
            <a:ext cx="11477638" cy="369331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prevenção do câncer de ovário é desafiadora porque seus fatores de risco são menos claros em comparação com outros tipos de câncer. No entanto, a manutenção de um peso saudável, a prática regular de atividades físicas e a ingestão de uma dieta balanceada podem reduzir o risco. O uso de anticoncepcionais orais também foi associado a uma redução no risco de câncer de ovário. </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PREVENÇÃO E DETECÇÃO PRECOCE</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9" name="Imagem 8"/>
          <p:cNvPicPr>
            <a:picLocks noChangeAspect="1"/>
          </p:cNvPicPr>
          <p:nvPr/>
        </p:nvPicPr>
        <p:blipFill>
          <a:blip r:embed="rId6"/>
          <a:stretch>
            <a:fillRect/>
          </a:stretch>
        </p:blipFill>
        <p:spPr>
          <a:xfrm>
            <a:off x="638162" y="3565922"/>
            <a:ext cx="4010038" cy="3521431"/>
          </a:xfrm>
          <a:prstGeom prst="rect">
            <a:avLst/>
          </a:prstGeom>
        </p:spPr>
      </p:pic>
    </p:spTree>
    <p:extLst>
      <p:ext uri="{BB962C8B-B14F-4D97-AF65-F5344CB8AC3E}">
        <p14:creationId xmlns:p14="http://schemas.microsoft.com/office/powerpoint/2010/main" val="166122788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OVÁRIO</a:t>
            </a:r>
            <a:endParaRPr lang="en-US" sz="6000" dirty="0">
              <a:solidFill>
                <a:srgbClr val="05066D"/>
              </a:solidFill>
              <a:latin typeface="Cocomat Pro Heavy"/>
            </a:endParaRPr>
          </a:p>
        </p:txBody>
      </p:sp>
      <p:sp>
        <p:nvSpPr>
          <p:cNvPr id="12" name="TextBox 12"/>
          <p:cNvSpPr txBox="1"/>
          <p:nvPr/>
        </p:nvSpPr>
        <p:spPr>
          <a:xfrm>
            <a:off x="1231379" y="3565922"/>
            <a:ext cx="15532621" cy="230832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Em relação à detecção precoce, ainda não existe um exame de rastreamento eficaz. As mulheres devem estar cientes dos possíveis sintomas, como inchaço abdominal, sensação de plenitude rápida após a alimentação, alterações intestinais e dor pélvica, e procurar assistência médica se tais sintomas persistirem.</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PREVENÇÃO E DETECÇÃO PRECOCE</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Tree>
    <p:extLst>
      <p:ext uri="{BB962C8B-B14F-4D97-AF65-F5344CB8AC3E}">
        <p14:creationId xmlns:p14="http://schemas.microsoft.com/office/powerpoint/2010/main" val="6969907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15240" y="520405"/>
            <a:ext cx="2057400" cy="1558063"/>
            <a:chOff x="12420600" y="517478"/>
            <a:chExt cx="2438400" cy="2438400"/>
          </a:xfrm>
        </p:grpSpPr>
        <p:pic>
          <p:nvPicPr>
            <p:cNvPr id="2052"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OVÁRIO </a:t>
            </a:r>
            <a:endParaRPr lang="en-US" sz="6000" dirty="0">
              <a:solidFill>
                <a:srgbClr val="05066D"/>
              </a:solidFill>
              <a:latin typeface="Cocomat Pro Heavy"/>
            </a:endParaRPr>
          </a:p>
        </p:txBody>
      </p:sp>
      <p:sp>
        <p:nvSpPr>
          <p:cNvPr id="12" name="TextBox 12"/>
          <p:cNvSpPr txBox="1"/>
          <p:nvPr/>
        </p:nvSpPr>
        <p:spPr>
          <a:xfrm>
            <a:off x="1220813" y="1850559"/>
            <a:ext cx="16182438" cy="1384995"/>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figura abaixo ilustra dois tipos distintos de tumores ovarianos: o </a:t>
            </a:r>
            <a:r>
              <a:rPr lang="pt-BR" sz="3200" dirty="0" err="1">
                <a:solidFill>
                  <a:schemeClr val="tx2"/>
                </a:solidFill>
                <a:latin typeface="Montserrat"/>
              </a:rPr>
              <a:t>cistoadenocarcinoma</a:t>
            </a:r>
            <a:r>
              <a:rPr lang="pt-BR" sz="3200" dirty="0">
                <a:solidFill>
                  <a:schemeClr val="tx2"/>
                </a:solidFill>
                <a:latin typeface="Montserrat"/>
              </a:rPr>
              <a:t> seroso (1) e o </a:t>
            </a:r>
            <a:r>
              <a:rPr lang="pt-BR" sz="3200" dirty="0" err="1">
                <a:solidFill>
                  <a:schemeClr val="tx2"/>
                </a:solidFill>
                <a:latin typeface="Montserrat"/>
              </a:rPr>
              <a:t>cistoadenocarcinoma</a:t>
            </a:r>
            <a:r>
              <a:rPr lang="pt-BR" sz="3200" dirty="0">
                <a:solidFill>
                  <a:schemeClr val="tx2"/>
                </a:solidFill>
                <a:latin typeface="Montserrat"/>
              </a:rPr>
              <a:t> </a:t>
            </a:r>
            <a:r>
              <a:rPr lang="pt-BR" sz="3200" dirty="0" err="1">
                <a:solidFill>
                  <a:schemeClr val="tx2"/>
                </a:solidFill>
                <a:latin typeface="Montserrat"/>
              </a:rPr>
              <a:t>mucinoso</a:t>
            </a:r>
            <a:r>
              <a:rPr lang="pt-BR" sz="3200" dirty="0">
                <a:solidFill>
                  <a:schemeClr val="tx2"/>
                </a:solidFill>
                <a:latin typeface="Montserrat"/>
              </a:rPr>
              <a:t> de ovário (2). </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16" name="Imagem 15"/>
          <p:cNvPicPr/>
          <p:nvPr/>
        </p:nvPicPr>
        <p:blipFill rotWithShape="1">
          <a:blip r:embed="rId6"/>
          <a:srcRect b="40800"/>
          <a:stretch/>
        </p:blipFill>
        <p:spPr>
          <a:xfrm>
            <a:off x="1225893" y="3591613"/>
            <a:ext cx="7185758" cy="4258222"/>
          </a:xfrm>
          <a:prstGeom prst="rect">
            <a:avLst/>
          </a:prstGeom>
        </p:spPr>
      </p:pic>
      <p:pic>
        <p:nvPicPr>
          <p:cNvPr id="18" name="Imagem 17"/>
          <p:cNvPicPr/>
          <p:nvPr/>
        </p:nvPicPr>
        <p:blipFill rotWithShape="1">
          <a:blip r:embed="rId6"/>
          <a:srcRect t="59200"/>
          <a:stretch/>
        </p:blipFill>
        <p:spPr>
          <a:xfrm>
            <a:off x="8411651" y="3628478"/>
            <a:ext cx="8991600" cy="4258222"/>
          </a:xfrm>
          <a:prstGeom prst="rect">
            <a:avLst/>
          </a:prstGeom>
        </p:spPr>
      </p:pic>
      <p:sp>
        <p:nvSpPr>
          <p:cNvPr id="19" name="TextBox 12"/>
          <p:cNvSpPr txBox="1"/>
          <p:nvPr/>
        </p:nvSpPr>
        <p:spPr>
          <a:xfrm>
            <a:off x="1210653" y="7886700"/>
            <a:ext cx="7018948" cy="461665"/>
          </a:xfrm>
          <a:prstGeom prst="rect">
            <a:avLst/>
          </a:prstGeom>
          <a:solidFill>
            <a:schemeClr val="bg1"/>
          </a:solidFill>
        </p:spPr>
        <p:txBody>
          <a:bodyPr wrap="square" lIns="0" tIns="0" rIns="0" bIns="0" rtlCol="0" anchor="t">
            <a:spAutoFit/>
          </a:bodyPr>
          <a:lstStyle/>
          <a:p>
            <a:pPr algn="just">
              <a:lnSpc>
                <a:spcPts val="3563"/>
              </a:lnSpc>
              <a:spcBef>
                <a:spcPct val="0"/>
              </a:spcBef>
            </a:pPr>
            <a:r>
              <a:rPr lang="pt-BR" sz="2800" dirty="0">
                <a:solidFill>
                  <a:schemeClr val="tx2"/>
                </a:solidFill>
                <a:latin typeface="Montserrat"/>
              </a:rPr>
              <a:t>Fonte: Arquivo pessoal do autor (2023).</a:t>
            </a:r>
          </a:p>
        </p:txBody>
      </p:sp>
    </p:spTree>
    <p:extLst>
      <p:ext uri="{BB962C8B-B14F-4D97-AF65-F5344CB8AC3E}">
        <p14:creationId xmlns:p14="http://schemas.microsoft.com/office/powerpoint/2010/main" val="126827029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ENDOMÉTRIO</a:t>
            </a:r>
            <a:endParaRPr lang="en-US" sz="6000" dirty="0">
              <a:solidFill>
                <a:srgbClr val="05066D"/>
              </a:solidFill>
              <a:latin typeface="Cocomat Pro Heavy"/>
            </a:endParaRPr>
          </a:p>
        </p:txBody>
      </p:sp>
      <p:sp>
        <p:nvSpPr>
          <p:cNvPr id="12" name="TextBox 12"/>
          <p:cNvSpPr txBox="1"/>
          <p:nvPr/>
        </p:nvSpPr>
        <p:spPr>
          <a:xfrm>
            <a:off x="5410763" y="4220170"/>
            <a:ext cx="10057837" cy="923330"/>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maioria está relacionada à </a:t>
            </a:r>
            <a:r>
              <a:rPr lang="pt-BR" sz="3200" dirty="0" err="1">
                <a:solidFill>
                  <a:schemeClr val="tx2"/>
                </a:solidFill>
                <a:latin typeface="Montserrat"/>
              </a:rPr>
              <a:t>hiperestimulação</a:t>
            </a:r>
            <a:r>
              <a:rPr lang="pt-BR" sz="3200" dirty="0">
                <a:solidFill>
                  <a:schemeClr val="tx2"/>
                </a:solidFill>
                <a:latin typeface="Montserrat"/>
              </a:rPr>
              <a:t> estrogênica do endométrio.</a:t>
            </a:r>
          </a:p>
        </p:txBody>
      </p:sp>
      <p:sp>
        <p:nvSpPr>
          <p:cNvPr id="14" name="TextBox 14"/>
          <p:cNvSpPr txBox="1"/>
          <p:nvPr/>
        </p:nvSpPr>
        <p:spPr>
          <a:xfrm>
            <a:off x="5410763" y="3687920"/>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CARACTERÍSTICAS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3074" name="Picture 2" descr="Câncer de Endométrio - ENDOMULHER - Clínica Especializada na Realização de  Histeroscopia Ambulatorial, Diagnóstica e Cirúrgic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87" y="3219939"/>
            <a:ext cx="5254113" cy="394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8158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ENDOMÉTRIO</a:t>
            </a:r>
            <a:endParaRPr lang="en-US" sz="6000" dirty="0">
              <a:solidFill>
                <a:srgbClr val="05066D"/>
              </a:solidFill>
              <a:latin typeface="Cocomat Pro Heavy"/>
            </a:endParaRPr>
          </a:p>
        </p:txBody>
      </p:sp>
      <p:sp>
        <p:nvSpPr>
          <p:cNvPr id="13" name="TextBox 13"/>
          <p:cNvSpPr txBox="1"/>
          <p:nvPr/>
        </p:nvSpPr>
        <p:spPr>
          <a:xfrm>
            <a:off x="5410765" y="4231229"/>
            <a:ext cx="10819835" cy="230832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Os sintomas do câncer de endométrio podem incluir sangramento uterino anormal (particularmente após a menopausa), dor pélvica, dor durante as relações sexuais, e uma secreção vaginal aquosa ou com sangue.</a:t>
            </a:r>
            <a:endParaRPr lang="en-US" sz="3200" dirty="0">
              <a:solidFill>
                <a:schemeClr val="tx2"/>
              </a:solidFill>
              <a:latin typeface="Montserrat"/>
            </a:endParaRPr>
          </a:p>
        </p:txBody>
      </p:sp>
      <p:sp>
        <p:nvSpPr>
          <p:cNvPr id="15" name="TextBox 15"/>
          <p:cNvSpPr txBox="1"/>
          <p:nvPr/>
        </p:nvSpPr>
        <p:spPr>
          <a:xfrm>
            <a:off x="5410763" y="3695700"/>
            <a:ext cx="5234281" cy="551433"/>
          </a:xfrm>
          <a:prstGeom prst="rect">
            <a:avLst/>
          </a:prstGeom>
        </p:spPr>
        <p:txBody>
          <a:bodyPr wrap="square" lIns="0" tIns="0" rIns="0" bIns="0" rtlCol="0" anchor="t">
            <a:spAutoFit/>
          </a:bodyPr>
          <a:lstStyle/>
          <a:p>
            <a:pPr>
              <a:lnSpc>
                <a:spcPts val="4273"/>
              </a:lnSpc>
              <a:spcBef>
                <a:spcPct val="0"/>
              </a:spcBef>
            </a:pPr>
            <a:r>
              <a:rPr lang="en-US" sz="3600" dirty="0">
                <a:solidFill>
                  <a:srgbClr val="ED7DD5"/>
                </a:solidFill>
                <a:latin typeface="Montserrat Classic Bold"/>
              </a:rPr>
              <a:t>SINAIS E SINTOMAS</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3074" name="Picture 2" descr="Câncer de Endométrio - ENDOMULHER - Clínica Especializada na Realização de  Histeroscopia Ambulatorial, Diagnóstica e Cirúrgic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87" y="3219939"/>
            <a:ext cx="5254113" cy="394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5121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ENDOMÉTRIO</a:t>
            </a:r>
            <a:endParaRPr lang="en-US" sz="6000" dirty="0">
              <a:solidFill>
                <a:srgbClr val="05066D"/>
              </a:solidFill>
              <a:latin typeface="Cocomat Pro Heavy"/>
            </a:endParaRPr>
          </a:p>
        </p:txBody>
      </p:sp>
      <p:sp>
        <p:nvSpPr>
          <p:cNvPr id="12" name="TextBox 12"/>
          <p:cNvSpPr txBox="1"/>
          <p:nvPr/>
        </p:nvSpPr>
        <p:spPr>
          <a:xfrm>
            <a:off x="1231379" y="3565922"/>
            <a:ext cx="15532621" cy="323165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No Brasil estima-se para o triênio de 2023 a 2025, 7.840 novos casos ao ano de câncer de endométrio, com risco de 7,08 casos novos/ 100 mil mulheres (FIGUEIREDO; MONTEIRO, 2015). </a:t>
            </a:r>
          </a:p>
          <a:p>
            <a:pPr algn="just">
              <a:lnSpc>
                <a:spcPts val="3563"/>
              </a:lnSpc>
              <a:spcBef>
                <a:spcPct val="0"/>
              </a:spcBef>
            </a:pPr>
            <a:endParaRPr lang="pt-BR" sz="3200" dirty="0">
              <a:solidFill>
                <a:schemeClr val="tx2"/>
              </a:solidFill>
              <a:latin typeface="Montserrat"/>
            </a:endParaRPr>
          </a:p>
          <a:p>
            <a:pPr algn="just">
              <a:lnSpc>
                <a:spcPts val="3563"/>
              </a:lnSpc>
              <a:spcBef>
                <a:spcPct val="0"/>
              </a:spcBef>
            </a:pPr>
            <a:r>
              <a:rPr lang="pt-BR" sz="3200" dirty="0">
                <a:solidFill>
                  <a:schemeClr val="tx2"/>
                </a:solidFill>
                <a:latin typeface="Montserrat"/>
              </a:rPr>
              <a:t>A maior incidência da doença é observada em mulheres no pós-menopausa, numa faixa etária de 60 a 70 anos, e em apenas cerca de 5% dos casos ocorrem em mulheres antes dos 40 anos (BRASIL, 2021). </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DADOS ESTATÍSTICOS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Tree>
    <p:extLst>
      <p:ext uri="{BB962C8B-B14F-4D97-AF65-F5344CB8AC3E}">
        <p14:creationId xmlns:p14="http://schemas.microsoft.com/office/powerpoint/2010/main" val="104545457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ENDOMÉTRIO</a:t>
            </a:r>
            <a:endParaRPr lang="en-US" sz="6000" dirty="0">
              <a:solidFill>
                <a:srgbClr val="05066D"/>
              </a:solidFill>
              <a:latin typeface="Cocomat Pro Heavy"/>
            </a:endParaRPr>
          </a:p>
        </p:txBody>
      </p:sp>
      <p:sp>
        <p:nvSpPr>
          <p:cNvPr id="12" name="TextBox 12"/>
          <p:cNvSpPr txBox="1"/>
          <p:nvPr/>
        </p:nvSpPr>
        <p:spPr>
          <a:xfrm>
            <a:off x="4343400" y="3565922"/>
            <a:ext cx="12420600" cy="415498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prevenção do câncer de endométrio geralmente envolve a manutenção de um peso saudável e o equilíbrio dos níveis hormonais, uma vez que o excesso de estrogênio sem o equilíbrio do hormônio progesterona pode aumentar o risco. O uso de anticoncepcionais orais pode ajudar a reduzir o risco. A detecção precoce pode ser alcançada por meio da conscientização dos sintomas, como sangramento uterino anormal, e do monitoramento regular em mulheres com fatores de risco elevados.</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PREVENÇÃO E DETECÇÃO PRECOCE</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083695"/>
            <a:ext cx="18541693" cy="5832205"/>
          </a:xfrm>
          <a:prstGeom prst="rect">
            <a:avLst/>
          </a:prstGeom>
        </p:spPr>
      </p:pic>
      <p:pic>
        <p:nvPicPr>
          <p:cNvPr id="9" name="Imagem 8"/>
          <p:cNvPicPr>
            <a:picLocks noChangeAspect="1"/>
          </p:cNvPicPr>
          <p:nvPr/>
        </p:nvPicPr>
        <p:blipFill>
          <a:blip r:embed="rId6"/>
          <a:stretch>
            <a:fillRect/>
          </a:stretch>
        </p:blipFill>
        <p:spPr>
          <a:xfrm>
            <a:off x="638162" y="3565922"/>
            <a:ext cx="3552838" cy="4154984"/>
          </a:xfrm>
          <a:prstGeom prst="rect">
            <a:avLst/>
          </a:prstGeom>
        </p:spPr>
      </p:pic>
    </p:spTree>
    <p:extLst>
      <p:ext uri="{BB962C8B-B14F-4D97-AF65-F5344CB8AC3E}">
        <p14:creationId xmlns:p14="http://schemas.microsoft.com/office/powerpoint/2010/main" val="270816465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TextBox 2"/>
          <p:cNvSpPr txBox="1"/>
          <p:nvPr/>
        </p:nvSpPr>
        <p:spPr>
          <a:xfrm>
            <a:off x="1028700" y="1318685"/>
            <a:ext cx="9738141" cy="973856"/>
          </a:xfrm>
          <a:prstGeom prst="rect">
            <a:avLst/>
          </a:prstGeom>
        </p:spPr>
        <p:txBody>
          <a:bodyPr lIns="0" tIns="0" rIns="0" bIns="0" rtlCol="0" anchor="t">
            <a:spAutoFit/>
          </a:bodyPr>
          <a:lstStyle/>
          <a:p>
            <a:pPr marL="0" lvl="0" indent="0" algn="ctr">
              <a:lnSpc>
                <a:spcPts val="8124"/>
              </a:lnSpc>
              <a:spcBef>
                <a:spcPct val="0"/>
              </a:spcBef>
            </a:pPr>
            <a:r>
              <a:rPr lang="en-US" sz="5803" dirty="0">
                <a:solidFill>
                  <a:srgbClr val="FF66C4"/>
                </a:solidFill>
                <a:latin typeface="Cocomat Pro Heavy"/>
              </a:rPr>
              <a:t>SAUDAÇÃO</a:t>
            </a:r>
          </a:p>
        </p:txBody>
      </p:sp>
      <p:grpSp>
        <p:nvGrpSpPr>
          <p:cNvPr id="9" name="Group 9"/>
          <p:cNvGrpSpPr/>
          <p:nvPr/>
        </p:nvGrpSpPr>
        <p:grpSpPr>
          <a:xfrm>
            <a:off x="1812648" y="3298100"/>
            <a:ext cx="8102351" cy="2429709"/>
            <a:chOff x="0" y="0"/>
            <a:chExt cx="1118886" cy="335528"/>
          </a:xfrm>
        </p:grpSpPr>
        <p:sp>
          <p:nvSpPr>
            <p:cNvPr id="10" name="Freeform 10"/>
            <p:cNvSpPr/>
            <p:nvPr/>
          </p:nvSpPr>
          <p:spPr>
            <a:xfrm>
              <a:off x="0" y="0"/>
              <a:ext cx="1118886" cy="335528"/>
            </a:xfrm>
            <a:custGeom>
              <a:avLst/>
              <a:gdLst/>
              <a:ahLst/>
              <a:cxnLst/>
              <a:rect l="l" t="t" r="r" b="b"/>
              <a:pathLst>
                <a:path w="1118886" h="335528">
                  <a:moveTo>
                    <a:pt x="16244" y="0"/>
                  </a:moveTo>
                  <a:lnTo>
                    <a:pt x="1102643" y="0"/>
                  </a:lnTo>
                  <a:cubicBezTo>
                    <a:pt x="1111614" y="0"/>
                    <a:pt x="1118886" y="7273"/>
                    <a:pt x="1118886" y="16244"/>
                  </a:cubicBezTo>
                  <a:lnTo>
                    <a:pt x="1118886" y="319285"/>
                  </a:lnTo>
                  <a:cubicBezTo>
                    <a:pt x="1118886" y="323593"/>
                    <a:pt x="1117175" y="327724"/>
                    <a:pt x="1114129" y="330771"/>
                  </a:cubicBezTo>
                  <a:cubicBezTo>
                    <a:pt x="1111082" y="333817"/>
                    <a:pt x="1106951" y="335528"/>
                    <a:pt x="1102643" y="335528"/>
                  </a:cubicBezTo>
                  <a:lnTo>
                    <a:pt x="16244" y="335528"/>
                  </a:lnTo>
                  <a:cubicBezTo>
                    <a:pt x="11936" y="335528"/>
                    <a:pt x="7804" y="333817"/>
                    <a:pt x="4758" y="330771"/>
                  </a:cubicBezTo>
                  <a:cubicBezTo>
                    <a:pt x="1711" y="327724"/>
                    <a:pt x="0" y="323593"/>
                    <a:pt x="0" y="319285"/>
                  </a:cubicBezTo>
                  <a:lnTo>
                    <a:pt x="0" y="16244"/>
                  </a:lnTo>
                  <a:cubicBezTo>
                    <a:pt x="0" y="11936"/>
                    <a:pt x="1711" y="7804"/>
                    <a:pt x="4758" y="4758"/>
                  </a:cubicBezTo>
                  <a:cubicBezTo>
                    <a:pt x="7804" y="1711"/>
                    <a:pt x="11936" y="0"/>
                    <a:pt x="16244" y="0"/>
                  </a:cubicBezTo>
                  <a:close/>
                </a:path>
              </a:pathLst>
            </a:custGeom>
            <a:solidFill>
              <a:srgbClr val="E4EEFF">
                <a:alpha val="56863"/>
              </a:srgbClr>
            </a:solidFill>
            <a:ln>
              <a:noFill/>
            </a:ln>
          </p:spPr>
          <p:txBody>
            <a:bodyPr/>
            <a:lstStyle/>
            <a:p>
              <a:endParaRPr lang="pt-BR"/>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sp>
        <p:nvSpPr>
          <p:cNvPr id="12" name="TextBox 12"/>
          <p:cNvSpPr txBox="1"/>
          <p:nvPr/>
        </p:nvSpPr>
        <p:spPr>
          <a:xfrm>
            <a:off x="2090152" y="3716870"/>
            <a:ext cx="7547341" cy="1592167"/>
          </a:xfrm>
          <a:prstGeom prst="rect">
            <a:avLst/>
          </a:prstGeom>
        </p:spPr>
        <p:txBody>
          <a:bodyPr lIns="0" tIns="0" rIns="0" bIns="0" rtlCol="0" anchor="t">
            <a:spAutoFit/>
          </a:bodyPr>
          <a:lstStyle/>
          <a:p>
            <a:pPr algn="ctr">
              <a:lnSpc>
                <a:spcPts val="3121"/>
              </a:lnSpc>
              <a:spcBef>
                <a:spcPct val="0"/>
              </a:spcBef>
            </a:pPr>
            <a:r>
              <a:rPr lang="pt-BR" sz="3200" b="1" dirty="0">
                <a:solidFill>
                  <a:schemeClr val="accent4">
                    <a:lumMod val="75000"/>
                  </a:schemeClr>
                </a:solidFill>
                <a:latin typeface="Montserrat"/>
              </a:rPr>
              <a:t>Vamos explorar os principais tipos dessas doenças, seus sinais, sintomas e discutir medidas preventivas específicas para essa população.</a:t>
            </a:r>
            <a:endParaRPr lang="en-US" sz="3200" b="1" dirty="0">
              <a:solidFill>
                <a:schemeClr val="accent4">
                  <a:lumMod val="75000"/>
                </a:schemeClr>
              </a:solidFill>
              <a:latin typeface="Montserrat"/>
            </a:endParaRPr>
          </a:p>
        </p:txBody>
      </p:sp>
      <p:pic>
        <p:nvPicPr>
          <p:cNvPr id="14" name="Picture 14"/>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272" y="-889902"/>
            <a:ext cx="2630125" cy="3974090"/>
          </a:xfrm>
          <a:prstGeom prst="rect">
            <a:avLst/>
          </a:prstGeom>
        </p:spPr>
      </p:pic>
      <p:pic>
        <p:nvPicPr>
          <p:cNvPr id="15" name="Picture 15"/>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4061" flipH="1" flipV="1">
            <a:off x="12759365" y="4886427"/>
            <a:ext cx="4991149" cy="7541571"/>
          </a:xfrm>
          <a:prstGeom prst="rect">
            <a:avLst/>
          </a:prstGeom>
        </p:spPr>
      </p:pic>
      <p:pic>
        <p:nvPicPr>
          <p:cNvPr id="16" name="Imagem 15"/>
          <p:cNvPicPr>
            <a:picLocks noChangeAspect="1"/>
          </p:cNvPicPr>
          <p:nvPr/>
        </p:nvPicPr>
        <p:blipFill>
          <a:blip r:embed="rId4"/>
          <a:stretch>
            <a:fillRect/>
          </a:stretch>
        </p:blipFill>
        <p:spPr>
          <a:xfrm>
            <a:off x="10649688" y="1569515"/>
            <a:ext cx="6886127" cy="3322254"/>
          </a:xfrm>
          <a:prstGeom prst="rect">
            <a:avLst/>
          </a:prstGeom>
        </p:spPr>
      </p:pic>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ENDOMÉTRIO</a:t>
            </a:r>
            <a:endParaRPr lang="en-US" sz="6000" dirty="0">
              <a:solidFill>
                <a:srgbClr val="05066D"/>
              </a:solidFill>
              <a:latin typeface="Cocomat Pro Heavy"/>
            </a:endParaRPr>
          </a:p>
        </p:txBody>
      </p:sp>
      <p:sp>
        <p:nvSpPr>
          <p:cNvPr id="12" name="TextBox 12"/>
          <p:cNvSpPr txBox="1"/>
          <p:nvPr/>
        </p:nvSpPr>
        <p:spPr>
          <a:xfrm>
            <a:off x="1200493" y="1927920"/>
            <a:ext cx="16020707" cy="923330"/>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figura abaixo apresenta dois exemplos de neoplasias ginecológicas distintas: o carcinoma </a:t>
            </a:r>
            <a:r>
              <a:rPr lang="pt-BR" sz="3200" dirty="0" err="1">
                <a:solidFill>
                  <a:schemeClr val="tx2"/>
                </a:solidFill>
                <a:latin typeface="Montserrat"/>
              </a:rPr>
              <a:t>endometrioide</a:t>
            </a:r>
            <a:r>
              <a:rPr lang="pt-BR" sz="3200" dirty="0">
                <a:solidFill>
                  <a:schemeClr val="tx2"/>
                </a:solidFill>
                <a:latin typeface="Montserrat"/>
              </a:rPr>
              <a:t> (1) e o </a:t>
            </a:r>
            <a:r>
              <a:rPr lang="pt-BR" sz="3200" dirty="0" err="1">
                <a:solidFill>
                  <a:schemeClr val="tx2"/>
                </a:solidFill>
                <a:latin typeface="Montserrat"/>
              </a:rPr>
              <a:t>carcinosarcoma</a:t>
            </a:r>
            <a:r>
              <a:rPr lang="pt-BR" sz="3200" dirty="0">
                <a:solidFill>
                  <a:schemeClr val="tx2"/>
                </a:solidFill>
                <a:latin typeface="Montserrat"/>
              </a:rPr>
              <a:t> de endométrio (2). </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3693" y="6113598"/>
            <a:ext cx="18541693" cy="5832205"/>
          </a:xfrm>
          <a:prstGeom prst="rect">
            <a:avLst/>
          </a:prstGeom>
        </p:spPr>
      </p:pic>
      <p:pic>
        <p:nvPicPr>
          <p:cNvPr id="19" name="Imagem 18"/>
          <p:cNvPicPr/>
          <p:nvPr/>
        </p:nvPicPr>
        <p:blipFill>
          <a:blip r:embed="rId6"/>
          <a:stretch>
            <a:fillRect/>
          </a:stretch>
        </p:blipFill>
        <p:spPr>
          <a:xfrm>
            <a:off x="3124200" y="3408498"/>
            <a:ext cx="11829707" cy="5410200"/>
          </a:xfrm>
          <a:prstGeom prst="rect">
            <a:avLst/>
          </a:prstGeom>
        </p:spPr>
      </p:pic>
      <p:sp>
        <p:nvSpPr>
          <p:cNvPr id="9" name="TextBox 12"/>
          <p:cNvSpPr txBox="1"/>
          <p:nvPr/>
        </p:nvSpPr>
        <p:spPr>
          <a:xfrm>
            <a:off x="3124200" y="8801100"/>
            <a:ext cx="7018948" cy="461665"/>
          </a:xfrm>
          <a:prstGeom prst="rect">
            <a:avLst/>
          </a:prstGeom>
          <a:solidFill>
            <a:schemeClr val="bg1"/>
          </a:solidFill>
        </p:spPr>
        <p:txBody>
          <a:bodyPr wrap="square" lIns="0" tIns="0" rIns="0" bIns="0" rtlCol="0" anchor="t">
            <a:spAutoFit/>
          </a:bodyPr>
          <a:lstStyle/>
          <a:p>
            <a:pPr algn="just">
              <a:lnSpc>
                <a:spcPts val="3563"/>
              </a:lnSpc>
              <a:spcBef>
                <a:spcPct val="0"/>
              </a:spcBef>
            </a:pPr>
            <a:r>
              <a:rPr lang="pt-BR" sz="2800" dirty="0">
                <a:solidFill>
                  <a:schemeClr val="tx2"/>
                </a:solidFill>
                <a:latin typeface="Montserrat"/>
              </a:rPr>
              <a:t>Fonte: Arquivo pessoal do autor (2023).</a:t>
            </a:r>
          </a:p>
        </p:txBody>
      </p:sp>
    </p:spTree>
    <p:extLst>
      <p:ext uri="{BB962C8B-B14F-4D97-AF65-F5344CB8AC3E}">
        <p14:creationId xmlns:p14="http://schemas.microsoft.com/office/powerpoint/2010/main" val="124407773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15240" y="520405"/>
            <a:ext cx="2270760" cy="1558063"/>
            <a:chOff x="15240" y="520405"/>
            <a:chExt cx="2270760" cy="1558063"/>
          </a:xfrm>
        </p:grpSpPr>
        <p:pic>
          <p:nvPicPr>
            <p:cNvPr id="18"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VULVA</a:t>
            </a:r>
            <a:endParaRPr lang="en-US" sz="6000" dirty="0">
              <a:solidFill>
                <a:srgbClr val="05066D"/>
              </a:solidFill>
              <a:latin typeface="Cocomat Pro Heavy"/>
            </a:endParaRPr>
          </a:p>
        </p:txBody>
      </p:sp>
      <p:sp>
        <p:nvSpPr>
          <p:cNvPr id="12" name="TextBox 12"/>
          <p:cNvSpPr txBox="1"/>
          <p:nvPr/>
        </p:nvSpPr>
        <p:spPr>
          <a:xfrm>
            <a:off x="7033919" y="3822099"/>
            <a:ext cx="8282281" cy="923330"/>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Associado ao HPV, bem como ao </a:t>
            </a:r>
            <a:r>
              <a:rPr lang="pt-BR" sz="3200" i="1" dirty="0" err="1">
                <a:solidFill>
                  <a:schemeClr val="tx2"/>
                </a:solidFill>
                <a:latin typeface="Montserrat"/>
              </a:rPr>
              <a:t>lichen</a:t>
            </a:r>
            <a:r>
              <a:rPr lang="pt-BR" sz="3200" i="1" dirty="0">
                <a:solidFill>
                  <a:schemeClr val="tx2"/>
                </a:solidFill>
                <a:latin typeface="Montserrat"/>
              </a:rPr>
              <a:t> </a:t>
            </a:r>
            <a:r>
              <a:rPr lang="pt-BR" sz="3200" i="1" dirty="0" err="1">
                <a:solidFill>
                  <a:schemeClr val="tx2"/>
                </a:solidFill>
                <a:latin typeface="Montserrat"/>
              </a:rPr>
              <a:t>sclerosus</a:t>
            </a:r>
            <a:r>
              <a:rPr lang="pt-BR" sz="3200" i="1" dirty="0">
                <a:solidFill>
                  <a:schemeClr val="tx2"/>
                </a:solidFill>
                <a:latin typeface="Montserrat"/>
              </a:rPr>
              <a:t>.</a:t>
            </a:r>
          </a:p>
        </p:txBody>
      </p:sp>
      <p:sp>
        <p:nvSpPr>
          <p:cNvPr id="14" name="TextBox 14"/>
          <p:cNvSpPr txBox="1"/>
          <p:nvPr/>
        </p:nvSpPr>
        <p:spPr>
          <a:xfrm>
            <a:off x="7033919" y="326803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CARACTERÍSTICAS</a:t>
            </a:r>
            <a:endParaRPr lang="en-US" sz="3600" dirty="0">
              <a:solidFill>
                <a:srgbClr val="ED7DD5"/>
              </a:solidFill>
              <a:latin typeface="Montserrat Classic Bold"/>
            </a:endParaRPr>
          </a:p>
        </p:txBody>
      </p:sp>
      <p:pic>
        <p:nvPicPr>
          <p:cNvPr id="17" name="Picture 2"/>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16154"/>
            <a:ext cx="18541693" cy="5832205"/>
          </a:xfrm>
          <a:prstGeom prst="rect">
            <a:avLst/>
          </a:prstGeom>
        </p:spPr>
      </p:pic>
      <p:pic>
        <p:nvPicPr>
          <p:cNvPr id="4100" name="Picture 4" descr="Vulva Cancer – Dr. Ulaş Solmaz – İzmir Oncologist Docto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343"/>
          <a:stretch/>
        </p:blipFill>
        <p:spPr bwMode="auto">
          <a:xfrm>
            <a:off x="314971" y="3162300"/>
            <a:ext cx="6403975"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7040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15240" y="520405"/>
            <a:ext cx="2270760" cy="1558063"/>
            <a:chOff x="15240" y="520405"/>
            <a:chExt cx="2270760" cy="1558063"/>
          </a:xfrm>
        </p:grpSpPr>
        <p:pic>
          <p:nvPicPr>
            <p:cNvPr id="18"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VULVA</a:t>
            </a:r>
            <a:endParaRPr lang="en-US" sz="6000" dirty="0">
              <a:solidFill>
                <a:srgbClr val="05066D"/>
              </a:solidFill>
              <a:latin typeface="Cocomat Pro Heavy"/>
            </a:endParaRPr>
          </a:p>
        </p:txBody>
      </p:sp>
      <p:sp>
        <p:nvSpPr>
          <p:cNvPr id="13" name="TextBox 13"/>
          <p:cNvSpPr txBox="1"/>
          <p:nvPr/>
        </p:nvSpPr>
        <p:spPr>
          <a:xfrm>
            <a:off x="7033921" y="4406225"/>
            <a:ext cx="9676836" cy="276998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 Os sintomas do câncer de vulva podem incluir uma lesão visível na vulva (que pode parecer uma ferida, úlcera, ou mancha), coceira persistente na área genital, dor ou sensação de queimação na vulva, e sangramento não relacionado à menstruação.</a:t>
            </a:r>
            <a:endParaRPr lang="en-US" sz="3200" dirty="0">
              <a:solidFill>
                <a:schemeClr val="tx2"/>
              </a:solidFill>
              <a:latin typeface="Montserrat"/>
            </a:endParaRPr>
          </a:p>
        </p:txBody>
      </p:sp>
      <p:sp>
        <p:nvSpPr>
          <p:cNvPr id="15" name="TextBox 15"/>
          <p:cNvSpPr txBox="1"/>
          <p:nvPr/>
        </p:nvSpPr>
        <p:spPr>
          <a:xfrm>
            <a:off x="7033919" y="3619500"/>
            <a:ext cx="5234281" cy="551433"/>
          </a:xfrm>
          <a:prstGeom prst="rect">
            <a:avLst/>
          </a:prstGeom>
        </p:spPr>
        <p:txBody>
          <a:bodyPr wrap="square" lIns="0" tIns="0" rIns="0" bIns="0" rtlCol="0" anchor="t">
            <a:spAutoFit/>
          </a:bodyPr>
          <a:lstStyle/>
          <a:p>
            <a:pPr>
              <a:lnSpc>
                <a:spcPts val="4273"/>
              </a:lnSpc>
              <a:spcBef>
                <a:spcPct val="0"/>
              </a:spcBef>
            </a:pPr>
            <a:r>
              <a:rPr lang="en-US" sz="3600" dirty="0">
                <a:solidFill>
                  <a:srgbClr val="ED7DD5"/>
                </a:solidFill>
                <a:latin typeface="Montserrat Classic Bold"/>
              </a:rPr>
              <a:t>SINAIS E SINTOMAS</a:t>
            </a:r>
          </a:p>
        </p:txBody>
      </p:sp>
      <p:pic>
        <p:nvPicPr>
          <p:cNvPr id="17" name="Picture 2"/>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16154"/>
            <a:ext cx="18541693" cy="5832205"/>
          </a:xfrm>
          <a:prstGeom prst="rect">
            <a:avLst/>
          </a:prstGeom>
        </p:spPr>
      </p:pic>
      <p:pic>
        <p:nvPicPr>
          <p:cNvPr id="4100" name="Picture 4" descr="Vulva Cancer – Dr. Ulaş Solmaz – İzmir Oncologist Docto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343"/>
          <a:stretch/>
        </p:blipFill>
        <p:spPr bwMode="auto">
          <a:xfrm>
            <a:off x="314971" y="3162300"/>
            <a:ext cx="6403975"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0766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VUVA</a:t>
            </a:r>
            <a:endParaRPr lang="en-US" sz="6000" dirty="0">
              <a:solidFill>
                <a:srgbClr val="05066D"/>
              </a:solidFill>
              <a:latin typeface="Cocomat Pro Heavy"/>
            </a:endParaRPr>
          </a:p>
        </p:txBody>
      </p:sp>
      <p:sp>
        <p:nvSpPr>
          <p:cNvPr id="12" name="TextBox 12"/>
          <p:cNvSpPr txBox="1"/>
          <p:nvPr/>
        </p:nvSpPr>
        <p:spPr>
          <a:xfrm>
            <a:off x="1231379" y="2799457"/>
            <a:ext cx="15532621" cy="6001643"/>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O câncer de vulva é raro, representando apenas 5% dos tumores ginecológicos. O Instituto Nacional do Câncer não possui dados sobre sua incidência no país. Segundo o </a:t>
            </a:r>
            <a:r>
              <a:rPr lang="pt-BR" sz="3200" dirty="0" err="1">
                <a:solidFill>
                  <a:schemeClr val="tx2"/>
                </a:solidFill>
                <a:latin typeface="Montserrat"/>
              </a:rPr>
              <a:t>National</a:t>
            </a:r>
            <a:r>
              <a:rPr lang="pt-BR" sz="3200" dirty="0">
                <a:solidFill>
                  <a:schemeClr val="tx2"/>
                </a:solidFill>
                <a:latin typeface="Montserrat"/>
              </a:rPr>
              <a:t> </a:t>
            </a:r>
            <a:r>
              <a:rPr lang="pt-BR" sz="3200" dirty="0" err="1">
                <a:solidFill>
                  <a:schemeClr val="tx2"/>
                </a:solidFill>
                <a:latin typeface="Montserrat"/>
              </a:rPr>
              <a:t>Cancer</a:t>
            </a:r>
            <a:r>
              <a:rPr lang="pt-BR" sz="3200" dirty="0">
                <a:solidFill>
                  <a:schemeClr val="tx2"/>
                </a:solidFill>
                <a:latin typeface="Montserrat"/>
              </a:rPr>
              <a:t> </a:t>
            </a:r>
            <a:r>
              <a:rPr lang="pt-BR" sz="3200" dirty="0" err="1">
                <a:solidFill>
                  <a:schemeClr val="tx2"/>
                </a:solidFill>
                <a:latin typeface="Montserrat"/>
              </a:rPr>
              <a:t>Institute</a:t>
            </a:r>
            <a:r>
              <a:rPr lang="pt-BR" sz="3200" dirty="0">
                <a:solidFill>
                  <a:schemeClr val="tx2"/>
                </a:solidFill>
                <a:latin typeface="Montserrat"/>
              </a:rPr>
              <a:t> (NCI) dos Estados Unidos, a estimativa para 2020 foi de 6.120 novos casos.</a:t>
            </a:r>
          </a:p>
          <a:p>
            <a:pPr algn="just">
              <a:lnSpc>
                <a:spcPts val="3563"/>
              </a:lnSpc>
              <a:spcBef>
                <a:spcPct val="0"/>
              </a:spcBef>
            </a:pPr>
            <a:r>
              <a:rPr lang="pt-BR" sz="3200" dirty="0">
                <a:solidFill>
                  <a:schemeClr val="tx2"/>
                </a:solidFill>
                <a:latin typeface="Montserrat"/>
              </a:rPr>
              <a:t>O Carcinoma </a:t>
            </a:r>
            <a:r>
              <a:rPr lang="pt-BR" sz="3200" dirty="0" err="1">
                <a:solidFill>
                  <a:schemeClr val="tx2"/>
                </a:solidFill>
                <a:latin typeface="Montserrat"/>
              </a:rPr>
              <a:t>espinocelular</a:t>
            </a:r>
            <a:r>
              <a:rPr lang="pt-BR" sz="3200" dirty="0">
                <a:solidFill>
                  <a:schemeClr val="tx2"/>
                </a:solidFill>
                <a:latin typeface="Montserrat"/>
              </a:rPr>
              <a:t> (CEC) é o responsável por aproximadamente 90% dos casos. Existem duas vias </a:t>
            </a:r>
            <a:r>
              <a:rPr lang="pt-BR" sz="3200" dirty="0" err="1">
                <a:solidFill>
                  <a:schemeClr val="tx2"/>
                </a:solidFill>
                <a:latin typeface="Montserrat"/>
              </a:rPr>
              <a:t>fisopatológicas</a:t>
            </a:r>
            <a:r>
              <a:rPr lang="pt-BR" sz="3200" dirty="0">
                <a:solidFill>
                  <a:schemeClr val="tx2"/>
                </a:solidFill>
                <a:latin typeface="Montserrat"/>
              </a:rPr>
              <a:t> para o desenvolvimento do CEC:</a:t>
            </a:r>
          </a:p>
          <a:p>
            <a:pPr marL="457200" indent="-457200" algn="just">
              <a:lnSpc>
                <a:spcPts val="3563"/>
              </a:lnSpc>
              <a:spcBef>
                <a:spcPct val="0"/>
              </a:spcBef>
              <a:buFont typeface="Arial" panose="020B0604020202020204" pitchFamily="34" charset="0"/>
              <a:buChar char="•"/>
            </a:pPr>
            <a:r>
              <a:rPr lang="pt-BR" sz="3200" dirty="0">
                <a:solidFill>
                  <a:schemeClr val="tx2"/>
                </a:solidFill>
                <a:latin typeface="Montserrat"/>
              </a:rPr>
              <a:t>Tipo HPV </a:t>
            </a:r>
            <a:r>
              <a:rPr lang="pt-BR" sz="3200" dirty="0" err="1">
                <a:solidFill>
                  <a:schemeClr val="tx2"/>
                </a:solidFill>
                <a:latin typeface="Montserrat"/>
              </a:rPr>
              <a:t>depentente</a:t>
            </a:r>
            <a:r>
              <a:rPr lang="pt-BR" sz="3200" dirty="0">
                <a:solidFill>
                  <a:schemeClr val="tx2"/>
                </a:solidFill>
                <a:latin typeface="Montserrat"/>
              </a:rPr>
              <a:t>: O subtipo 16 (alto risco) está presente na maioria dos casos, e frequentemente associado ao tabagismo.</a:t>
            </a:r>
          </a:p>
          <a:p>
            <a:pPr marL="457200" indent="-457200" algn="just">
              <a:lnSpc>
                <a:spcPts val="3563"/>
              </a:lnSpc>
              <a:spcBef>
                <a:spcPct val="0"/>
              </a:spcBef>
              <a:buFont typeface="Arial" panose="020B0604020202020204" pitchFamily="34" charset="0"/>
              <a:buChar char="•"/>
            </a:pPr>
            <a:r>
              <a:rPr lang="pt-BR" sz="3200" dirty="0">
                <a:solidFill>
                  <a:schemeClr val="tx2"/>
                </a:solidFill>
                <a:latin typeface="Montserrat"/>
              </a:rPr>
              <a:t>Tipo HPV independente: representa a maior parte dos casos, associados a dermatose crônicas, ex. Líquen escleroso, lesões precursoras (NIV), distrofia vulva (CAMPANER; GOES; SAMPAIO, 2018).</a:t>
            </a:r>
          </a:p>
          <a:p>
            <a:pPr algn="just">
              <a:lnSpc>
                <a:spcPts val="3563"/>
              </a:lnSpc>
              <a:spcBef>
                <a:spcPct val="0"/>
              </a:spcBef>
            </a:pPr>
            <a:endParaRPr lang="pt-BR" sz="3200" dirty="0">
              <a:solidFill>
                <a:schemeClr val="tx2"/>
              </a:solidFill>
              <a:latin typeface="Montserrat"/>
            </a:endParaRP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DADOS ESTATÍSTICOS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617095"/>
            <a:ext cx="18541693" cy="5832205"/>
          </a:xfrm>
          <a:prstGeom prst="rect">
            <a:avLst/>
          </a:prstGeom>
        </p:spPr>
      </p:pic>
    </p:spTree>
    <p:extLst>
      <p:ext uri="{BB962C8B-B14F-4D97-AF65-F5344CB8AC3E}">
        <p14:creationId xmlns:p14="http://schemas.microsoft.com/office/powerpoint/2010/main" val="2214120836"/>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VUVA</a:t>
            </a:r>
            <a:endParaRPr lang="en-US" sz="6000" dirty="0">
              <a:solidFill>
                <a:srgbClr val="05066D"/>
              </a:solidFill>
              <a:latin typeface="Cocomat Pro Heavy"/>
            </a:endParaRPr>
          </a:p>
        </p:txBody>
      </p:sp>
      <p:sp>
        <p:nvSpPr>
          <p:cNvPr id="12" name="TextBox 12"/>
          <p:cNvSpPr txBox="1"/>
          <p:nvPr/>
        </p:nvSpPr>
        <p:spPr>
          <a:xfrm>
            <a:off x="6019800" y="2799457"/>
            <a:ext cx="10744200" cy="415498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prevenção do câncer de vulva inclui a vacinação contra o HPV e a prática segura de sexo. O tabagismo também é um fator de risco, por isso parar de fumar pode reduzir o risco. A detecção precoce envolve o autoexame regular para identificar quaisquer alterações na pele da vulva, tais como manchas, verrugas ou feridas. Qualquer alteração suspeita deve ser investigada por um médico.</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PREVENÇÃO E DETECÇÃO PRECOCE</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617095"/>
            <a:ext cx="18541693" cy="5832205"/>
          </a:xfrm>
          <a:prstGeom prst="rect">
            <a:avLst/>
          </a:prstGeom>
        </p:spPr>
      </p:pic>
      <p:pic>
        <p:nvPicPr>
          <p:cNvPr id="9" name="Imagem 8"/>
          <p:cNvPicPr>
            <a:picLocks noChangeAspect="1"/>
          </p:cNvPicPr>
          <p:nvPr/>
        </p:nvPicPr>
        <p:blipFill>
          <a:blip r:embed="rId6"/>
          <a:stretch>
            <a:fillRect/>
          </a:stretch>
        </p:blipFill>
        <p:spPr>
          <a:xfrm>
            <a:off x="1200492" y="2951466"/>
            <a:ext cx="4514507" cy="3964432"/>
          </a:xfrm>
          <a:prstGeom prst="rect">
            <a:avLst/>
          </a:prstGeom>
        </p:spPr>
      </p:pic>
    </p:spTree>
    <p:extLst>
      <p:ext uri="{BB962C8B-B14F-4D97-AF65-F5344CB8AC3E}">
        <p14:creationId xmlns:p14="http://schemas.microsoft.com/office/powerpoint/2010/main" val="259788824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VUVA</a:t>
            </a:r>
            <a:endParaRPr lang="en-US" sz="6000" dirty="0">
              <a:solidFill>
                <a:srgbClr val="05066D"/>
              </a:solidFill>
              <a:latin typeface="Cocomat Pro Heavy"/>
            </a:endParaRPr>
          </a:p>
        </p:txBody>
      </p:sp>
      <p:sp>
        <p:nvSpPr>
          <p:cNvPr id="12" name="TextBox 12"/>
          <p:cNvSpPr txBox="1"/>
          <p:nvPr/>
        </p:nvSpPr>
        <p:spPr>
          <a:xfrm>
            <a:off x="1066800" y="1888004"/>
            <a:ext cx="16840200" cy="2308324"/>
          </a:xfrm>
          <a:prstGeom prst="rect">
            <a:avLst/>
          </a:prstGeom>
        </p:spPr>
        <p:txBody>
          <a:bodyPr wrap="square" lIns="0" tIns="0" rIns="0" bIns="0" rtlCol="0" anchor="t">
            <a:spAutoFit/>
          </a:bodyPr>
          <a:lstStyle/>
          <a:p>
            <a:pPr algn="just">
              <a:lnSpc>
                <a:spcPts val="3563"/>
              </a:lnSpc>
              <a:spcBef>
                <a:spcPct val="0"/>
              </a:spcBef>
            </a:pPr>
            <a:r>
              <a:rPr lang="pt-BR" sz="2400" dirty="0">
                <a:solidFill>
                  <a:schemeClr val="tx2"/>
                </a:solidFill>
                <a:latin typeface="Montserrat"/>
              </a:rPr>
              <a:t>A figura abaixo ilustra diferentes manifestações clínicas do carcinoma de vulva, evidenciando casos que variam desde o comprometimento do </a:t>
            </a:r>
            <a:r>
              <a:rPr lang="pt-BR" sz="2400" dirty="0" err="1">
                <a:solidFill>
                  <a:schemeClr val="tx2"/>
                </a:solidFill>
                <a:latin typeface="Montserrat"/>
              </a:rPr>
              <a:t>intróito</a:t>
            </a:r>
            <a:r>
              <a:rPr lang="pt-BR" sz="2400" dirty="0">
                <a:solidFill>
                  <a:schemeClr val="tx2"/>
                </a:solidFill>
                <a:latin typeface="Montserrat"/>
              </a:rPr>
              <a:t> vaginal (1) até a invasão do clitóris (2). Além disso, é possível observar o câncer em estágio localmente avançado (3), com metástase </a:t>
            </a:r>
            <a:r>
              <a:rPr lang="pt-BR" sz="2400" dirty="0" err="1">
                <a:solidFill>
                  <a:schemeClr val="tx2"/>
                </a:solidFill>
                <a:latin typeface="Montserrat"/>
              </a:rPr>
              <a:t>linfonodal</a:t>
            </a:r>
            <a:r>
              <a:rPr lang="pt-BR" sz="2400" dirty="0">
                <a:solidFill>
                  <a:schemeClr val="tx2"/>
                </a:solidFill>
                <a:latin typeface="Montserrat"/>
              </a:rPr>
              <a:t> inguinal </a:t>
            </a:r>
            <a:r>
              <a:rPr lang="pt-BR" sz="2400" dirty="0" err="1">
                <a:solidFill>
                  <a:schemeClr val="tx2"/>
                </a:solidFill>
                <a:latin typeface="Montserrat"/>
              </a:rPr>
              <a:t>ipsilateral</a:t>
            </a:r>
            <a:r>
              <a:rPr lang="pt-BR" sz="2400" dirty="0">
                <a:solidFill>
                  <a:schemeClr val="tx2"/>
                </a:solidFill>
                <a:latin typeface="Montserrat"/>
              </a:rPr>
              <a:t> (4) e, por fim, em seu estágio metastático (5), demonstrando a complexidade e a diversidade de apresentações dessa neoplasia.</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19" name="Imagem 18"/>
          <p:cNvPicPr/>
          <p:nvPr/>
        </p:nvPicPr>
        <p:blipFill rotWithShape="1">
          <a:blip r:embed="rId6"/>
          <a:srcRect b="50875"/>
          <a:stretch/>
        </p:blipFill>
        <p:spPr>
          <a:xfrm>
            <a:off x="1066800" y="4169655"/>
            <a:ext cx="8557630" cy="3961552"/>
          </a:xfrm>
          <a:prstGeom prst="rect">
            <a:avLst/>
          </a:prstGeom>
        </p:spPr>
      </p:pic>
      <p:pic>
        <p:nvPicPr>
          <p:cNvPr id="20" name="Imagem 19"/>
          <p:cNvPicPr/>
          <p:nvPr/>
        </p:nvPicPr>
        <p:blipFill rotWithShape="1">
          <a:blip r:embed="rId6"/>
          <a:srcRect t="50021"/>
          <a:stretch/>
        </p:blipFill>
        <p:spPr>
          <a:xfrm>
            <a:off x="9624431" y="4227529"/>
            <a:ext cx="8282570" cy="3887771"/>
          </a:xfrm>
          <a:prstGeom prst="rect">
            <a:avLst/>
          </a:prstGeom>
        </p:spPr>
      </p:pic>
      <p:sp>
        <p:nvSpPr>
          <p:cNvPr id="21" name="TextBox 12"/>
          <p:cNvSpPr txBox="1"/>
          <p:nvPr/>
        </p:nvSpPr>
        <p:spPr>
          <a:xfrm>
            <a:off x="1058252" y="8115300"/>
            <a:ext cx="7018948" cy="461665"/>
          </a:xfrm>
          <a:prstGeom prst="rect">
            <a:avLst/>
          </a:prstGeom>
          <a:solidFill>
            <a:schemeClr val="bg1"/>
          </a:solidFill>
        </p:spPr>
        <p:txBody>
          <a:bodyPr wrap="square" lIns="0" tIns="0" rIns="0" bIns="0" rtlCol="0" anchor="t">
            <a:spAutoFit/>
          </a:bodyPr>
          <a:lstStyle/>
          <a:p>
            <a:pPr algn="just">
              <a:lnSpc>
                <a:spcPts val="3563"/>
              </a:lnSpc>
              <a:spcBef>
                <a:spcPct val="0"/>
              </a:spcBef>
            </a:pPr>
            <a:r>
              <a:rPr lang="pt-BR" sz="2800" dirty="0">
                <a:solidFill>
                  <a:schemeClr val="tx2"/>
                </a:solidFill>
                <a:latin typeface="Montserrat"/>
              </a:rPr>
              <a:t>Fonte: Arquivo pessoal do autor (2023).</a:t>
            </a:r>
          </a:p>
        </p:txBody>
      </p:sp>
    </p:spTree>
    <p:extLst>
      <p:ext uri="{BB962C8B-B14F-4D97-AF65-F5344CB8AC3E}">
        <p14:creationId xmlns:p14="http://schemas.microsoft.com/office/powerpoint/2010/main" val="189913799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15240" y="520405"/>
            <a:ext cx="2270760" cy="1558063"/>
            <a:chOff x="15240" y="520405"/>
            <a:chExt cx="2270760" cy="1558063"/>
          </a:xfrm>
        </p:grpSpPr>
        <p:pic>
          <p:nvPicPr>
            <p:cNvPr id="18"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VAGINA</a:t>
            </a:r>
            <a:endParaRPr lang="en-US" sz="6000" dirty="0">
              <a:solidFill>
                <a:srgbClr val="05066D"/>
              </a:solidFill>
              <a:latin typeface="Cocomat Pro Heavy"/>
            </a:endParaRPr>
          </a:p>
        </p:txBody>
      </p:sp>
      <p:sp>
        <p:nvSpPr>
          <p:cNvPr id="12" name="TextBox 12"/>
          <p:cNvSpPr txBox="1"/>
          <p:nvPr/>
        </p:nvSpPr>
        <p:spPr>
          <a:xfrm>
            <a:off x="7033919" y="2932385"/>
            <a:ext cx="9676837" cy="184665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Se manifesta como tumores originados nos próprios tecidos da vagina, como o carcinoma escamoso, que é o mais comum e está relacionado à infecção pelo HPV.</a:t>
            </a:r>
            <a:endParaRPr lang="pt-BR" sz="3200" i="1" dirty="0">
              <a:solidFill>
                <a:schemeClr val="tx2"/>
              </a:solidFill>
              <a:latin typeface="Montserrat"/>
            </a:endParaRPr>
          </a:p>
        </p:txBody>
      </p:sp>
      <p:sp>
        <p:nvSpPr>
          <p:cNvPr id="14" name="TextBox 14"/>
          <p:cNvSpPr txBox="1"/>
          <p:nvPr/>
        </p:nvSpPr>
        <p:spPr>
          <a:xfrm>
            <a:off x="7033919" y="2378325"/>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CARACTERÍSTICAS</a:t>
            </a:r>
            <a:endParaRPr lang="en-US" sz="3600" dirty="0">
              <a:solidFill>
                <a:srgbClr val="ED7DD5"/>
              </a:solidFill>
              <a:latin typeface="Montserrat Classic Bold"/>
            </a:endParaRPr>
          </a:p>
        </p:txBody>
      </p:sp>
      <p:pic>
        <p:nvPicPr>
          <p:cNvPr id="17" name="Picture 2"/>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7200" y="7429500"/>
            <a:ext cx="18541693" cy="5832205"/>
          </a:xfrm>
          <a:prstGeom prst="rect">
            <a:avLst/>
          </a:prstGeom>
        </p:spPr>
      </p:pic>
      <p:pic>
        <p:nvPicPr>
          <p:cNvPr id="1026" name="Picture 2" descr="Câncer de vagina - Oncoportal"/>
          <p:cNvPicPr>
            <a:picLocks noChangeAspect="1" noChangeArrowheads="1"/>
          </p:cNvPicPr>
          <p:nvPr/>
        </p:nvPicPr>
        <p:blipFill>
          <a:blip r:embed="rId5">
            <a:clrChange>
              <a:clrFrom>
                <a:srgbClr val="EDF0F9"/>
              </a:clrFrom>
              <a:clrTo>
                <a:srgbClr val="EDF0F9">
                  <a:alpha val="0"/>
                </a:srgbClr>
              </a:clrTo>
            </a:clrChange>
            <a:extLst>
              <a:ext uri="{28A0092B-C50C-407E-A947-70E740481C1C}">
                <a14:useLocalDpi xmlns:a14="http://schemas.microsoft.com/office/drawing/2010/main" val="0"/>
              </a:ext>
            </a:extLst>
          </a:blip>
          <a:srcRect/>
          <a:stretch>
            <a:fillRect/>
          </a:stretch>
        </p:blipFill>
        <p:spPr bwMode="auto">
          <a:xfrm>
            <a:off x="139049" y="2196763"/>
            <a:ext cx="6298620" cy="420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3750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15240" y="520405"/>
            <a:ext cx="2270760" cy="1558063"/>
            <a:chOff x="15240" y="520405"/>
            <a:chExt cx="2270760" cy="1558063"/>
          </a:xfrm>
        </p:grpSpPr>
        <p:pic>
          <p:nvPicPr>
            <p:cNvPr id="18"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VAGINA</a:t>
            </a:r>
            <a:endParaRPr lang="en-US" sz="6000" dirty="0">
              <a:solidFill>
                <a:srgbClr val="05066D"/>
              </a:solidFill>
              <a:latin typeface="Cocomat Pro Heavy"/>
            </a:endParaRPr>
          </a:p>
        </p:txBody>
      </p:sp>
      <p:sp>
        <p:nvSpPr>
          <p:cNvPr id="13" name="TextBox 13"/>
          <p:cNvSpPr txBox="1"/>
          <p:nvPr/>
        </p:nvSpPr>
        <p:spPr>
          <a:xfrm>
            <a:off x="7033921" y="3415625"/>
            <a:ext cx="9676836" cy="369331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Este tipo de câncer muitas vezes não apresenta sintomas nos estágios iniciais. Quando os sintomas ocorrem, eles podem incluir sangramento vaginal anormal (particularmente após a menopausa ou após as relações sexuais), secreção vaginal anormal, dor durante as relações sexuais, um caroço ou massa palpável na vagina, e dor pélvica.</a:t>
            </a:r>
            <a:endParaRPr lang="en-US" sz="3200" dirty="0">
              <a:solidFill>
                <a:schemeClr val="tx2"/>
              </a:solidFill>
              <a:latin typeface="Montserrat"/>
            </a:endParaRPr>
          </a:p>
        </p:txBody>
      </p:sp>
      <p:sp>
        <p:nvSpPr>
          <p:cNvPr id="15" name="TextBox 15"/>
          <p:cNvSpPr txBox="1"/>
          <p:nvPr/>
        </p:nvSpPr>
        <p:spPr>
          <a:xfrm>
            <a:off x="7033919" y="2628900"/>
            <a:ext cx="5234281" cy="551433"/>
          </a:xfrm>
          <a:prstGeom prst="rect">
            <a:avLst/>
          </a:prstGeom>
        </p:spPr>
        <p:txBody>
          <a:bodyPr wrap="square" lIns="0" tIns="0" rIns="0" bIns="0" rtlCol="0" anchor="t">
            <a:spAutoFit/>
          </a:bodyPr>
          <a:lstStyle/>
          <a:p>
            <a:pPr>
              <a:lnSpc>
                <a:spcPts val="4273"/>
              </a:lnSpc>
              <a:spcBef>
                <a:spcPct val="0"/>
              </a:spcBef>
            </a:pPr>
            <a:r>
              <a:rPr lang="en-US" sz="3600" dirty="0">
                <a:solidFill>
                  <a:srgbClr val="ED7DD5"/>
                </a:solidFill>
                <a:latin typeface="Montserrat Classic Bold"/>
              </a:rPr>
              <a:t>SINAIS E SINTOMAS</a:t>
            </a:r>
          </a:p>
        </p:txBody>
      </p:sp>
      <p:pic>
        <p:nvPicPr>
          <p:cNvPr id="17" name="Picture 2"/>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7200" y="7429500"/>
            <a:ext cx="18541693" cy="5832205"/>
          </a:xfrm>
          <a:prstGeom prst="rect">
            <a:avLst/>
          </a:prstGeom>
        </p:spPr>
      </p:pic>
      <p:pic>
        <p:nvPicPr>
          <p:cNvPr id="1026" name="Picture 2" descr="Câncer de vagina - Oncoportal"/>
          <p:cNvPicPr>
            <a:picLocks noChangeAspect="1" noChangeArrowheads="1"/>
          </p:cNvPicPr>
          <p:nvPr/>
        </p:nvPicPr>
        <p:blipFill>
          <a:blip r:embed="rId5">
            <a:clrChange>
              <a:clrFrom>
                <a:srgbClr val="EDF0F9"/>
              </a:clrFrom>
              <a:clrTo>
                <a:srgbClr val="EDF0F9">
                  <a:alpha val="0"/>
                </a:srgbClr>
              </a:clrTo>
            </a:clrChange>
            <a:extLst>
              <a:ext uri="{28A0092B-C50C-407E-A947-70E740481C1C}">
                <a14:useLocalDpi xmlns:a14="http://schemas.microsoft.com/office/drawing/2010/main" val="0"/>
              </a:ext>
            </a:extLst>
          </a:blip>
          <a:srcRect/>
          <a:stretch>
            <a:fillRect/>
          </a:stretch>
        </p:blipFill>
        <p:spPr bwMode="auto">
          <a:xfrm>
            <a:off x="139049" y="2196763"/>
            <a:ext cx="6298620" cy="420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9052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VAGINA</a:t>
            </a:r>
            <a:endParaRPr lang="en-US" sz="6000" dirty="0">
              <a:solidFill>
                <a:srgbClr val="05066D"/>
              </a:solidFill>
              <a:latin typeface="Cocomat Pro Heavy"/>
            </a:endParaRPr>
          </a:p>
        </p:txBody>
      </p:sp>
      <p:sp>
        <p:nvSpPr>
          <p:cNvPr id="12" name="TextBox 12"/>
          <p:cNvSpPr txBox="1"/>
          <p:nvPr/>
        </p:nvSpPr>
        <p:spPr>
          <a:xfrm>
            <a:off x="1231379" y="3565922"/>
            <a:ext cx="15532621" cy="276998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O câncer de vagina é uma doença extremamente rara, representando de 1-2% dos tumores ginecológicos (FERNANDES; DE SÁ, 2019). A maioria dos casos de acometimento da vagina ocorre como consequência de do crescimento e invasão dos tumores do colo uterino*. A maioria dos casos ocorre em mulheres acima dos 70 anos, e estão relacionados a infecção persistentes pelo HPV. </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DADOS ESTATÍSTICOS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Tree>
    <p:extLst>
      <p:ext uri="{BB962C8B-B14F-4D97-AF65-F5344CB8AC3E}">
        <p14:creationId xmlns:p14="http://schemas.microsoft.com/office/powerpoint/2010/main" val="122312775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VAGINA</a:t>
            </a:r>
            <a:endParaRPr lang="en-US" sz="6000" dirty="0">
              <a:solidFill>
                <a:srgbClr val="05066D"/>
              </a:solidFill>
              <a:latin typeface="Cocomat Pro Heavy"/>
            </a:endParaRPr>
          </a:p>
        </p:txBody>
      </p:sp>
      <p:sp>
        <p:nvSpPr>
          <p:cNvPr id="12" name="TextBox 12"/>
          <p:cNvSpPr txBox="1"/>
          <p:nvPr/>
        </p:nvSpPr>
        <p:spPr>
          <a:xfrm>
            <a:off x="1231379" y="3565922"/>
            <a:ext cx="15532621" cy="230832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principal histologia encontrada no diagnóstico é o carcinoma </a:t>
            </a:r>
            <a:r>
              <a:rPr lang="pt-BR" sz="3200" dirty="0" err="1">
                <a:solidFill>
                  <a:schemeClr val="tx2"/>
                </a:solidFill>
                <a:latin typeface="Montserrat"/>
              </a:rPr>
              <a:t>espinocelular</a:t>
            </a:r>
            <a:r>
              <a:rPr lang="pt-BR" sz="3200" dirty="0">
                <a:solidFill>
                  <a:schemeClr val="tx2"/>
                </a:solidFill>
                <a:latin typeface="Montserrat"/>
              </a:rPr>
              <a:t>, representando mais de 80% dos casos, seguido pelo </a:t>
            </a:r>
            <a:r>
              <a:rPr lang="pt-BR" sz="3200" dirty="0" err="1">
                <a:solidFill>
                  <a:schemeClr val="tx2"/>
                </a:solidFill>
                <a:latin typeface="Montserrat"/>
              </a:rPr>
              <a:t>adenocarcinoma</a:t>
            </a:r>
            <a:r>
              <a:rPr lang="pt-BR" sz="3200" dirty="0">
                <a:solidFill>
                  <a:schemeClr val="tx2"/>
                </a:solidFill>
                <a:latin typeface="Montserrat"/>
              </a:rPr>
              <a:t> com aproximadamente 15% (BRASIL, 2021). O carcinoma </a:t>
            </a:r>
            <a:r>
              <a:rPr lang="pt-BR" sz="3200" dirty="0" err="1">
                <a:solidFill>
                  <a:schemeClr val="tx2"/>
                </a:solidFill>
                <a:latin typeface="Montserrat"/>
              </a:rPr>
              <a:t>adeno</a:t>
            </a:r>
            <a:r>
              <a:rPr lang="pt-BR" sz="3200" dirty="0">
                <a:solidFill>
                  <a:schemeClr val="tx2"/>
                </a:solidFill>
                <a:latin typeface="Montserrat"/>
              </a:rPr>
              <a:t>-escamoso, melanoma e o sarcoma são tipos histológicos raramente encontrados.</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DADOS ESTATÍSTICOS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Tree>
    <p:extLst>
      <p:ext uri="{BB962C8B-B14F-4D97-AF65-F5344CB8AC3E}">
        <p14:creationId xmlns:p14="http://schemas.microsoft.com/office/powerpoint/2010/main" val="137496296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4061" flipH="1" flipV="1">
            <a:off x="13824431" y="5385399"/>
            <a:ext cx="4991149" cy="7541571"/>
          </a:xfrm>
          <a:prstGeom prst="rect">
            <a:avLst/>
          </a:prstGeom>
        </p:spPr>
      </p:pic>
      <p:pic>
        <p:nvPicPr>
          <p:cNvPr id="3" name="Picture 3"/>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4061" flipH="1" flipV="1">
            <a:off x="11603194" y="525483"/>
            <a:ext cx="8220239" cy="12420690"/>
          </a:xfrm>
          <a:prstGeom prst="rect">
            <a:avLst/>
          </a:prstGeom>
        </p:spPr>
      </p:pic>
      <p:sp>
        <p:nvSpPr>
          <p:cNvPr id="4" name="TextBox 4"/>
          <p:cNvSpPr txBox="1"/>
          <p:nvPr/>
        </p:nvSpPr>
        <p:spPr>
          <a:xfrm>
            <a:off x="762001" y="1429923"/>
            <a:ext cx="11353800" cy="4893647"/>
          </a:xfrm>
          <a:prstGeom prst="rect">
            <a:avLst/>
          </a:prstGeom>
        </p:spPr>
        <p:txBody>
          <a:bodyPr wrap="square" lIns="0" tIns="0" rIns="0" bIns="0" rtlCol="0" anchor="t">
            <a:spAutoFit/>
          </a:bodyPr>
          <a:lstStyle/>
          <a:p>
            <a:pPr lvl="0">
              <a:spcBef>
                <a:spcPct val="0"/>
              </a:spcBef>
            </a:pPr>
            <a:r>
              <a:rPr lang="pt-BR" sz="6000" b="1" dirty="0">
                <a:solidFill>
                  <a:srgbClr val="FFFFFF"/>
                </a:solidFill>
                <a:latin typeface="Cocomat Pro Heavy Bold"/>
              </a:rPr>
              <a:t>NEOPLASIAS MALIGNAS GINECOLÓGICAS EM MULHERES IDOSAS</a:t>
            </a:r>
          </a:p>
          <a:p>
            <a:pPr lvl="0">
              <a:spcBef>
                <a:spcPct val="0"/>
              </a:spcBef>
            </a:pPr>
            <a:r>
              <a:rPr lang="pt-BR" sz="6000" i="1" dirty="0">
                <a:solidFill>
                  <a:srgbClr val="FFFFFF"/>
                </a:solidFill>
                <a:latin typeface="Garamond" panose="02020404030301010803" pitchFamily="18" charset="0"/>
              </a:rPr>
              <a:t>Uma visão geral </a:t>
            </a:r>
          </a:p>
          <a:p>
            <a:pPr marL="0" lvl="0" indent="0">
              <a:spcBef>
                <a:spcPct val="0"/>
              </a:spcBef>
            </a:pPr>
            <a:endParaRPr lang="en-US" sz="7200" dirty="0">
              <a:solidFill>
                <a:srgbClr val="FFFFFF"/>
              </a:solidFill>
              <a:latin typeface="Cocomat Pro Heavy Bold"/>
            </a:endParaRPr>
          </a:p>
        </p:txBody>
      </p:sp>
      <p:sp>
        <p:nvSpPr>
          <p:cNvPr id="6" name="TextBox 12"/>
          <p:cNvSpPr txBox="1"/>
          <p:nvPr/>
        </p:nvSpPr>
        <p:spPr>
          <a:xfrm>
            <a:off x="762002" y="5952621"/>
            <a:ext cx="7136700" cy="883960"/>
          </a:xfrm>
          <a:prstGeom prst="rect">
            <a:avLst/>
          </a:prstGeom>
        </p:spPr>
        <p:txBody>
          <a:bodyPr wrap="square" lIns="0" tIns="0" rIns="0" bIns="0" rtlCol="0" anchor="t">
            <a:spAutoFit/>
          </a:bodyPr>
          <a:lstStyle/>
          <a:p>
            <a:pPr algn="just">
              <a:lnSpc>
                <a:spcPts val="3563"/>
              </a:lnSpc>
              <a:spcBef>
                <a:spcPct val="0"/>
              </a:spcBef>
            </a:pPr>
            <a:r>
              <a:rPr lang="en-US" sz="2400" dirty="0">
                <a:solidFill>
                  <a:schemeClr val="bg1"/>
                </a:solidFill>
                <a:latin typeface="Montserrat"/>
              </a:rPr>
              <a:t>C</a:t>
            </a:r>
            <a:r>
              <a:rPr lang="pt-BR" sz="2400" dirty="0" err="1">
                <a:solidFill>
                  <a:schemeClr val="bg1"/>
                </a:solidFill>
                <a:latin typeface="Montserrat"/>
              </a:rPr>
              <a:t>âncer</a:t>
            </a:r>
            <a:r>
              <a:rPr lang="pt-BR" sz="2400" dirty="0">
                <a:solidFill>
                  <a:schemeClr val="bg1"/>
                </a:solidFill>
                <a:latin typeface="Montserrat"/>
              </a:rPr>
              <a:t> de colo de útero, câncer de ovário, câncer de endométrio e câncer de vulva.</a:t>
            </a:r>
          </a:p>
        </p:txBody>
      </p:sp>
      <p:sp>
        <p:nvSpPr>
          <p:cNvPr id="7" name="TextBox 13"/>
          <p:cNvSpPr txBox="1"/>
          <p:nvPr/>
        </p:nvSpPr>
        <p:spPr>
          <a:xfrm>
            <a:off x="762003" y="8650915"/>
            <a:ext cx="7136698" cy="923330"/>
          </a:xfrm>
          <a:prstGeom prst="rect">
            <a:avLst/>
          </a:prstGeom>
        </p:spPr>
        <p:txBody>
          <a:bodyPr wrap="square" lIns="0" tIns="0" rIns="0" bIns="0" rtlCol="0" anchor="t">
            <a:spAutoFit/>
          </a:bodyPr>
          <a:lstStyle/>
          <a:p>
            <a:pPr algn="just">
              <a:lnSpc>
                <a:spcPts val="3563"/>
              </a:lnSpc>
              <a:spcBef>
                <a:spcPct val="0"/>
              </a:spcBef>
            </a:pPr>
            <a:r>
              <a:rPr lang="pt-BR" sz="2400" dirty="0">
                <a:solidFill>
                  <a:schemeClr val="bg1"/>
                </a:solidFill>
                <a:latin typeface="Montserrat"/>
              </a:rPr>
              <a:t>Gerais, sinais e sintomas de cada tipo, com ênfase no grupo etário de mulheres idosas.</a:t>
            </a:r>
            <a:endParaRPr lang="en-US" sz="2400" dirty="0">
              <a:solidFill>
                <a:schemeClr val="bg1"/>
              </a:solidFill>
              <a:latin typeface="Montserrat"/>
            </a:endParaRPr>
          </a:p>
        </p:txBody>
      </p:sp>
      <p:sp>
        <p:nvSpPr>
          <p:cNvPr id="8" name="TextBox 14"/>
          <p:cNvSpPr txBox="1"/>
          <p:nvPr/>
        </p:nvSpPr>
        <p:spPr>
          <a:xfrm>
            <a:off x="762001" y="5469411"/>
            <a:ext cx="12320881" cy="483209"/>
          </a:xfrm>
          <a:prstGeom prst="rect">
            <a:avLst/>
          </a:prstGeom>
        </p:spPr>
        <p:txBody>
          <a:bodyPr wrap="square" lIns="0" tIns="0" rIns="0" bIns="0" rtlCol="0" anchor="t">
            <a:spAutoFit/>
          </a:bodyPr>
          <a:lstStyle/>
          <a:p>
            <a:pPr>
              <a:lnSpc>
                <a:spcPts val="4273"/>
              </a:lnSpc>
              <a:spcBef>
                <a:spcPct val="0"/>
              </a:spcBef>
            </a:pPr>
            <a:r>
              <a:rPr lang="pt-BR" sz="2800" dirty="0">
                <a:solidFill>
                  <a:schemeClr val="bg1"/>
                </a:solidFill>
                <a:latin typeface="Montserrat Classic Bold"/>
              </a:rPr>
              <a:t>PRINCIPAIS TIPOS</a:t>
            </a:r>
            <a:endParaRPr lang="en-US" sz="2800" dirty="0">
              <a:solidFill>
                <a:schemeClr val="bg1"/>
              </a:solidFill>
              <a:latin typeface="Montserrat Classic Bold"/>
            </a:endParaRPr>
          </a:p>
        </p:txBody>
      </p:sp>
      <p:sp>
        <p:nvSpPr>
          <p:cNvPr id="9" name="TextBox 15"/>
          <p:cNvSpPr txBox="1"/>
          <p:nvPr/>
        </p:nvSpPr>
        <p:spPr>
          <a:xfrm>
            <a:off x="762001" y="7920817"/>
            <a:ext cx="5234281" cy="483209"/>
          </a:xfrm>
          <a:prstGeom prst="rect">
            <a:avLst/>
          </a:prstGeom>
        </p:spPr>
        <p:txBody>
          <a:bodyPr wrap="square" lIns="0" tIns="0" rIns="0" bIns="0" rtlCol="0" anchor="t">
            <a:spAutoFit/>
          </a:bodyPr>
          <a:lstStyle/>
          <a:p>
            <a:pPr>
              <a:lnSpc>
                <a:spcPts val="4273"/>
              </a:lnSpc>
              <a:spcBef>
                <a:spcPct val="0"/>
              </a:spcBef>
            </a:pPr>
            <a:r>
              <a:rPr lang="en-US" sz="2800" dirty="0">
                <a:solidFill>
                  <a:schemeClr val="bg1"/>
                </a:solidFill>
                <a:latin typeface="Montserrat Classic Bold"/>
              </a:rPr>
              <a:t>CARACTERÍSTICAS</a:t>
            </a:r>
          </a:p>
        </p:txBody>
      </p:sp>
      <p:pic>
        <p:nvPicPr>
          <p:cNvPr id="11"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02716" y="623148"/>
            <a:ext cx="6985284" cy="9663852"/>
          </a:xfrm>
          <a:prstGeom prst="rect">
            <a:avLst/>
          </a:prstGeom>
        </p:spPr>
      </p:pic>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VAGINA</a:t>
            </a:r>
            <a:endParaRPr lang="en-US" sz="6000" dirty="0">
              <a:solidFill>
                <a:srgbClr val="05066D"/>
              </a:solidFill>
              <a:latin typeface="Cocomat Pro Heavy"/>
            </a:endParaRPr>
          </a:p>
        </p:txBody>
      </p:sp>
      <p:sp>
        <p:nvSpPr>
          <p:cNvPr id="12" name="TextBox 12"/>
          <p:cNvSpPr txBox="1"/>
          <p:nvPr/>
        </p:nvSpPr>
        <p:spPr>
          <a:xfrm>
            <a:off x="5867400" y="3565922"/>
            <a:ext cx="11734800" cy="415498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prevenção inclui a vacinação contra o HPV, a prática segura de sexo e a realização regular do exame de </a:t>
            </a:r>
            <a:r>
              <a:rPr lang="pt-BR" sz="3200" dirty="0" err="1">
                <a:solidFill>
                  <a:schemeClr val="tx2"/>
                </a:solidFill>
                <a:latin typeface="Montserrat"/>
              </a:rPr>
              <a:t>Papanicolaou</a:t>
            </a:r>
            <a:r>
              <a:rPr lang="pt-BR" sz="3200" dirty="0">
                <a:solidFill>
                  <a:schemeClr val="tx2"/>
                </a:solidFill>
                <a:latin typeface="Montserrat"/>
              </a:rPr>
              <a:t>. A detecção precoce do câncer de vagina é muitas vezes difícil devido à falta de sintomas específicos nas fases iniciais. No entanto, as mulheres devem estar atentas a possíveis sintomas como sangramento vaginal anormal, dor durante as relações sexuais ou uma massa palpável, e procurar assistência médica se estes ocorrerem.</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PREVENÇÃO E DETECÇÃO PRECOCE</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429500"/>
            <a:ext cx="18541693" cy="5832205"/>
          </a:xfrm>
          <a:prstGeom prst="rect">
            <a:avLst/>
          </a:prstGeom>
        </p:spPr>
      </p:pic>
      <p:pic>
        <p:nvPicPr>
          <p:cNvPr id="9" name="Imagem 8"/>
          <p:cNvPicPr>
            <a:picLocks noChangeAspect="1"/>
          </p:cNvPicPr>
          <p:nvPr/>
        </p:nvPicPr>
        <p:blipFill>
          <a:blip r:embed="rId6"/>
          <a:stretch>
            <a:fillRect/>
          </a:stretch>
        </p:blipFill>
        <p:spPr>
          <a:xfrm>
            <a:off x="1043940" y="3567984"/>
            <a:ext cx="4594860" cy="4034995"/>
          </a:xfrm>
          <a:prstGeom prst="rect">
            <a:avLst/>
          </a:prstGeom>
        </p:spPr>
      </p:pic>
    </p:spTree>
    <p:extLst>
      <p:ext uri="{BB962C8B-B14F-4D97-AF65-F5344CB8AC3E}">
        <p14:creationId xmlns:p14="http://schemas.microsoft.com/office/powerpoint/2010/main" val="6737784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15240" y="520405"/>
            <a:ext cx="2270760" cy="1558063"/>
            <a:chOff x="15240" y="520405"/>
            <a:chExt cx="2270760" cy="1558063"/>
          </a:xfrm>
        </p:grpSpPr>
        <p:pic>
          <p:nvPicPr>
            <p:cNvPr id="18"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VAGINA</a:t>
            </a:r>
            <a:endParaRPr lang="en-US" sz="6000" dirty="0">
              <a:solidFill>
                <a:srgbClr val="05066D"/>
              </a:solidFill>
              <a:latin typeface="Cocomat Pro Heavy"/>
            </a:endParaRPr>
          </a:p>
        </p:txBody>
      </p:sp>
      <p:sp>
        <p:nvSpPr>
          <p:cNvPr id="12" name="TextBox 12"/>
          <p:cNvSpPr txBox="1"/>
          <p:nvPr/>
        </p:nvSpPr>
        <p:spPr>
          <a:xfrm>
            <a:off x="1200493" y="1877958"/>
            <a:ext cx="15792107" cy="184665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figura 3 apresenta duas situações distintas relacionadas ao carcinoma: a primeira descreve o acometimento do terço inferior da vagina e do clitóris (1), enquanto a segunda refere-se a um caso de carcinoma associado ao Nível III de invasão vascular (NIV III), com disseminação </a:t>
            </a:r>
            <a:r>
              <a:rPr lang="pt-BR" sz="3200" dirty="0" err="1">
                <a:solidFill>
                  <a:schemeClr val="tx2"/>
                </a:solidFill>
                <a:latin typeface="Montserrat"/>
              </a:rPr>
              <a:t>linfonodal</a:t>
            </a:r>
            <a:r>
              <a:rPr lang="pt-BR" sz="3200" dirty="0">
                <a:solidFill>
                  <a:schemeClr val="tx2"/>
                </a:solidFill>
                <a:latin typeface="Montserrat"/>
              </a:rPr>
              <a:t> inguinal (2). </a:t>
            </a:r>
            <a:endParaRPr lang="pt-BR" sz="3200" i="1" dirty="0">
              <a:solidFill>
                <a:schemeClr val="tx2"/>
              </a:solidFill>
              <a:latin typeface="Montserrat"/>
            </a:endParaRPr>
          </a:p>
        </p:txBody>
      </p:sp>
      <p:pic>
        <p:nvPicPr>
          <p:cNvPr id="17" name="Picture 2"/>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7200" y="7429500"/>
            <a:ext cx="18541693" cy="5832205"/>
          </a:xfrm>
          <a:prstGeom prst="rect">
            <a:avLst/>
          </a:prstGeom>
        </p:spPr>
      </p:pic>
      <p:pic>
        <p:nvPicPr>
          <p:cNvPr id="16" name="Imagem 15"/>
          <p:cNvPicPr/>
          <p:nvPr/>
        </p:nvPicPr>
        <p:blipFill>
          <a:blip r:embed="rId5"/>
          <a:stretch>
            <a:fillRect/>
          </a:stretch>
        </p:blipFill>
        <p:spPr>
          <a:xfrm>
            <a:off x="3432192" y="3802926"/>
            <a:ext cx="10762907" cy="6015589"/>
          </a:xfrm>
          <a:prstGeom prst="rect">
            <a:avLst/>
          </a:prstGeom>
        </p:spPr>
      </p:pic>
      <p:sp>
        <p:nvSpPr>
          <p:cNvPr id="19" name="TextBox 12"/>
          <p:cNvSpPr txBox="1"/>
          <p:nvPr/>
        </p:nvSpPr>
        <p:spPr>
          <a:xfrm>
            <a:off x="3432192" y="9818515"/>
            <a:ext cx="7018948" cy="461665"/>
          </a:xfrm>
          <a:prstGeom prst="rect">
            <a:avLst/>
          </a:prstGeom>
          <a:solidFill>
            <a:schemeClr val="bg1"/>
          </a:solidFill>
        </p:spPr>
        <p:txBody>
          <a:bodyPr wrap="square" lIns="0" tIns="0" rIns="0" bIns="0" rtlCol="0" anchor="t">
            <a:spAutoFit/>
          </a:bodyPr>
          <a:lstStyle/>
          <a:p>
            <a:pPr algn="just">
              <a:lnSpc>
                <a:spcPts val="3563"/>
              </a:lnSpc>
              <a:spcBef>
                <a:spcPct val="0"/>
              </a:spcBef>
            </a:pPr>
            <a:r>
              <a:rPr lang="pt-BR" sz="2800" dirty="0">
                <a:solidFill>
                  <a:schemeClr val="tx2"/>
                </a:solidFill>
                <a:latin typeface="Montserrat"/>
              </a:rPr>
              <a:t>Fonte: Arquivo pessoal do autor (2023).</a:t>
            </a:r>
          </a:p>
        </p:txBody>
      </p:sp>
    </p:spTree>
    <p:extLst>
      <p:ext uri="{BB962C8B-B14F-4D97-AF65-F5344CB8AC3E}">
        <p14:creationId xmlns:p14="http://schemas.microsoft.com/office/powerpoint/2010/main" val="4172622324"/>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p:cNvGrpSpPr/>
          <p:nvPr/>
        </p:nvGrpSpPr>
        <p:grpSpPr>
          <a:xfrm>
            <a:off x="-46647" y="791606"/>
            <a:ext cx="2494280" cy="2019935"/>
            <a:chOff x="15240" y="520405"/>
            <a:chExt cx="2270760" cy="1558063"/>
          </a:xfrm>
        </p:grpSpPr>
        <p:pic>
          <p:nvPicPr>
            <p:cNvPr id="9"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TextBox 11"/>
          <p:cNvSpPr txBox="1"/>
          <p:nvPr/>
        </p:nvSpPr>
        <p:spPr>
          <a:xfrm>
            <a:off x="1200493" y="791606"/>
            <a:ext cx="11524907" cy="2031325"/>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EXAMES DE RASTREIO E DIAGNÓSTICO </a:t>
            </a:r>
            <a:endParaRPr lang="en-US" sz="6000" dirty="0">
              <a:solidFill>
                <a:srgbClr val="05066D"/>
              </a:solidFill>
              <a:latin typeface="Cocomat Pro Heavy"/>
            </a:endParaRPr>
          </a:p>
        </p:txBody>
      </p:sp>
      <p:sp>
        <p:nvSpPr>
          <p:cNvPr id="14" name="TextBox 14"/>
          <p:cNvSpPr txBox="1"/>
          <p:nvPr/>
        </p:nvSpPr>
        <p:spPr>
          <a:xfrm>
            <a:off x="7315200" y="3507234"/>
            <a:ext cx="7467601" cy="1102866"/>
          </a:xfrm>
          <a:prstGeom prst="rect">
            <a:avLst/>
          </a:prstGeom>
        </p:spPr>
        <p:txBody>
          <a:bodyPr wrap="square" lIns="0" tIns="0" rIns="0" bIns="0" rtlCol="0" anchor="t">
            <a:spAutoFit/>
          </a:bodyPr>
          <a:lstStyle/>
          <a:p>
            <a:pPr algn="just">
              <a:lnSpc>
                <a:spcPts val="4273"/>
              </a:lnSpc>
              <a:spcBef>
                <a:spcPct val="0"/>
              </a:spcBef>
            </a:pPr>
            <a:r>
              <a:rPr lang="it-IT" sz="3600" dirty="0">
                <a:solidFill>
                  <a:srgbClr val="ED7DD5"/>
                </a:solidFill>
                <a:latin typeface="Montserrat Classic Bold"/>
              </a:rPr>
              <a:t>Colpocitologia Oncótica </a:t>
            </a:r>
          </a:p>
          <a:p>
            <a:pPr algn="just">
              <a:lnSpc>
                <a:spcPts val="4273"/>
              </a:lnSpc>
              <a:spcBef>
                <a:spcPct val="0"/>
              </a:spcBef>
            </a:pPr>
            <a:r>
              <a:rPr lang="it-IT" sz="3600" dirty="0">
                <a:solidFill>
                  <a:srgbClr val="ED7DD5"/>
                </a:solidFill>
                <a:latin typeface="Montserrat Classic Bold"/>
              </a:rPr>
              <a:t>(Papanicolau)   e    Colposcopia.</a:t>
            </a:r>
            <a:endParaRPr lang="pt-BR" sz="3600" dirty="0">
              <a:solidFill>
                <a:srgbClr val="ED7DD5"/>
              </a:solidFill>
              <a:latin typeface="Montserrat Classic Bold"/>
            </a:endParaRPr>
          </a:p>
        </p:txBody>
      </p:sp>
      <p:sp>
        <p:nvSpPr>
          <p:cNvPr id="15" name="TextBox 15"/>
          <p:cNvSpPr txBox="1"/>
          <p:nvPr/>
        </p:nvSpPr>
        <p:spPr>
          <a:xfrm>
            <a:off x="7315201" y="5296943"/>
            <a:ext cx="7467600" cy="2205732"/>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Exames complementares: ultrassonografia, tomografia computadorizada e ressonância magnética.</a:t>
            </a:r>
          </a:p>
        </p:txBody>
      </p:sp>
      <p:pic>
        <p:nvPicPr>
          <p:cNvPr id="17" name="Picture 2"/>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16154"/>
            <a:ext cx="18541693" cy="5832205"/>
          </a:xfrm>
          <a:prstGeom prst="rect">
            <a:avLst/>
          </a:prstGeom>
        </p:spPr>
      </p:pic>
      <p:pic>
        <p:nvPicPr>
          <p:cNvPr id="7" name="Imagem 6"/>
          <p:cNvPicPr>
            <a:picLocks noChangeAspect="1"/>
          </p:cNvPicPr>
          <p:nvPr/>
        </p:nvPicPr>
        <p:blipFill>
          <a:blip r:embed="rId5"/>
          <a:stretch>
            <a:fillRect/>
          </a:stretch>
        </p:blipFill>
        <p:spPr>
          <a:xfrm>
            <a:off x="304800" y="3457249"/>
            <a:ext cx="6866674" cy="4577783"/>
          </a:xfrm>
          <a:prstGeom prst="rect">
            <a:avLst/>
          </a:prstGeom>
        </p:spPr>
      </p:pic>
    </p:spTree>
    <p:extLst>
      <p:ext uri="{BB962C8B-B14F-4D97-AF65-F5344CB8AC3E}">
        <p14:creationId xmlns:p14="http://schemas.microsoft.com/office/powerpoint/2010/main" val="1637489407"/>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p:cNvGrpSpPr/>
          <p:nvPr/>
        </p:nvGrpSpPr>
        <p:grpSpPr>
          <a:xfrm>
            <a:off x="-46647" y="791606"/>
            <a:ext cx="2494280" cy="2019935"/>
            <a:chOff x="15240" y="520405"/>
            <a:chExt cx="2270760" cy="1558063"/>
          </a:xfrm>
        </p:grpSpPr>
        <p:pic>
          <p:nvPicPr>
            <p:cNvPr id="10"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TextBox 11"/>
          <p:cNvSpPr txBox="1"/>
          <p:nvPr/>
        </p:nvSpPr>
        <p:spPr>
          <a:xfrm>
            <a:off x="1200493" y="791606"/>
            <a:ext cx="16577062" cy="2031325"/>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MANEJO DOS PRINCIPAIS TUMORES GINECOLÓGICOS</a:t>
            </a:r>
            <a:endParaRPr lang="en-US" sz="6000" dirty="0">
              <a:solidFill>
                <a:srgbClr val="05066D"/>
              </a:solidFill>
              <a:latin typeface="Cocomat Pro Heavy"/>
            </a:endParaRPr>
          </a:p>
        </p:txBody>
      </p:sp>
      <p:sp>
        <p:nvSpPr>
          <p:cNvPr id="14" name="TextBox 14"/>
          <p:cNvSpPr txBox="1"/>
          <p:nvPr/>
        </p:nvSpPr>
        <p:spPr>
          <a:xfrm>
            <a:off x="7010938" y="3507234"/>
            <a:ext cx="10743662" cy="1102866"/>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Abordagem terapêutica individualizada para mulheres idosas.</a:t>
            </a:r>
          </a:p>
        </p:txBody>
      </p:sp>
      <p:sp>
        <p:nvSpPr>
          <p:cNvPr id="15" name="TextBox 15"/>
          <p:cNvSpPr txBox="1"/>
          <p:nvPr/>
        </p:nvSpPr>
        <p:spPr>
          <a:xfrm>
            <a:off x="7010938" y="5829300"/>
            <a:ext cx="10743662" cy="1102866"/>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Importância do seguimento e monitoramento constante nesta população.</a:t>
            </a:r>
          </a:p>
        </p:txBody>
      </p:sp>
      <p:pic>
        <p:nvPicPr>
          <p:cNvPr id="17" name="Picture 2"/>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16154"/>
            <a:ext cx="18541693" cy="5832205"/>
          </a:xfrm>
          <a:prstGeom prst="rect">
            <a:avLst/>
          </a:prstGeom>
        </p:spPr>
      </p:pic>
      <p:pic>
        <p:nvPicPr>
          <p:cNvPr id="5124" name="Picture 4" descr="Câncer ginecológico: Quais são os tipos e tratamento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3507235"/>
            <a:ext cx="7010399" cy="33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6417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200493" y="791606"/>
            <a:ext cx="16577062" cy="1846659"/>
          </a:xfrm>
          <a:prstGeom prst="rect">
            <a:avLst/>
          </a:prstGeom>
        </p:spPr>
        <p:txBody>
          <a:bodyPr wrap="square" lIns="0" tIns="0" rIns="0" bIns="0" rtlCol="0" anchor="t">
            <a:spAutoFit/>
          </a:bodyPr>
          <a:lstStyle/>
          <a:p>
            <a:pPr lvl="0" algn="just">
              <a:spcBef>
                <a:spcPct val="0"/>
              </a:spcBef>
            </a:pPr>
            <a:r>
              <a:rPr lang="pt-BR" sz="6000" dirty="0">
                <a:solidFill>
                  <a:srgbClr val="ED7DD5"/>
                </a:solidFill>
                <a:latin typeface="Cocomat Pro Heavy"/>
              </a:rPr>
              <a:t>POLÍTICAS PÚBLICAS E ACESSIBILIDADE PARA MULHERES IDOSAS</a:t>
            </a:r>
            <a:endParaRPr lang="en-US" sz="5400" dirty="0">
              <a:solidFill>
                <a:srgbClr val="05066D"/>
              </a:solidFill>
              <a:latin typeface="Cocomat Pro Heavy"/>
            </a:endParaRPr>
          </a:p>
        </p:txBody>
      </p:sp>
      <p:sp>
        <p:nvSpPr>
          <p:cNvPr id="14" name="TextBox 14"/>
          <p:cNvSpPr txBox="1"/>
          <p:nvPr/>
        </p:nvSpPr>
        <p:spPr>
          <a:xfrm>
            <a:off x="7239000" y="4317083"/>
            <a:ext cx="9044282" cy="2757165"/>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Deve-se enfatizar a necessidade de políticas públicas para melhor acessibilidade e seguimento de mulheres idosas no sistema público de saúde.</a:t>
            </a:r>
          </a:p>
        </p:txBody>
      </p:sp>
      <p:pic>
        <p:nvPicPr>
          <p:cNvPr id="17" name="Picture 2"/>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16154"/>
            <a:ext cx="18541693" cy="5832205"/>
          </a:xfrm>
          <a:prstGeom prst="rect">
            <a:avLst/>
          </a:prstGeom>
        </p:spPr>
      </p:pic>
      <p:pic>
        <p:nvPicPr>
          <p:cNvPr id="7170" name="Picture 2" descr="Ensaios sobre políticas públicas – Editora Boreal"/>
          <p:cNvPicPr>
            <a:picLocks noChangeAspect="1" noChangeArrowheads="1"/>
          </p:cNvPicPr>
          <p:nvPr/>
        </p:nvPicPr>
        <p:blipFill>
          <a:blip r:embed="rId4">
            <a:clrChange>
              <a:clrFrom>
                <a:srgbClr val="EEF7FD"/>
              </a:clrFrom>
              <a:clrTo>
                <a:srgbClr val="EEF7F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2781300"/>
            <a:ext cx="6781800" cy="549230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Agrupar 6"/>
          <p:cNvGrpSpPr/>
          <p:nvPr/>
        </p:nvGrpSpPr>
        <p:grpSpPr>
          <a:xfrm>
            <a:off x="-46647" y="689847"/>
            <a:ext cx="2494280" cy="2019935"/>
            <a:chOff x="15240" y="520405"/>
            <a:chExt cx="2270760" cy="1558063"/>
          </a:xfrm>
        </p:grpSpPr>
        <p:pic>
          <p:nvPicPr>
            <p:cNvPr id="8" name="Picture 4" descr="Mês da conscientização do câncer ginecológico. símbolo de fita de pêssego  realista. | Vetor Premiu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241735608"/>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2" name="TextBox 12"/>
          <p:cNvSpPr txBox="1"/>
          <p:nvPr/>
        </p:nvSpPr>
        <p:spPr>
          <a:xfrm>
            <a:off x="1231379" y="3565922"/>
            <a:ext cx="15532621" cy="230832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Políticas públicas eficazes e acessíveis são fundamentais para a prevenção e tratamento dos cânceres ginecológicos na população idosa. Dada a prevalência desses cânceres e a vulnerabilidade desse grupo, a implementação de políticas e programas direcionados a estas mulheres é crucial.</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
        <p:nvSpPr>
          <p:cNvPr id="13" name="TextBox 11"/>
          <p:cNvSpPr txBox="1"/>
          <p:nvPr/>
        </p:nvSpPr>
        <p:spPr>
          <a:xfrm>
            <a:off x="1200493" y="791606"/>
            <a:ext cx="16577062" cy="1846659"/>
          </a:xfrm>
          <a:prstGeom prst="rect">
            <a:avLst/>
          </a:prstGeom>
        </p:spPr>
        <p:txBody>
          <a:bodyPr wrap="square" lIns="0" tIns="0" rIns="0" bIns="0" rtlCol="0" anchor="t">
            <a:spAutoFit/>
          </a:bodyPr>
          <a:lstStyle/>
          <a:p>
            <a:pPr lvl="0" algn="just">
              <a:spcBef>
                <a:spcPct val="0"/>
              </a:spcBef>
            </a:pPr>
            <a:r>
              <a:rPr lang="pt-BR" sz="6000" dirty="0">
                <a:solidFill>
                  <a:srgbClr val="ED7DD5"/>
                </a:solidFill>
                <a:latin typeface="Cocomat Pro Heavy"/>
              </a:rPr>
              <a:t>POLÍTICAS PÚBLICAS E ACESSIBILIDADE PARA MULHERES IDOSAS</a:t>
            </a:r>
            <a:endParaRPr lang="en-US" sz="5400" dirty="0">
              <a:solidFill>
                <a:srgbClr val="05066D"/>
              </a:solidFill>
              <a:latin typeface="Cocomat Pro Heavy"/>
            </a:endParaRPr>
          </a:p>
        </p:txBody>
      </p:sp>
    </p:spTree>
    <p:extLst>
      <p:ext uri="{BB962C8B-B14F-4D97-AF65-F5344CB8AC3E}">
        <p14:creationId xmlns:p14="http://schemas.microsoft.com/office/powerpoint/2010/main" val="2629365177"/>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2" name="TextBox 12"/>
          <p:cNvSpPr txBox="1"/>
          <p:nvPr/>
        </p:nvSpPr>
        <p:spPr>
          <a:xfrm>
            <a:off x="1231379" y="3565922"/>
            <a:ext cx="15532621" cy="276998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Em muitos países, o exame de </a:t>
            </a:r>
            <a:r>
              <a:rPr lang="pt-BR" sz="3200" dirty="0" err="1">
                <a:solidFill>
                  <a:schemeClr val="tx2"/>
                </a:solidFill>
                <a:latin typeface="Montserrat"/>
              </a:rPr>
              <a:t>Papanicolaou</a:t>
            </a:r>
            <a:r>
              <a:rPr lang="pt-BR" sz="3200" dirty="0">
                <a:solidFill>
                  <a:schemeClr val="tx2"/>
                </a:solidFill>
                <a:latin typeface="Montserrat"/>
              </a:rPr>
              <a:t> é oferecido como parte dos serviços de saúde pública para detecção precoce do câncer de colo de útero. No entanto, a cobertura desse serviço é muitas vezes insuficiente, especialmente entre as mulheres idosas, que podem enfrentar barreiras para acessar os serviços de saúde, como transporte limitado, baixa renda, falta de informação e estigma.</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
        <p:nvSpPr>
          <p:cNvPr id="13" name="TextBox 11"/>
          <p:cNvSpPr txBox="1"/>
          <p:nvPr/>
        </p:nvSpPr>
        <p:spPr>
          <a:xfrm>
            <a:off x="1200493" y="791606"/>
            <a:ext cx="16577062" cy="1846659"/>
          </a:xfrm>
          <a:prstGeom prst="rect">
            <a:avLst/>
          </a:prstGeom>
        </p:spPr>
        <p:txBody>
          <a:bodyPr wrap="square" lIns="0" tIns="0" rIns="0" bIns="0" rtlCol="0" anchor="t">
            <a:spAutoFit/>
          </a:bodyPr>
          <a:lstStyle/>
          <a:p>
            <a:pPr lvl="0" algn="just">
              <a:spcBef>
                <a:spcPct val="0"/>
              </a:spcBef>
            </a:pPr>
            <a:r>
              <a:rPr lang="pt-BR" sz="6000" dirty="0">
                <a:solidFill>
                  <a:srgbClr val="ED7DD5"/>
                </a:solidFill>
                <a:latin typeface="Cocomat Pro Heavy"/>
              </a:rPr>
              <a:t>POLÍTICAS PÚBLICAS E ACESSIBILIDADE PARA MULHERES IDOSAS</a:t>
            </a:r>
            <a:endParaRPr lang="en-US" sz="5400" dirty="0">
              <a:solidFill>
                <a:srgbClr val="05066D"/>
              </a:solidFill>
              <a:latin typeface="Cocomat Pro Heavy"/>
            </a:endParaRPr>
          </a:p>
        </p:txBody>
      </p:sp>
    </p:spTree>
    <p:extLst>
      <p:ext uri="{BB962C8B-B14F-4D97-AF65-F5344CB8AC3E}">
        <p14:creationId xmlns:p14="http://schemas.microsoft.com/office/powerpoint/2010/main" val="2491745074"/>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2" name="TextBox 12"/>
          <p:cNvSpPr txBox="1"/>
          <p:nvPr/>
        </p:nvSpPr>
        <p:spPr>
          <a:xfrm>
            <a:off x="1231379" y="3565922"/>
            <a:ext cx="15532621" cy="184665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o acesso à vacinação contra o HPV, que pode prevenir a maioria dos casos de câncer de colo de útero, é geralmente direcionado a meninas mais jovens. No entanto, estratégias de vacinação para mulheres idosas que não foram vacinadas quando eram mais jovens devem ser consideradas.</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
        <p:nvSpPr>
          <p:cNvPr id="13" name="TextBox 11"/>
          <p:cNvSpPr txBox="1"/>
          <p:nvPr/>
        </p:nvSpPr>
        <p:spPr>
          <a:xfrm>
            <a:off x="1200493" y="791606"/>
            <a:ext cx="16577062" cy="1846659"/>
          </a:xfrm>
          <a:prstGeom prst="rect">
            <a:avLst/>
          </a:prstGeom>
        </p:spPr>
        <p:txBody>
          <a:bodyPr wrap="square" lIns="0" tIns="0" rIns="0" bIns="0" rtlCol="0" anchor="t">
            <a:spAutoFit/>
          </a:bodyPr>
          <a:lstStyle/>
          <a:p>
            <a:pPr lvl="0" algn="just">
              <a:spcBef>
                <a:spcPct val="0"/>
              </a:spcBef>
            </a:pPr>
            <a:r>
              <a:rPr lang="pt-BR" sz="6000" dirty="0">
                <a:solidFill>
                  <a:srgbClr val="ED7DD5"/>
                </a:solidFill>
                <a:latin typeface="Cocomat Pro Heavy"/>
              </a:rPr>
              <a:t>POLÍTICAS PÚBLICAS E ACESSIBILIDADE PARA MULHERES IDOSAS</a:t>
            </a:r>
            <a:endParaRPr lang="en-US" sz="5400" dirty="0">
              <a:solidFill>
                <a:srgbClr val="05066D"/>
              </a:solidFill>
              <a:latin typeface="Cocomat Pro Heavy"/>
            </a:endParaRPr>
          </a:p>
        </p:txBody>
      </p:sp>
    </p:spTree>
    <p:extLst>
      <p:ext uri="{BB962C8B-B14F-4D97-AF65-F5344CB8AC3E}">
        <p14:creationId xmlns:p14="http://schemas.microsoft.com/office/powerpoint/2010/main" val="1729301209"/>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2" name="TextBox 12"/>
          <p:cNvSpPr txBox="1"/>
          <p:nvPr/>
        </p:nvSpPr>
        <p:spPr>
          <a:xfrm>
            <a:off x="1231379" y="3565922"/>
            <a:ext cx="15532621" cy="230832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Políticas públicas eficazes também devem incluir a promoção da saúde e a educação, para aumentar a conscientização sobre os sintomas desses cânceres e a importância do rastreio. A educação sobre modos de vida saudáveis também é importante, dado o papel de fatores como dieta e exercício na prevenção do câncer.</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
        <p:nvSpPr>
          <p:cNvPr id="13" name="TextBox 11"/>
          <p:cNvSpPr txBox="1"/>
          <p:nvPr/>
        </p:nvSpPr>
        <p:spPr>
          <a:xfrm>
            <a:off x="1200493" y="791606"/>
            <a:ext cx="16577062" cy="1846659"/>
          </a:xfrm>
          <a:prstGeom prst="rect">
            <a:avLst/>
          </a:prstGeom>
        </p:spPr>
        <p:txBody>
          <a:bodyPr wrap="square" lIns="0" tIns="0" rIns="0" bIns="0" rtlCol="0" anchor="t">
            <a:spAutoFit/>
          </a:bodyPr>
          <a:lstStyle/>
          <a:p>
            <a:pPr lvl="0" algn="just">
              <a:spcBef>
                <a:spcPct val="0"/>
              </a:spcBef>
            </a:pPr>
            <a:r>
              <a:rPr lang="pt-BR" sz="6000" dirty="0">
                <a:solidFill>
                  <a:srgbClr val="ED7DD5"/>
                </a:solidFill>
                <a:latin typeface="Cocomat Pro Heavy"/>
              </a:rPr>
              <a:t>POLÍTICAS PÚBLICAS E ACESSIBILIDADE PARA MULHERES IDOSAS</a:t>
            </a:r>
            <a:endParaRPr lang="en-US" sz="5400" dirty="0">
              <a:solidFill>
                <a:srgbClr val="05066D"/>
              </a:solidFill>
              <a:latin typeface="Cocomat Pro Heavy"/>
            </a:endParaRPr>
          </a:p>
        </p:txBody>
      </p:sp>
    </p:spTree>
    <p:extLst>
      <p:ext uri="{BB962C8B-B14F-4D97-AF65-F5344CB8AC3E}">
        <p14:creationId xmlns:p14="http://schemas.microsoft.com/office/powerpoint/2010/main" val="1835532794"/>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2" name="TextBox 12"/>
          <p:cNvSpPr txBox="1"/>
          <p:nvPr/>
        </p:nvSpPr>
        <p:spPr>
          <a:xfrm>
            <a:off x="1231379" y="3565922"/>
            <a:ext cx="15532621" cy="230832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Para o câncer de ovário e endométrio, que têm taxas de sobrevivência mais baixas, a investigação contínua é necessária para desenvolver métodos eficazes de rastreio. Nesse sentido, o apoio às pesquisas sobre câncer ginecológico é uma política pública importante.</a:t>
            </a:r>
          </a:p>
          <a:p>
            <a:pPr algn="just">
              <a:lnSpc>
                <a:spcPts val="3563"/>
              </a:lnSpc>
              <a:spcBef>
                <a:spcPct val="0"/>
              </a:spcBef>
            </a:pPr>
            <a:endParaRPr lang="pt-BR" sz="3200" dirty="0">
              <a:solidFill>
                <a:schemeClr val="tx2"/>
              </a:solidFill>
              <a:latin typeface="Montserrat"/>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
        <p:nvSpPr>
          <p:cNvPr id="13" name="TextBox 11"/>
          <p:cNvSpPr txBox="1"/>
          <p:nvPr/>
        </p:nvSpPr>
        <p:spPr>
          <a:xfrm>
            <a:off x="1200493" y="791606"/>
            <a:ext cx="16577062" cy="1846659"/>
          </a:xfrm>
          <a:prstGeom prst="rect">
            <a:avLst/>
          </a:prstGeom>
        </p:spPr>
        <p:txBody>
          <a:bodyPr wrap="square" lIns="0" tIns="0" rIns="0" bIns="0" rtlCol="0" anchor="t">
            <a:spAutoFit/>
          </a:bodyPr>
          <a:lstStyle/>
          <a:p>
            <a:pPr lvl="0" algn="just">
              <a:spcBef>
                <a:spcPct val="0"/>
              </a:spcBef>
            </a:pPr>
            <a:r>
              <a:rPr lang="pt-BR" sz="6000" dirty="0">
                <a:solidFill>
                  <a:srgbClr val="ED7DD5"/>
                </a:solidFill>
                <a:latin typeface="Cocomat Pro Heavy"/>
              </a:rPr>
              <a:t>POLÍTICAS PÚBLICAS E ACESSIBILIDADE PARA MULHERES IDOSAS</a:t>
            </a:r>
            <a:endParaRPr lang="en-US" sz="5400" dirty="0">
              <a:solidFill>
                <a:srgbClr val="05066D"/>
              </a:solidFill>
              <a:latin typeface="Cocomat Pro Heavy"/>
            </a:endParaRPr>
          </a:p>
        </p:txBody>
      </p:sp>
    </p:spTree>
    <p:extLst>
      <p:ext uri="{BB962C8B-B14F-4D97-AF65-F5344CB8AC3E}">
        <p14:creationId xmlns:p14="http://schemas.microsoft.com/office/powerpoint/2010/main" val="83370341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COLO DE ÚTERO</a:t>
            </a:r>
            <a:endParaRPr lang="en-US" sz="6000" dirty="0">
              <a:solidFill>
                <a:srgbClr val="05066D"/>
              </a:solidFill>
              <a:latin typeface="Cocomat Pro Heavy"/>
            </a:endParaRPr>
          </a:p>
        </p:txBody>
      </p:sp>
      <p:sp>
        <p:nvSpPr>
          <p:cNvPr id="12" name="TextBox 12"/>
          <p:cNvSpPr txBox="1"/>
          <p:nvPr/>
        </p:nvSpPr>
        <p:spPr>
          <a:xfrm>
            <a:off x="5738519" y="4076700"/>
            <a:ext cx="8358481" cy="923330"/>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Geralmente relacionado à infecção persistente por HPV.</a:t>
            </a:r>
          </a:p>
        </p:txBody>
      </p:sp>
      <p:sp>
        <p:nvSpPr>
          <p:cNvPr id="14" name="TextBox 14"/>
          <p:cNvSpPr txBox="1"/>
          <p:nvPr/>
        </p:nvSpPr>
        <p:spPr>
          <a:xfrm>
            <a:off x="5738519" y="326803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CARACTERÍSTICAS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1026" name="Picture 2" descr="Quais são os sintomas e como prevenir o câncer de colo de út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302956"/>
            <a:ext cx="5029200" cy="387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597354"/>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2" name="TextBox 12"/>
          <p:cNvSpPr txBox="1"/>
          <p:nvPr/>
        </p:nvSpPr>
        <p:spPr>
          <a:xfrm>
            <a:off x="1231379" y="3565922"/>
            <a:ext cx="15532621" cy="323165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implementação de políticas públicas abrangentes e acessíveis para a prevenção e tratamento do câncer ginecológico em mulheres idosas exige a colaboração de governos, profissionais de saúde, pesquisadores e comunidades. Juntos, eles podem trabalhar para garantir que todas as mulheres, independentemente da idade, tenham acesso aos cuidados de que precisam.</a:t>
            </a:r>
          </a:p>
          <a:p>
            <a:pPr algn="just">
              <a:lnSpc>
                <a:spcPts val="3563"/>
              </a:lnSpc>
              <a:spcBef>
                <a:spcPct val="0"/>
              </a:spcBef>
            </a:pPr>
            <a:endParaRPr lang="pt-BR" sz="3200" dirty="0">
              <a:solidFill>
                <a:schemeClr val="tx2"/>
              </a:solidFill>
              <a:latin typeface="Montserrat"/>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
        <p:nvSpPr>
          <p:cNvPr id="13" name="TextBox 11"/>
          <p:cNvSpPr txBox="1"/>
          <p:nvPr/>
        </p:nvSpPr>
        <p:spPr>
          <a:xfrm>
            <a:off x="1200493" y="791606"/>
            <a:ext cx="16577062" cy="1846659"/>
          </a:xfrm>
          <a:prstGeom prst="rect">
            <a:avLst/>
          </a:prstGeom>
        </p:spPr>
        <p:txBody>
          <a:bodyPr wrap="square" lIns="0" tIns="0" rIns="0" bIns="0" rtlCol="0" anchor="t">
            <a:spAutoFit/>
          </a:bodyPr>
          <a:lstStyle/>
          <a:p>
            <a:pPr lvl="0" algn="just">
              <a:spcBef>
                <a:spcPct val="0"/>
              </a:spcBef>
            </a:pPr>
            <a:r>
              <a:rPr lang="pt-BR" sz="6000" dirty="0">
                <a:solidFill>
                  <a:srgbClr val="ED7DD5"/>
                </a:solidFill>
                <a:latin typeface="Cocomat Pro Heavy"/>
              </a:rPr>
              <a:t>POLÍTICAS PÚBLICAS E ACESSIBILIDADE PARA MULHERES IDOSAS</a:t>
            </a:r>
            <a:endParaRPr lang="en-US" sz="5400" dirty="0">
              <a:solidFill>
                <a:srgbClr val="05066D"/>
              </a:solidFill>
              <a:latin typeface="Cocomat Pro Heavy"/>
            </a:endParaRPr>
          </a:p>
        </p:txBody>
      </p:sp>
    </p:spTree>
    <p:extLst>
      <p:ext uri="{BB962C8B-B14F-4D97-AF65-F5344CB8AC3E}">
        <p14:creationId xmlns:p14="http://schemas.microsoft.com/office/powerpoint/2010/main" val="3694886094"/>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200493" y="791606"/>
            <a:ext cx="16577062" cy="1846659"/>
          </a:xfrm>
          <a:prstGeom prst="rect">
            <a:avLst/>
          </a:prstGeom>
        </p:spPr>
        <p:txBody>
          <a:bodyPr wrap="square" lIns="0" tIns="0" rIns="0" bIns="0" rtlCol="0" anchor="t">
            <a:spAutoFit/>
          </a:bodyPr>
          <a:lstStyle/>
          <a:p>
            <a:pPr lvl="0">
              <a:spcBef>
                <a:spcPct val="0"/>
              </a:spcBef>
            </a:pPr>
            <a:r>
              <a:rPr lang="pt-BR" sz="6000" dirty="0">
                <a:solidFill>
                  <a:srgbClr val="ED7DD5"/>
                </a:solidFill>
                <a:latin typeface="Cocomat Pro Heavy"/>
              </a:rPr>
              <a:t>BARREIRAS E SOLUÇÕES PARA ACESSO E SEGUIMENTO DE MULHERES IDOSAS</a:t>
            </a:r>
            <a:endParaRPr lang="en-US" sz="5400" dirty="0">
              <a:solidFill>
                <a:srgbClr val="05066D"/>
              </a:solidFill>
              <a:latin typeface="Cocomat Pro Heavy"/>
            </a:endParaRPr>
          </a:p>
        </p:txBody>
      </p:sp>
      <p:sp>
        <p:nvSpPr>
          <p:cNvPr id="14" name="TextBox 14"/>
          <p:cNvSpPr txBox="1"/>
          <p:nvPr/>
        </p:nvSpPr>
        <p:spPr>
          <a:xfrm>
            <a:off x="7010400" y="3507234"/>
            <a:ext cx="9272882" cy="1654299"/>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Barreiras comuns enfrentadas por mulheres idosas na busca por cuidados de saúde.</a:t>
            </a:r>
          </a:p>
        </p:txBody>
      </p:sp>
      <p:sp>
        <p:nvSpPr>
          <p:cNvPr id="15" name="TextBox 15"/>
          <p:cNvSpPr txBox="1"/>
          <p:nvPr/>
        </p:nvSpPr>
        <p:spPr>
          <a:xfrm>
            <a:off x="7010400" y="5829300"/>
            <a:ext cx="9272882" cy="1654299"/>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Soluções potenciais para aumentar a acessibilidade e o seguimento nesta população.</a:t>
            </a:r>
          </a:p>
        </p:txBody>
      </p:sp>
      <p:pic>
        <p:nvPicPr>
          <p:cNvPr id="17" name="Picture 2"/>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16154"/>
            <a:ext cx="18541693" cy="5832205"/>
          </a:xfrm>
          <a:prstGeom prst="rect">
            <a:avLst/>
          </a:prstGeom>
        </p:spPr>
      </p:pic>
      <p:pic>
        <p:nvPicPr>
          <p:cNvPr id="3" name="Imagem 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00493" y="3771899"/>
            <a:ext cx="5536305" cy="3711699"/>
          </a:xfrm>
          <a:prstGeom prst="rect">
            <a:avLst/>
          </a:prstGeom>
        </p:spPr>
      </p:pic>
      <p:grpSp>
        <p:nvGrpSpPr>
          <p:cNvPr id="9" name="Agrupar 8"/>
          <p:cNvGrpSpPr/>
          <p:nvPr/>
        </p:nvGrpSpPr>
        <p:grpSpPr>
          <a:xfrm>
            <a:off x="0" y="704967"/>
            <a:ext cx="2494280" cy="2019935"/>
            <a:chOff x="15240" y="520405"/>
            <a:chExt cx="2270760" cy="1558063"/>
          </a:xfrm>
        </p:grpSpPr>
        <p:pic>
          <p:nvPicPr>
            <p:cNvPr id="10" name="Picture 4" descr="Mês da conscientização do câncer ginecológico. símbolo de fita de pêssego  realista. | Vetor Premiu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3" name="TextBox 14"/>
          <p:cNvSpPr txBox="1"/>
          <p:nvPr/>
        </p:nvSpPr>
        <p:spPr>
          <a:xfrm>
            <a:off x="1200493" y="270801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MOMENTO DE DISCUSSÃO SOBRE</a:t>
            </a:r>
            <a:endParaRPr lang="en-US" sz="3600" dirty="0">
              <a:solidFill>
                <a:srgbClr val="ED7DD5"/>
              </a:solidFill>
              <a:latin typeface="Montserrat Classic Bold"/>
            </a:endParaRPr>
          </a:p>
        </p:txBody>
      </p:sp>
    </p:spTree>
    <p:extLst>
      <p:ext uri="{BB962C8B-B14F-4D97-AF65-F5344CB8AC3E}">
        <p14:creationId xmlns:p14="http://schemas.microsoft.com/office/powerpoint/2010/main" val="2078799151"/>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200493" y="791606"/>
            <a:ext cx="16577062" cy="2031325"/>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IMPACTO DA EDUCAÇÃO E CONSCIENTIZAÇÃO</a:t>
            </a:r>
            <a:endParaRPr lang="en-US" sz="6000" dirty="0">
              <a:solidFill>
                <a:srgbClr val="05066D"/>
              </a:solidFill>
              <a:latin typeface="Cocomat Pro Heavy"/>
            </a:endParaRPr>
          </a:p>
        </p:txBody>
      </p:sp>
      <p:sp>
        <p:nvSpPr>
          <p:cNvPr id="14" name="TextBox 14"/>
          <p:cNvSpPr txBox="1"/>
          <p:nvPr/>
        </p:nvSpPr>
        <p:spPr>
          <a:xfrm>
            <a:off x="5791200" y="3507234"/>
            <a:ext cx="9220200" cy="2205732"/>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O papel da educação e conscientização na prevenção e detecção precoce de neoplasias ginecológicas em mulheres idosas.</a:t>
            </a:r>
          </a:p>
        </p:txBody>
      </p:sp>
      <p:pic>
        <p:nvPicPr>
          <p:cNvPr id="17" name="Picture 2"/>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16154"/>
            <a:ext cx="18541693" cy="5832205"/>
          </a:xfrm>
          <a:prstGeom prst="rect">
            <a:avLst/>
          </a:prstGeom>
        </p:spPr>
      </p:pic>
      <p:pic>
        <p:nvPicPr>
          <p:cNvPr id="7" name="Imagem 6"/>
          <p:cNvPicPr>
            <a:picLocks noChangeAspect="1"/>
          </p:cNvPicPr>
          <p:nvPr/>
        </p:nvPicPr>
        <p:blipFill>
          <a:blip r:embed="rId4"/>
          <a:stretch>
            <a:fillRect/>
          </a:stretch>
        </p:blipFill>
        <p:spPr>
          <a:xfrm>
            <a:off x="457200" y="3695700"/>
            <a:ext cx="5029200" cy="3120454"/>
          </a:xfrm>
          <a:prstGeom prst="rect">
            <a:avLst/>
          </a:prstGeom>
        </p:spPr>
      </p:pic>
      <p:grpSp>
        <p:nvGrpSpPr>
          <p:cNvPr id="8" name="Agrupar 7"/>
          <p:cNvGrpSpPr/>
          <p:nvPr/>
        </p:nvGrpSpPr>
        <p:grpSpPr>
          <a:xfrm>
            <a:off x="-46647" y="791606"/>
            <a:ext cx="2494280" cy="2019935"/>
            <a:chOff x="15240" y="520405"/>
            <a:chExt cx="2270760" cy="1558063"/>
          </a:xfrm>
        </p:grpSpPr>
        <p:pic>
          <p:nvPicPr>
            <p:cNvPr id="9" name="Picture 4" descr="Mês da conscientização do câncer ginecológico. símbolo de fita de pêssego  realista. | Vetor Premiu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4291759502"/>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200493" y="791606"/>
            <a:ext cx="14420507" cy="2031325"/>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ENVOLVENDO A COMUNIDADE E A FAMÍLIA</a:t>
            </a:r>
            <a:endParaRPr lang="en-US" sz="6000" dirty="0">
              <a:solidFill>
                <a:srgbClr val="05066D"/>
              </a:solidFill>
              <a:latin typeface="Cocomat Pro Heavy"/>
            </a:endParaRPr>
          </a:p>
        </p:txBody>
      </p:sp>
      <p:sp>
        <p:nvSpPr>
          <p:cNvPr id="15" name="TextBox 15"/>
          <p:cNvSpPr txBox="1"/>
          <p:nvPr/>
        </p:nvSpPr>
        <p:spPr>
          <a:xfrm>
            <a:off x="5584824" y="3467100"/>
            <a:ext cx="9502775" cy="1102866"/>
          </a:xfrm>
          <a:prstGeom prst="rect">
            <a:avLst/>
          </a:prstGeom>
        </p:spPr>
        <p:txBody>
          <a:bodyPr wrap="square" lIns="0" tIns="0" rIns="0" bIns="0" rtlCol="0" anchor="t">
            <a:spAutoFit/>
          </a:bodyPr>
          <a:lstStyle/>
          <a:p>
            <a:pPr algn="just">
              <a:lnSpc>
                <a:spcPts val="4273"/>
              </a:lnSpc>
              <a:spcBef>
                <a:spcPct val="0"/>
              </a:spcBef>
            </a:pPr>
            <a:r>
              <a:rPr lang="pt-BR" sz="3600" dirty="0">
                <a:solidFill>
                  <a:srgbClr val="ED7DD5"/>
                </a:solidFill>
                <a:latin typeface="Montserrat Classic Bold"/>
              </a:rPr>
              <a:t>Estratégias para melhorar a educação e conscientização nesta população.</a:t>
            </a:r>
          </a:p>
        </p:txBody>
      </p:sp>
      <p:pic>
        <p:nvPicPr>
          <p:cNvPr id="17" name="Picture 2"/>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16154"/>
            <a:ext cx="18541693" cy="5832205"/>
          </a:xfrm>
          <a:prstGeom prst="rect">
            <a:avLst/>
          </a:prstGeom>
        </p:spPr>
      </p:pic>
      <p:pic>
        <p:nvPicPr>
          <p:cNvPr id="9218" name="Picture 2" descr="Quem é o médico de família e comunidade - Dra Ísis Del Corso"/>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3507234"/>
            <a:ext cx="5001580" cy="330892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Agrupar 7"/>
          <p:cNvGrpSpPr/>
          <p:nvPr/>
        </p:nvGrpSpPr>
        <p:grpSpPr>
          <a:xfrm>
            <a:off x="-46647" y="791606"/>
            <a:ext cx="2494280" cy="2019935"/>
            <a:chOff x="15240" y="520405"/>
            <a:chExt cx="2270760" cy="1558063"/>
          </a:xfrm>
        </p:grpSpPr>
        <p:pic>
          <p:nvPicPr>
            <p:cNvPr id="9" name="Picture 4" descr="Mês da conscientização do câncer ginecológico. símbolo de fita de pêssego  realista. | Vetor Premiu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520405"/>
              <a:ext cx="2057400" cy="1558063"/>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838200" y="11811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784019652"/>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4061" flipH="1" flipV="1">
            <a:off x="13824431" y="5385399"/>
            <a:ext cx="4991149" cy="7541571"/>
          </a:xfrm>
          <a:prstGeom prst="rect">
            <a:avLst/>
          </a:prstGeom>
        </p:spPr>
      </p:pic>
      <p:pic>
        <p:nvPicPr>
          <p:cNvPr id="3" name="Picture 3"/>
          <p:cNvPicPr>
            <a:picLocks noChangeAspect="1"/>
          </p:cNvPicPr>
          <p:nvPr/>
        </p:nvPicPr>
        <p:blipFill>
          <a:blip r:embed="rId2">
            <a:alphaModFix amt="43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4061" flipH="1" flipV="1">
            <a:off x="11603194" y="525483"/>
            <a:ext cx="8220239" cy="1242069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872579" y="2195012"/>
            <a:ext cx="7145265" cy="8091988"/>
          </a:xfrm>
          <a:prstGeom prst="rect">
            <a:avLst/>
          </a:prstGeom>
        </p:spPr>
      </p:pic>
      <p:sp>
        <p:nvSpPr>
          <p:cNvPr id="6" name="TextBox 11"/>
          <p:cNvSpPr txBox="1"/>
          <p:nvPr/>
        </p:nvSpPr>
        <p:spPr>
          <a:xfrm>
            <a:off x="1200493" y="791606"/>
            <a:ext cx="14420507" cy="1015663"/>
          </a:xfrm>
          <a:prstGeom prst="rect">
            <a:avLst/>
          </a:prstGeom>
        </p:spPr>
        <p:txBody>
          <a:bodyPr wrap="square" lIns="0" tIns="0" rIns="0" bIns="0" rtlCol="0" anchor="t">
            <a:spAutoFit/>
          </a:bodyPr>
          <a:lstStyle/>
          <a:p>
            <a:pPr lvl="0">
              <a:spcBef>
                <a:spcPct val="0"/>
              </a:spcBef>
            </a:pPr>
            <a:r>
              <a:rPr lang="pt-BR" sz="6600" dirty="0">
                <a:solidFill>
                  <a:schemeClr val="bg1"/>
                </a:solidFill>
                <a:latin typeface="Cocomat Pro Heavy"/>
              </a:rPr>
              <a:t>AGRADECIMENTOS</a:t>
            </a:r>
            <a:endParaRPr lang="en-US" sz="6000" dirty="0">
              <a:solidFill>
                <a:schemeClr val="bg1"/>
              </a:solidFill>
              <a:latin typeface="Cocomat Pro Heavy"/>
            </a:endParaRPr>
          </a:p>
        </p:txBody>
      </p:sp>
      <p:sp>
        <p:nvSpPr>
          <p:cNvPr id="7" name="TextBox 14"/>
          <p:cNvSpPr txBox="1"/>
          <p:nvPr/>
        </p:nvSpPr>
        <p:spPr>
          <a:xfrm>
            <a:off x="1200493" y="3055869"/>
            <a:ext cx="8476907" cy="1654299"/>
          </a:xfrm>
          <a:prstGeom prst="rect">
            <a:avLst/>
          </a:prstGeom>
        </p:spPr>
        <p:txBody>
          <a:bodyPr wrap="square" lIns="0" tIns="0" rIns="0" bIns="0" rtlCol="0" anchor="t">
            <a:spAutoFit/>
          </a:bodyPr>
          <a:lstStyle/>
          <a:p>
            <a:pPr algn="just">
              <a:lnSpc>
                <a:spcPts val="4273"/>
              </a:lnSpc>
              <a:spcBef>
                <a:spcPct val="0"/>
              </a:spcBef>
            </a:pPr>
            <a:r>
              <a:rPr lang="pt-BR" sz="3600" dirty="0">
                <a:solidFill>
                  <a:schemeClr val="bg1"/>
                </a:solidFill>
                <a:latin typeface="Montserrat Classic Bold"/>
              </a:rPr>
              <a:t>Agradecimentos pela participação e encorajamento para levar adiante o conhecimento adquirido.</a:t>
            </a:r>
          </a:p>
        </p:txBody>
      </p:sp>
      <p:sp>
        <p:nvSpPr>
          <p:cNvPr id="8" name="TextBox 15"/>
          <p:cNvSpPr txBox="1"/>
          <p:nvPr/>
        </p:nvSpPr>
        <p:spPr>
          <a:xfrm>
            <a:off x="1200493" y="5377935"/>
            <a:ext cx="8476907" cy="1654299"/>
          </a:xfrm>
          <a:prstGeom prst="rect">
            <a:avLst/>
          </a:prstGeom>
        </p:spPr>
        <p:txBody>
          <a:bodyPr wrap="square" lIns="0" tIns="0" rIns="0" bIns="0" rtlCol="0" anchor="t">
            <a:spAutoFit/>
          </a:bodyPr>
          <a:lstStyle/>
          <a:p>
            <a:pPr algn="just">
              <a:lnSpc>
                <a:spcPts val="4273"/>
              </a:lnSpc>
              <a:spcBef>
                <a:spcPct val="0"/>
              </a:spcBef>
            </a:pPr>
            <a:r>
              <a:rPr lang="pt-BR" sz="3600" dirty="0">
                <a:solidFill>
                  <a:schemeClr val="bg1"/>
                </a:solidFill>
                <a:latin typeface="Montserrat Classic Bold"/>
              </a:rPr>
              <a:t>Convite para futuras atividades e discussões sobre a saúde das mulheres idosas.</a:t>
            </a:r>
          </a:p>
        </p:txBody>
      </p:sp>
    </p:spTree>
    <p:extLst>
      <p:ext uri="{BB962C8B-B14F-4D97-AF65-F5344CB8AC3E}">
        <p14:creationId xmlns:p14="http://schemas.microsoft.com/office/powerpoint/2010/main" val="3436561721"/>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34062">
            <a:off x="21644529" y="-5615746"/>
            <a:ext cx="10793046" cy="155397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74011">
            <a:off x="-797154" y="7044140"/>
            <a:ext cx="5318158" cy="7256156"/>
          </a:xfrm>
          <a:prstGeom prst="rect">
            <a:avLst/>
          </a:prstGeom>
        </p:spPr>
      </p:pic>
      <p:sp>
        <p:nvSpPr>
          <p:cNvPr id="4" name="TextBox 4"/>
          <p:cNvSpPr txBox="1"/>
          <p:nvPr/>
        </p:nvSpPr>
        <p:spPr>
          <a:xfrm>
            <a:off x="1219200" y="1104900"/>
            <a:ext cx="12708817" cy="3483389"/>
          </a:xfrm>
          <a:prstGeom prst="rect">
            <a:avLst/>
          </a:prstGeom>
        </p:spPr>
        <p:txBody>
          <a:bodyPr lIns="0" tIns="0" rIns="0" bIns="0" rtlCol="0" anchor="t">
            <a:spAutoFit/>
          </a:bodyPr>
          <a:lstStyle/>
          <a:p>
            <a:pPr marL="0" lvl="0" indent="0">
              <a:lnSpc>
                <a:spcPts val="14228"/>
              </a:lnSpc>
              <a:spcBef>
                <a:spcPct val="0"/>
              </a:spcBef>
            </a:pPr>
            <a:r>
              <a:rPr lang="en-US" sz="10162" b="1" dirty="0">
                <a:solidFill>
                  <a:srgbClr val="FFFFFF"/>
                </a:solidFill>
                <a:latin typeface="Cocomat Pro Heavy Bold"/>
              </a:rPr>
              <a:t>CONSIDERAÇÕES </a:t>
            </a:r>
          </a:p>
          <a:p>
            <a:pPr marL="0" lvl="0" indent="0">
              <a:lnSpc>
                <a:spcPts val="14228"/>
              </a:lnSpc>
              <a:spcBef>
                <a:spcPct val="0"/>
              </a:spcBef>
            </a:pPr>
            <a:r>
              <a:rPr lang="en-US" sz="10162" b="1" dirty="0">
                <a:solidFill>
                  <a:srgbClr val="FFFFFF"/>
                </a:solidFill>
                <a:latin typeface="Cocomat Pro Heavy Bold"/>
              </a:rPr>
              <a:t>FINAIS</a:t>
            </a:r>
          </a:p>
        </p:txBody>
      </p:sp>
      <p:pic>
        <p:nvPicPr>
          <p:cNvPr id="5" name="Picture 5"/>
          <p:cNvPicPr>
            <a:picLocks noChangeAspect="1"/>
          </p:cNvPicPr>
          <p:nvPr/>
        </p:nvPicPr>
        <p:blipFill>
          <a:blip r:embed="rId6">
            <a:alphaModFix amt="43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05516" y="-2647963"/>
            <a:ext cx="16218559" cy="666312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74011">
            <a:off x="5469149" y="-6276041"/>
            <a:ext cx="5318158" cy="7256156"/>
          </a:xfrm>
          <a:prstGeom prst="rect">
            <a:avLst/>
          </a:prstGeom>
        </p:spPr>
      </p:pic>
      <p:sp>
        <p:nvSpPr>
          <p:cNvPr id="8" name="TextBox 8"/>
          <p:cNvSpPr txBox="1"/>
          <p:nvPr/>
        </p:nvSpPr>
        <p:spPr>
          <a:xfrm>
            <a:off x="1222188" y="5143500"/>
            <a:ext cx="9293412" cy="2076018"/>
          </a:xfrm>
          <a:prstGeom prst="rect">
            <a:avLst/>
          </a:prstGeom>
        </p:spPr>
        <p:txBody>
          <a:bodyPr wrap="square" lIns="0" tIns="0" rIns="0" bIns="0" rtlCol="0" anchor="t">
            <a:spAutoFit/>
          </a:bodyPr>
          <a:lstStyle/>
          <a:p>
            <a:pPr marL="457200" indent="-457200" algn="just">
              <a:lnSpc>
                <a:spcPts val="3208"/>
              </a:lnSpc>
              <a:spcBef>
                <a:spcPct val="0"/>
              </a:spcBef>
              <a:buFont typeface="Arial" panose="020B0604020202020204" pitchFamily="34" charset="0"/>
              <a:buChar char="•"/>
            </a:pPr>
            <a:r>
              <a:rPr lang="pt-BR" sz="4000" b="1" dirty="0">
                <a:solidFill>
                  <a:schemeClr val="bg1"/>
                </a:solidFill>
                <a:latin typeface="Montserrat"/>
              </a:rPr>
              <a:t>Recapitulação dos </a:t>
            </a:r>
            <a:r>
              <a:rPr lang="pt-BR" sz="4000" b="1" dirty="0" err="1">
                <a:solidFill>
                  <a:schemeClr val="bg1"/>
                </a:solidFill>
                <a:latin typeface="Montserrat"/>
              </a:rPr>
              <a:t>pontos-chave</a:t>
            </a:r>
            <a:r>
              <a:rPr lang="pt-BR" sz="4000" b="1" dirty="0">
                <a:solidFill>
                  <a:schemeClr val="bg1"/>
                </a:solidFill>
                <a:latin typeface="Montserrat"/>
              </a:rPr>
              <a:t> focados em mulheres idosas.</a:t>
            </a:r>
          </a:p>
          <a:p>
            <a:pPr algn="just">
              <a:lnSpc>
                <a:spcPts val="3208"/>
              </a:lnSpc>
              <a:spcBef>
                <a:spcPct val="0"/>
              </a:spcBef>
            </a:pPr>
            <a:endParaRPr lang="pt-BR" sz="4000" b="1" dirty="0">
              <a:solidFill>
                <a:schemeClr val="bg1"/>
              </a:solidFill>
              <a:latin typeface="Montserrat"/>
            </a:endParaRPr>
          </a:p>
          <a:p>
            <a:pPr marL="457200" indent="-457200" algn="just">
              <a:lnSpc>
                <a:spcPts val="3208"/>
              </a:lnSpc>
              <a:spcBef>
                <a:spcPct val="0"/>
              </a:spcBef>
              <a:buFont typeface="Arial" panose="020B0604020202020204" pitchFamily="34" charset="0"/>
              <a:buChar char="•"/>
            </a:pPr>
            <a:r>
              <a:rPr lang="pt-BR" sz="4000" b="1" dirty="0">
                <a:solidFill>
                  <a:schemeClr val="bg1"/>
                </a:solidFill>
                <a:latin typeface="Montserrat"/>
              </a:rPr>
              <a:t> Aberto para perguntas e discussões</a:t>
            </a:r>
            <a:r>
              <a:rPr lang="pt-BR" sz="3200" b="1" dirty="0">
                <a:solidFill>
                  <a:schemeClr val="bg1"/>
                </a:solidFill>
                <a:latin typeface="Montserrat"/>
              </a:rPr>
              <a:t>.</a:t>
            </a:r>
          </a:p>
        </p:txBody>
      </p:sp>
      <p:pic>
        <p:nvPicPr>
          <p:cNvPr id="9"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27777" y="3097619"/>
            <a:ext cx="5188226" cy="7200900"/>
          </a:xfrm>
          <a:prstGeom prst="rect">
            <a:avLst/>
          </a:prstGeom>
        </p:spPr>
      </p:pic>
    </p:spTree>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grpSp>
        <p:nvGrpSpPr>
          <p:cNvPr id="13" name="Agrupar 12"/>
          <p:cNvGrpSpPr/>
          <p:nvPr/>
        </p:nvGrpSpPr>
        <p:grpSpPr>
          <a:xfrm>
            <a:off x="2819400" y="6945040"/>
            <a:ext cx="4026722" cy="933692"/>
            <a:chOff x="2819400" y="5279037"/>
            <a:chExt cx="4026722" cy="933692"/>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19400" y="5279037"/>
              <a:ext cx="3679576" cy="933692"/>
            </a:xfrm>
            <a:prstGeom prst="rect">
              <a:avLst/>
            </a:prstGeom>
          </p:spPr>
        </p:pic>
        <p:sp>
          <p:nvSpPr>
            <p:cNvPr id="5" name="TextBox 5"/>
            <p:cNvSpPr txBox="1"/>
            <p:nvPr/>
          </p:nvSpPr>
          <p:spPr>
            <a:xfrm>
              <a:off x="3029476" y="5294149"/>
              <a:ext cx="3816646" cy="763286"/>
            </a:xfrm>
            <a:prstGeom prst="rect">
              <a:avLst/>
            </a:prstGeom>
          </p:spPr>
          <p:txBody>
            <a:bodyPr lIns="0" tIns="0" rIns="0" bIns="0" rtlCol="0" anchor="t">
              <a:spAutoFit/>
            </a:bodyPr>
            <a:lstStyle/>
            <a:p>
              <a:pPr marL="0" lvl="0" indent="0">
                <a:lnSpc>
                  <a:spcPts val="6377"/>
                </a:lnSpc>
                <a:spcBef>
                  <a:spcPct val="0"/>
                </a:spcBef>
              </a:pPr>
              <a:r>
                <a:rPr lang="en-US" sz="3600" dirty="0">
                  <a:solidFill>
                    <a:srgbClr val="05066D"/>
                  </a:solidFill>
                  <a:latin typeface="Cocomat Pro Heavy"/>
                </a:rPr>
                <a:t>CONVITE</a:t>
              </a:r>
            </a:p>
          </p:txBody>
        </p:sp>
      </p:grpSp>
      <p:sp>
        <p:nvSpPr>
          <p:cNvPr id="6" name="TextBox 6"/>
          <p:cNvSpPr txBox="1"/>
          <p:nvPr/>
        </p:nvSpPr>
        <p:spPr>
          <a:xfrm>
            <a:off x="3505201" y="4492625"/>
            <a:ext cx="6934199" cy="1665649"/>
          </a:xfrm>
          <a:prstGeom prst="rect">
            <a:avLst/>
          </a:prstGeom>
        </p:spPr>
        <p:txBody>
          <a:bodyPr wrap="square" lIns="0" tIns="0" rIns="0" bIns="0" rtlCol="0" anchor="t">
            <a:spAutoFit/>
          </a:bodyPr>
          <a:lstStyle/>
          <a:p>
            <a:pPr algn="just">
              <a:lnSpc>
                <a:spcPts val="3208"/>
              </a:lnSpc>
              <a:spcBef>
                <a:spcPct val="0"/>
              </a:spcBef>
            </a:pPr>
            <a:r>
              <a:rPr lang="en-US" sz="4000" b="1" dirty="0">
                <a:solidFill>
                  <a:schemeClr val="bg1"/>
                </a:solidFill>
                <a:latin typeface="Montserrat"/>
              </a:rPr>
              <a:t>…</a:t>
            </a:r>
            <a:r>
              <a:rPr lang="pt-BR" sz="4000" b="1" dirty="0">
                <a:solidFill>
                  <a:schemeClr val="bg1"/>
                </a:solidFill>
                <a:latin typeface="Montserrat"/>
              </a:rPr>
              <a:t>pela participação e encorajamento para levar adiante o conhecimento adquirido.</a:t>
            </a:r>
            <a:endParaRPr lang="en-US" sz="4000" b="1" dirty="0">
              <a:solidFill>
                <a:schemeClr val="bg1"/>
              </a:solidFill>
              <a:latin typeface="Montserrat"/>
            </a:endParaRPr>
          </a:p>
        </p:txBody>
      </p:sp>
      <p:sp>
        <p:nvSpPr>
          <p:cNvPr id="7" name="TextBox 7"/>
          <p:cNvSpPr txBox="1"/>
          <p:nvPr/>
        </p:nvSpPr>
        <p:spPr>
          <a:xfrm>
            <a:off x="3505201" y="7950994"/>
            <a:ext cx="6934199" cy="1255280"/>
          </a:xfrm>
          <a:prstGeom prst="rect">
            <a:avLst/>
          </a:prstGeom>
        </p:spPr>
        <p:txBody>
          <a:bodyPr wrap="square" lIns="0" tIns="0" rIns="0" bIns="0" rtlCol="0" anchor="t">
            <a:spAutoFit/>
          </a:bodyPr>
          <a:lstStyle/>
          <a:p>
            <a:pPr algn="just">
              <a:lnSpc>
                <a:spcPts val="3208"/>
              </a:lnSpc>
              <a:spcBef>
                <a:spcPct val="0"/>
              </a:spcBef>
            </a:pPr>
            <a:r>
              <a:rPr lang="pt-BR" sz="4000" b="1" dirty="0">
                <a:solidFill>
                  <a:schemeClr val="bg1"/>
                </a:solidFill>
                <a:latin typeface="Montserrat"/>
              </a:rPr>
              <a:t>...para futuras atividades e discussões sobre a saúde das mulheres idosas.</a:t>
            </a:r>
            <a:endParaRPr lang="en-US" sz="4000" b="1" dirty="0">
              <a:solidFill>
                <a:schemeClr val="bg1"/>
              </a:solidFill>
              <a:latin typeface="Montserrat"/>
            </a:endParaRPr>
          </a:p>
        </p:txBody>
      </p:sp>
      <p:grpSp>
        <p:nvGrpSpPr>
          <p:cNvPr id="12" name="Agrupar 11"/>
          <p:cNvGrpSpPr/>
          <p:nvPr/>
        </p:nvGrpSpPr>
        <p:grpSpPr>
          <a:xfrm>
            <a:off x="2819400" y="3368433"/>
            <a:ext cx="7058444" cy="933692"/>
            <a:chOff x="2819400" y="1702168"/>
            <a:chExt cx="7058444" cy="933692"/>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19400" y="1702168"/>
              <a:ext cx="4580158" cy="933692"/>
            </a:xfrm>
            <a:prstGeom prst="rect">
              <a:avLst/>
            </a:prstGeom>
          </p:spPr>
        </p:pic>
        <p:sp>
          <p:nvSpPr>
            <p:cNvPr id="9" name="TextBox 9"/>
            <p:cNvSpPr txBox="1"/>
            <p:nvPr/>
          </p:nvSpPr>
          <p:spPr>
            <a:xfrm>
              <a:off x="3029476" y="1702168"/>
              <a:ext cx="6848368" cy="723018"/>
            </a:xfrm>
            <a:prstGeom prst="rect">
              <a:avLst/>
            </a:prstGeom>
          </p:spPr>
          <p:txBody>
            <a:bodyPr wrap="square" lIns="0" tIns="0" rIns="0" bIns="0" rtlCol="0" anchor="t">
              <a:spAutoFit/>
            </a:bodyPr>
            <a:lstStyle/>
            <a:p>
              <a:pPr lvl="0">
                <a:lnSpc>
                  <a:spcPts val="6377"/>
                </a:lnSpc>
                <a:spcBef>
                  <a:spcPct val="0"/>
                </a:spcBef>
              </a:pPr>
              <a:r>
                <a:rPr lang="en-US" sz="3200" dirty="0">
                  <a:solidFill>
                    <a:srgbClr val="05066D"/>
                  </a:solidFill>
                  <a:latin typeface="Cocomat Pro Heavy"/>
                </a:rPr>
                <a:t>AGRADECIMENTOS </a:t>
              </a:r>
            </a:p>
          </p:txBody>
        </p:sp>
      </p:grpSp>
      <p:sp>
        <p:nvSpPr>
          <p:cNvPr id="11" name="TextBox 4"/>
          <p:cNvSpPr txBox="1"/>
          <p:nvPr/>
        </p:nvSpPr>
        <p:spPr>
          <a:xfrm>
            <a:off x="2286000" y="447692"/>
            <a:ext cx="12708817" cy="1599284"/>
          </a:xfrm>
          <a:prstGeom prst="rect">
            <a:avLst/>
          </a:prstGeom>
        </p:spPr>
        <p:txBody>
          <a:bodyPr lIns="0" tIns="0" rIns="0" bIns="0" rtlCol="0" anchor="t">
            <a:spAutoFit/>
          </a:bodyPr>
          <a:lstStyle/>
          <a:p>
            <a:pPr lvl="0">
              <a:lnSpc>
                <a:spcPts val="14228"/>
              </a:lnSpc>
              <a:spcBef>
                <a:spcPct val="0"/>
              </a:spcBef>
            </a:pPr>
            <a:r>
              <a:rPr lang="en-US" sz="8000" b="1" dirty="0">
                <a:solidFill>
                  <a:srgbClr val="FFFFFF"/>
                </a:solidFill>
                <a:latin typeface="Cocomat Pro Heavy Bold"/>
              </a:rPr>
              <a:t>AGRADECIMENTOS</a:t>
            </a: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28363" y="531034"/>
            <a:ext cx="4173637" cy="9565466"/>
          </a:xfrm>
          <a:prstGeom prst="rect">
            <a:avLst/>
          </a:prstGeom>
        </p:spPr>
      </p:pic>
    </p:spTree>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REFERÊNCIAS</a:t>
            </a:r>
            <a:endParaRPr lang="en-US" sz="6000" dirty="0">
              <a:solidFill>
                <a:srgbClr val="05066D"/>
              </a:solidFill>
              <a:latin typeface="Cocomat Pro Heavy"/>
            </a:endParaRPr>
          </a:p>
        </p:txBody>
      </p:sp>
      <p:sp>
        <p:nvSpPr>
          <p:cNvPr id="12" name="TextBox 12"/>
          <p:cNvSpPr txBox="1"/>
          <p:nvPr/>
        </p:nvSpPr>
        <p:spPr>
          <a:xfrm>
            <a:off x="1200493" y="1840289"/>
            <a:ext cx="16935107" cy="8617744"/>
          </a:xfrm>
          <a:prstGeom prst="rect">
            <a:avLst/>
          </a:prstGeom>
        </p:spPr>
        <p:txBody>
          <a:bodyPr wrap="square" lIns="0" tIns="0" rIns="0" bIns="0" rtlCol="0" anchor="t">
            <a:spAutoFit/>
          </a:bodyPr>
          <a:lstStyle/>
          <a:p>
            <a:r>
              <a:rPr lang="pt-BR" sz="2800" dirty="0">
                <a:latin typeface="Montserrat" panose="020B0604020202020204" charset="0"/>
              </a:rPr>
              <a:t>BRASIL. Instituto Nacional de Câncer José Alencar Gomes da Silva. Coordenação de Prevenção e Vigilância. Divisão de Detecção Precoce e Apoio à Organização de Rede. </a:t>
            </a:r>
            <a:r>
              <a:rPr lang="pt-BR" sz="2800" u="sng" dirty="0">
                <a:latin typeface="Montserrat" panose="020B0604020202020204" charset="0"/>
                <a:hlinkClick r:id="rId4"/>
              </a:rPr>
              <a:t>Diretrizes brasileiras para o rastreamento do câncer do colo do útero</a:t>
            </a:r>
            <a:r>
              <a:rPr lang="pt-BR" sz="2800" dirty="0">
                <a:latin typeface="Montserrat" panose="020B0604020202020204" charset="0"/>
              </a:rPr>
              <a:t>. – 2. ed. rev. atual. – Rio de Janeiro: INCA, 2016ª</a:t>
            </a:r>
          </a:p>
          <a:p>
            <a:endParaRPr lang="pt-BR" sz="2800" dirty="0">
              <a:latin typeface="Montserrat" panose="020B0604020202020204" charset="0"/>
            </a:endParaRPr>
          </a:p>
          <a:p>
            <a:r>
              <a:rPr lang="pt-BR" sz="2800" dirty="0">
                <a:latin typeface="Montserrat" panose="020B0604020202020204" charset="0"/>
              </a:rPr>
              <a:t>BRASIL. Instituto Nacional de Câncer José Alencar Gomes da Silva. </a:t>
            </a:r>
            <a:r>
              <a:rPr lang="pt-BR" sz="2800" b="1" dirty="0">
                <a:latin typeface="Montserrat" panose="020B0604020202020204" charset="0"/>
              </a:rPr>
              <a:t>Eu cuido da minha saúde todos os dias</a:t>
            </a:r>
            <a:r>
              <a:rPr lang="pt-BR" sz="2800" dirty="0">
                <a:latin typeface="Montserrat" panose="020B0604020202020204" charset="0"/>
              </a:rPr>
              <a:t>. E você? 2022. Acesso em: 14 de set. 2021.</a:t>
            </a:r>
          </a:p>
          <a:p>
            <a:endParaRPr lang="pt-BR" sz="2800" dirty="0">
              <a:latin typeface="Montserrat" panose="020B0604020202020204" charset="0"/>
            </a:endParaRPr>
          </a:p>
          <a:p>
            <a:r>
              <a:rPr lang="pt-BR" sz="2800" dirty="0">
                <a:latin typeface="Montserrat" panose="020B0604020202020204" charset="0"/>
              </a:rPr>
              <a:t>BRASIL. MINISTÉRIO DA SAÚDE. Diretrizes Brasileiras para o Rastreamento do Câncer. Instituto Nacional de Câncer, 2016b. Disponível em: &lt;</a:t>
            </a:r>
            <a:r>
              <a:rPr lang="pt-BR" sz="2800" u="sng" dirty="0">
                <a:latin typeface="Montserrat" panose="020B0604020202020204" charset="0"/>
                <a:hlinkClick r:id="rId5"/>
              </a:rPr>
              <a:t>https://www.inca.gov.br/sites/ufu.sti.inca.local/files//media/document//diretrizesparaorastreamentodocancerdocolodoutero_2016_corrigido.pdf</a:t>
            </a:r>
            <a:r>
              <a:rPr lang="pt-BR" sz="2800" dirty="0">
                <a:latin typeface="Montserrat" panose="020B0604020202020204" charset="0"/>
              </a:rPr>
              <a:t>&gt;. Acesso em: 14 de set. 2021.</a:t>
            </a:r>
          </a:p>
          <a:p>
            <a:endParaRPr lang="pt-BR" sz="2800" dirty="0">
              <a:latin typeface="Montserrat" panose="020B0604020202020204" charset="0"/>
            </a:endParaRPr>
          </a:p>
          <a:p>
            <a:r>
              <a:rPr lang="pt-BR" sz="2800" dirty="0">
                <a:latin typeface="Montserrat" panose="020B0604020202020204" charset="0"/>
              </a:rPr>
              <a:t>BRASIL. Organização Pan-Americana da Saúde – OPAS. </a:t>
            </a:r>
            <a:r>
              <a:rPr lang="pt-BR" sz="2800" b="1" dirty="0">
                <a:latin typeface="Montserrat" panose="020B0604020202020204" charset="0"/>
              </a:rPr>
              <a:t>HPV e câncer do colo do útero</a:t>
            </a:r>
            <a:r>
              <a:rPr lang="pt-BR" sz="2800" dirty="0">
                <a:latin typeface="Montserrat" panose="020B0604020202020204" charset="0"/>
              </a:rPr>
              <a:t>. </a:t>
            </a:r>
            <a:r>
              <a:rPr lang="en-US" sz="2800" dirty="0">
                <a:latin typeface="Montserrat" panose="020B0604020202020204" charset="0"/>
              </a:rPr>
              <a:t>2021.</a:t>
            </a:r>
          </a:p>
          <a:p>
            <a:endParaRPr lang="pt-BR" sz="2800" dirty="0">
              <a:latin typeface="Montserrat" panose="020B0604020202020204" charset="0"/>
            </a:endParaRPr>
          </a:p>
          <a:p>
            <a:r>
              <a:rPr lang="pt-BR" sz="2800" dirty="0">
                <a:latin typeface="Montserrat" panose="020B0604020202020204" charset="0"/>
              </a:rPr>
              <a:t>FERNANDES, C. E.; DE SÁ, Marcos Felipe Silva. </a:t>
            </a:r>
            <a:r>
              <a:rPr lang="pt-BR" sz="2800" b="1" dirty="0" err="1">
                <a:latin typeface="Montserrat" panose="020B0604020202020204" charset="0"/>
              </a:rPr>
              <a:t>Febrasgo</a:t>
            </a:r>
            <a:r>
              <a:rPr lang="pt-BR" sz="2800" b="1" dirty="0">
                <a:latin typeface="Montserrat" panose="020B0604020202020204" charset="0"/>
              </a:rPr>
              <a:t>-Tratado de Obstetrícia</a:t>
            </a:r>
            <a:r>
              <a:rPr lang="pt-BR" sz="2800" dirty="0">
                <a:latin typeface="Montserrat" panose="020B0604020202020204" charset="0"/>
              </a:rPr>
              <a:t>. 2019.</a:t>
            </a:r>
          </a:p>
          <a:p>
            <a:endParaRPr lang="pt-BR" sz="2800" dirty="0">
              <a:latin typeface="Montserrat" panose="020B0604020202020204" charset="0"/>
            </a:endParaRPr>
          </a:p>
          <a:p>
            <a:r>
              <a:rPr lang="pt-BR" sz="2800" dirty="0">
                <a:latin typeface="Montserrat" panose="020B0604020202020204" charset="0"/>
              </a:rPr>
              <a:t>FIGUEIREDO, E. M. A.; MONTEIRO. </a:t>
            </a:r>
            <a:r>
              <a:rPr lang="pt-BR" sz="2800" b="1" dirty="0">
                <a:latin typeface="Montserrat" panose="020B0604020202020204" charset="0"/>
              </a:rPr>
              <a:t>Tratado de Oncologia</a:t>
            </a:r>
            <a:r>
              <a:rPr lang="pt-BR" sz="2800" dirty="0">
                <a:latin typeface="Montserrat" panose="020B0604020202020204" charset="0"/>
              </a:rPr>
              <a:t>. 1 ed. Rio de Janeiro: </a:t>
            </a:r>
            <a:r>
              <a:rPr lang="pt-BR" sz="2800" dirty="0" err="1">
                <a:latin typeface="Montserrat" panose="020B0604020202020204" charset="0"/>
              </a:rPr>
              <a:t>Revinter</a:t>
            </a:r>
            <a:r>
              <a:rPr lang="pt-BR" sz="2800" dirty="0">
                <a:latin typeface="Montserrat" panose="020B0604020202020204" charset="0"/>
              </a:rPr>
              <a:t>, 2015. v. 2, p. 33.</a:t>
            </a:r>
          </a:p>
          <a:p>
            <a:endParaRPr lang="pt-BR" sz="2800" dirty="0">
              <a:latin typeface="Montserrat" panose="020B0604020202020204" charset="0"/>
            </a:endParaRPr>
          </a:p>
          <a:p>
            <a:endParaRPr lang="pt-BR" sz="2800" dirty="0">
              <a:latin typeface="Montserrat" panose="020B0604020202020204" charset="0"/>
            </a:endParaRPr>
          </a:p>
        </p:txBody>
      </p:sp>
      <p:pic>
        <p:nvPicPr>
          <p:cNvPr id="17" name="Picture 2"/>
          <p:cNvPicPr>
            <a:picLocks noChangeAspect="1"/>
          </p:cNvPicPr>
          <p:nvPr/>
        </p:nvPicPr>
        <p:blipFill>
          <a:blip r:embed="rId6">
            <a:alphaModFix amt="43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8150495"/>
            <a:ext cx="18541693" cy="5832205"/>
          </a:xfrm>
          <a:prstGeom prst="rect">
            <a:avLst/>
          </a:prstGeom>
        </p:spPr>
      </p:pic>
    </p:spTree>
    <p:extLst>
      <p:ext uri="{BB962C8B-B14F-4D97-AF65-F5344CB8AC3E}">
        <p14:creationId xmlns:p14="http://schemas.microsoft.com/office/powerpoint/2010/main" val="36123593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COLO DE ÚTERO</a:t>
            </a:r>
            <a:endParaRPr lang="en-US" sz="6000" dirty="0">
              <a:solidFill>
                <a:srgbClr val="05066D"/>
              </a:solidFill>
              <a:latin typeface="Cocomat Pro Heavy"/>
            </a:endParaRPr>
          </a:p>
        </p:txBody>
      </p:sp>
      <p:sp>
        <p:nvSpPr>
          <p:cNvPr id="13" name="TextBox 13"/>
          <p:cNvSpPr txBox="1"/>
          <p:nvPr/>
        </p:nvSpPr>
        <p:spPr>
          <a:xfrm>
            <a:off x="5738521" y="3850229"/>
            <a:ext cx="11734235" cy="2769989"/>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Nos estágios iniciais, o câncer de colo de útero pode não apresentar sintomas. Quando os sintomas ocorrem, eles podem incluir sangramento vaginal irregular, dor durante as relações sexuais, sangramento após a menopausa, secreção vaginal com odor fétido, e dor pélvica.</a:t>
            </a:r>
            <a:endParaRPr lang="en-US" sz="3200" dirty="0">
              <a:solidFill>
                <a:schemeClr val="tx2"/>
              </a:solidFill>
              <a:latin typeface="Montserrat"/>
            </a:endParaRPr>
          </a:p>
        </p:txBody>
      </p:sp>
      <p:sp>
        <p:nvSpPr>
          <p:cNvPr id="15" name="TextBox 15"/>
          <p:cNvSpPr txBox="1"/>
          <p:nvPr/>
        </p:nvSpPr>
        <p:spPr>
          <a:xfrm>
            <a:off x="5738519" y="3314700"/>
            <a:ext cx="5234281" cy="551433"/>
          </a:xfrm>
          <a:prstGeom prst="rect">
            <a:avLst/>
          </a:prstGeom>
        </p:spPr>
        <p:txBody>
          <a:bodyPr wrap="square" lIns="0" tIns="0" rIns="0" bIns="0" rtlCol="0" anchor="t">
            <a:spAutoFit/>
          </a:bodyPr>
          <a:lstStyle/>
          <a:p>
            <a:pPr>
              <a:lnSpc>
                <a:spcPts val="4273"/>
              </a:lnSpc>
              <a:spcBef>
                <a:spcPct val="0"/>
              </a:spcBef>
            </a:pPr>
            <a:r>
              <a:rPr lang="en-US" sz="3600" dirty="0">
                <a:solidFill>
                  <a:srgbClr val="ED7DD5"/>
                </a:solidFill>
                <a:latin typeface="Montserrat Classic Bold"/>
              </a:rPr>
              <a:t>SINAIS E SINTOMAS</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1026" name="Picture 2" descr="Quais são os sintomas e como prevenir o câncer de colo de út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302956"/>
            <a:ext cx="5029200" cy="387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0901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COLO DE ÚTERO</a:t>
            </a:r>
            <a:endParaRPr lang="en-US" sz="6000" dirty="0">
              <a:solidFill>
                <a:srgbClr val="05066D"/>
              </a:solidFill>
              <a:latin typeface="Cocomat Pro Heavy"/>
            </a:endParaRPr>
          </a:p>
        </p:txBody>
      </p:sp>
      <p:sp>
        <p:nvSpPr>
          <p:cNvPr id="12" name="TextBox 12"/>
          <p:cNvSpPr txBox="1"/>
          <p:nvPr/>
        </p:nvSpPr>
        <p:spPr>
          <a:xfrm>
            <a:off x="1231379" y="3565922"/>
            <a:ext cx="15532621" cy="323165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No Brasil, segundo dados do Instituto Nacional do Câncer, estimam-se para cada ano do triênio 2023-2025, cerca de 17.010 novos casos de câncer de colo uterino ou cervical, com risco de 15,38 casos a cada 100 mil mulheres. É o terceiro câncer mais incidente em mulheres (excluindo os tumores de pele não melanoma). Regiões como a Norte (20,48 por 100 mil) e Nordeste (17,59 por 100 mil), a doença ocupa a segunda posição em incidência nessa população (BRASIL, 2021.</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DADOS ESTATÍSTICOS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9900"/>
            <a:ext cx="18541693" cy="5832205"/>
          </a:xfrm>
          <a:prstGeom prst="rect">
            <a:avLst/>
          </a:prstGeom>
        </p:spPr>
      </p:pic>
    </p:spTree>
    <p:extLst>
      <p:ext uri="{BB962C8B-B14F-4D97-AF65-F5344CB8AC3E}">
        <p14:creationId xmlns:p14="http://schemas.microsoft.com/office/powerpoint/2010/main" val="52805457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COLO DE ÚTERO</a:t>
            </a:r>
            <a:endParaRPr lang="en-US" sz="6000" dirty="0">
              <a:solidFill>
                <a:srgbClr val="05066D"/>
              </a:solidFill>
              <a:latin typeface="Cocomat Pro Heavy"/>
            </a:endParaRPr>
          </a:p>
        </p:txBody>
      </p:sp>
      <p:sp>
        <p:nvSpPr>
          <p:cNvPr id="12" name="TextBox 12"/>
          <p:cNvSpPr txBox="1"/>
          <p:nvPr/>
        </p:nvSpPr>
        <p:spPr>
          <a:xfrm>
            <a:off x="1231379" y="3565922"/>
            <a:ext cx="15532621" cy="2308324"/>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mortalidade no Brasil, em 2020, foi de 6.627 óbitos, e a taxa de mortalidade bruta por câncer do colo do útero foi de 6,12 mortes a cada 100 mil mulheres (BRASIL, 2022; INSTITUTO NACIONAL DE CÂNCER JOSÉ ALENCAR GOMES DA SILVA, 2020a)</a:t>
            </a:r>
          </a:p>
          <a:p>
            <a:pPr algn="just">
              <a:lnSpc>
                <a:spcPts val="3563"/>
              </a:lnSpc>
              <a:spcBef>
                <a:spcPct val="0"/>
              </a:spcBef>
            </a:pPr>
            <a:r>
              <a:rPr lang="pt-BR" sz="3200" dirty="0">
                <a:solidFill>
                  <a:schemeClr val="tx2"/>
                </a:solidFill>
                <a:latin typeface="Montserrat"/>
              </a:rPr>
              <a:t>.</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DADOS ESTATÍSTICOS</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spTree>
    <p:extLst>
      <p:ext uri="{BB962C8B-B14F-4D97-AF65-F5344CB8AC3E}">
        <p14:creationId xmlns:p14="http://schemas.microsoft.com/office/powerpoint/2010/main" val="391066376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COLO DE ÚTERO</a:t>
            </a:r>
            <a:endParaRPr lang="en-US" sz="6000" dirty="0">
              <a:solidFill>
                <a:srgbClr val="05066D"/>
              </a:solidFill>
              <a:latin typeface="Cocomat Pro Heavy"/>
            </a:endParaRPr>
          </a:p>
        </p:txBody>
      </p:sp>
      <p:sp>
        <p:nvSpPr>
          <p:cNvPr id="12" name="TextBox 12"/>
          <p:cNvSpPr txBox="1"/>
          <p:nvPr/>
        </p:nvSpPr>
        <p:spPr>
          <a:xfrm>
            <a:off x="4876800" y="3565922"/>
            <a:ext cx="11887200" cy="4616648"/>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principal forma de prevenção deste tipo de câncer é a vacinação contra o HPV, que é uma das principais causas do câncer de colo de útero. Ademais, o uso de preservativo durante as relações sexuais também pode ajudar a prevenir a infecção pelo HPV. A detecção precoce pode ser realizada através do exame de </a:t>
            </a:r>
            <a:r>
              <a:rPr lang="pt-BR" sz="3200" dirty="0" err="1">
                <a:solidFill>
                  <a:schemeClr val="tx2"/>
                </a:solidFill>
                <a:latin typeface="Montserrat"/>
              </a:rPr>
              <a:t>Papanicolaou</a:t>
            </a:r>
            <a:r>
              <a:rPr lang="pt-BR" sz="3200" dirty="0">
                <a:solidFill>
                  <a:schemeClr val="tx2"/>
                </a:solidFill>
                <a:latin typeface="Montserrat"/>
              </a:rPr>
              <a:t>, que coleta células do colo do útero para análise em laboratório e é capaz de identificar alterações pré-cancerosas. Este exame deve ser realizado regularmente de acordo com as diretrizes médicas.</a:t>
            </a:r>
          </a:p>
        </p:txBody>
      </p:sp>
      <p:sp>
        <p:nvSpPr>
          <p:cNvPr id="14" name="TextBox 14"/>
          <p:cNvSpPr txBox="1"/>
          <p:nvPr/>
        </p:nvSpPr>
        <p:spPr>
          <a:xfrm>
            <a:off x="1231379" y="2012869"/>
            <a:ext cx="12320881" cy="551433"/>
          </a:xfrm>
          <a:prstGeom prst="rect">
            <a:avLst/>
          </a:prstGeom>
        </p:spPr>
        <p:txBody>
          <a:bodyPr wrap="square" lIns="0" tIns="0" rIns="0" bIns="0" rtlCol="0" anchor="t">
            <a:spAutoFit/>
          </a:bodyPr>
          <a:lstStyle/>
          <a:p>
            <a:pPr>
              <a:lnSpc>
                <a:spcPts val="4273"/>
              </a:lnSpc>
              <a:spcBef>
                <a:spcPct val="0"/>
              </a:spcBef>
            </a:pPr>
            <a:r>
              <a:rPr lang="pt-BR" sz="3600" dirty="0">
                <a:solidFill>
                  <a:srgbClr val="ED7DD5"/>
                </a:solidFill>
                <a:latin typeface="Montserrat Classic Bold"/>
              </a:rPr>
              <a:t>PREVENÇÃO E DETECÇÃO PRECOCE</a:t>
            </a:r>
            <a:endParaRPr lang="en-US" sz="3600" dirty="0">
              <a:solidFill>
                <a:srgbClr val="ED7DD5"/>
              </a:solidFill>
              <a:latin typeface="Montserrat Classic Bold"/>
            </a:endParaRP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16154"/>
            <a:ext cx="18541693" cy="5832205"/>
          </a:xfrm>
          <a:prstGeom prst="rect">
            <a:avLst/>
          </a:prstGeom>
        </p:spPr>
      </p:pic>
      <p:pic>
        <p:nvPicPr>
          <p:cNvPr id="9" name="Imagem 8"/>
          <p:cNvPicPr>
            <a:picLocks noChangeAspect="1"/>
          </p:cNvPicPr>
          <p:nvPr/>
        </p:nvPicPr>
        <p:blipFill>
          <a:blip r:embed="rId6"/>
          <a:stretch>
            <a:fillRect/>
          </a:stretch>
        </p:blipFill>
        <p:spPr>
          <a:xfrm>
            <a:off x="638162" y="3565922"/>
            <a:ext cx="3857638" cy="4616648"/>
          </a:xfrm>
          <a:prstGeom prst="rect">
            <a:avLst/>
          </a:prstGeom>
        </p:spPr>
      </p:pic>
    </p:spTree>
    <p:extLst>
      <p:ext uri="{BB962C8B-B14F-4D97-AF65-F5344CB8AC3E}">
        <p14:creationId xmlns:p14="http://schemas.microsoft.com/office/powerpoint/2010/main" val="379576878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15240" y="520405"/>
            <a:ext cx="2057400" cy="1558063"/>
            <a:chOff x="12420600" y="517478"/>
            <a:chExt cx="2438400" cy="2438400"/>
          </a:xfrm>
        </p:grpSpPr>
        <p:pic>
          <p:nvPicPr>
            <p:cNvPr id="16" name="Picture 4" descr="Mês da conscientização do câncer ginecológico. símbolo de fita de pêssego  realista. | Vetor Premiu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600" y="51747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a:stretch>
              <a:fillRect/>
            </a:stretch>
          </p:blipFill>
          <p:spPr>
            <a:xfrm>
              <a:off x="13411200" y="1562100"/>
              <a:ext cx="1419253" cy="304800"/>
            </a:xfrm>
            <a:prstGeom prst="rect">
              <a:avLst/>
            </a:prstGeom>
          </p:spPr>
        </p:pic>
      </p:grpSp>
      <p:sp>
        <p:nvSpPr>
          <p:cNvPr id="11" name="TextBox 11"/>
          <p:cNvSpPr txBox="1"/>
          <p:nvPr/>
        </p:nvSpPr>
        <p:spPr>
          <a:xfrm>
            <a:off x="1200493" y="791606"/>
            <a:ext cx="16577062" cy="1015663"/>
          </a:xfrm>
          <a:prstGeom prst="rect">
            <a:avLst/>
          </a:prstGeom>
        </p:spPr>
        <p:txBody>
          <a:bodyPr wrap="square" lIns="0" tIns="0" rIns="0" bIns="0" rtlCol="0" anchor="t">
            <a:spAutoFit/>
          </a:bodyPr>
          <a:lstStyle/>
          <a:p>
            <a:pPr lvl="0">
              <a:spcBef>
                <a:spcPct val="0"/>
              </a:spcBef>
            </a:pPr>
            <a:r>
              <a:rPr lang="pt-BR" sz="6600" dirty="0">
                <a:solidFill>
                  <a:srgbClr val="ED7DD5"/>
                </a:solidFill>
                <a:latin typeface="Cocomat Pro Heavy"/>
              </a:rPr>
              <a:t>CÂNCER DE COLO DE ÚTERO</a:t>
            </a:r>
            <a:endParaRPr lang="en-US" sz="6000" dirty="0">
              <a:solidFill>
                <a:srgbClr val="05066D"/>
              </a:solidFill>
              <a:latin typeface="Cocomat Pro Heavy"/>
            </a:endParaRPr>
          </a:p>
        </p:txBody>
      </p:sp>
      <p:sp>
        <p:nvSpPr>
          <p:cNvPr id="12" name="TextBox 12"/>
          <p:cNvSpPr txBox="1"/>
          <p:nvPr/>
        </p:nvSpPr>
        <p:spPr>
          <a:xfrm>
            <a:off x="1200493" y="2017122"/>
            <a:ext cx="15944508" cy="923330"/>
          </a:xfrm>
          <a:prstGeom prst="rect">
            <a:avLst/>
          </a:prstGeom>
        </p:spPr>
        <p:txBody>
          <a:bodyPr wrap="square" lIns="0" tIns="0" rIns="0" bIns="0" rtlCol="0" anchor="t">
            <a:spAutoFit/>
          </a:bodyPr>
          <a:lstStyle/>
          <a:p>
            <a:pPr algn="just">
              <a:lnSpc>
                <a:spcPts val="3563"/>
              </a:lnSpc>
              <a:spcBef>
                <a:spcPct val="0"/>
              </a:spcBef>
            </a:pPr>
            <a:r>
              <a:rPr lang="pt-BR" sz="3200" dirty="0">
                <a:solidFill>
                  <a:schemeClr val="tx2"/>
                </a:solidFill>
                <a:latin typeface="Montserrat"/>
              </a:rPr>
              <a:t>A figura abaixo apresenta dois subtipos de câncer de colo uterino: o carcinoma </a:t>
            </a:r>
            <a:r>
              <a:rPr lang="pt-BR" sz="3200" dirty="0" err="1">
                <a:solidFill>
                  <a:schemeClr val="tx2"/>
                </a:solidFill>
                <a:latin typeface="Montserrat"/>
              </a:rPr>
              <a:t>espinocelular</a:t>
            </a:r>
            <a:r>
              <a:rPr lang="pt-BR" sz="3200" dirty="0">
                <a:solidFill>
                  <a:schemeClr val="tx2"/>
                </a:solidFill>
                <a:latin typeface="Montserrat"/>
              </a:rPr>
              <a:t> invasor e o </a:t>
            </a:r>
            <a:r>
              <a:rPr lang="pt-BR" sz="3200" dirty="0" err="1">
                <a:solidFill>
                  <a:schemeClr val="tx2"/>
                </a:solidFill>
                <a:latin typeface="Montserrat"/>
              </a:rPr>
              <a:t>adenocarcinoma</a:t>
            </a:r>
            <a:r>
              <a:rPr lang="pt-BR" sz="3200" dirty="0">
                <a:solidFill>
                  <a:schemeClr val="tx2"/>
                </a:solidFill>
                <a:latin typeface="Montserrat"/>
              </a:rPr>
              <a:t> de colo uterino.</a:t>
            </a:r>
          </a:p>
        </p:txBody>
      </p:sp>
      <p:pic>
        <p:nvPicPr>
          <p:cNvPr id="17" name="Picture 2"/>
          <p:cNvPicPr>
            <a:picLocks noChangeAspect="1"/>
          </p:cNvPicPr>
          <p:nvPr/>
        </p:nvPicPr>
        <p:blipFill>
          <a:blip r:embed="rId4">
            <a:alphaModFix amt="43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3693" y="6286500"/>
            <a:ext cx="18541693" cy="5832205"/>
          </a:xfrm>
          <a:prstGeom prst="rect">
            <a:avLst/>
          </a:prstGeom>
        </p:spPr>
      </p:pic>
      <p:pic>
        <p:nvPicPr>
          <p:cNvPr id="19" name="Imagem 18"/>
          <p:cNvPicPr/>
          <p:nvPr/>
        </p:nvPicPr>
        <p:blipFill>
          <a:blip r:embed="rId6"/>
          <a:stretch>
            <a:fillRect/>
          </a:stretch>
        </p:blipFill>
        <p:spPr>
          <a:xfrm>
            <a:off x="1200492" y="3220202"/>
            <a:ext cx="16096908" cy="4742698"/>
          </a:xfrm>
          <a:prstGeom prst="rect">
            <a:avLst/>
          </a:prstGeom>
        </p:spPr>
      </p:pic>
      <p:sp>
        <p:nvSpPr>
          <p:cNvPr id="20" name="TextBox 12"/>
          <p:cNvSpPr txBox="1"/>
          <p:nvPr/>
        </p:nvSpPr>
        <p:spPr>
          <a:xfrm>
            <a:off x="1210653" y="8242651"/>
            <a:ext cx="7018948" cy="461665"/>
          </a:xfrm>
          <a:prstGeom prst="rect">
            <a:avLst/>
          </a:prstGeom>
          <a:solidFill>
            <a:schemeClr val="bg1"/>
          </a:solidFill>
        </p:spPr>
        <p:txBody>
          <a:bodyPr wrap="square" lIns="0" tIns="0" rIns="0" bIns="0" rtlCol="0" anchor="t">
            <a:spAutoFit/>
          </a:bodyPr>
          <a:lstStyle/>
          <a:p>
            <a:pPr algn="just">
              <a:lnSpc>
                <a:spcPts val="3563"/>
              </a:lnSpc>
              <a:spcBef>
                <a:spcPct val="0"/>
              </a:spcBef>
            </a:pPr>
            <a:r>
              <a:rPr lang="pt-BR" sz="2800" dirty="0">
                <a:solidFill>
                  <a:schemeClr val="tx2"/>
                </a:solidFill>
                <a:latin typeface="Montserrat"/>
              </a:rPr>
              <a:t>Fonte: Arquivo pessoal do autor (2023).</a:t>
            </a:r>
          </a:p>
        </p:txBody>
      </p:sp>
    </p:spTree>
    <p:extLst>
      <p:ext uri="{BB962C8B-B14F-4D97-AF65-F5344CB8AC3E}">
        <p14:creationId xmlns:p14="http://schemas.microsoft.com/office/powerpoint/2010/main" val="2911055789"/>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2611</Words>
  <Application>Microsoft Office PowerPoint</Application>
  <PresentationFormat>Personalizar</PresentationFormat>
  <Paragraphs>157</Paragraphs>
  <Slides>47</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47</vt:i4>
      </vt:variant>
    </vt:vector>
  </HeadingPairs>
  <TitlesOfParts>
    <vt:vector size="57" baseType="lpstr">
      <vt:lpstr>Arial</vt:lpstr>
      <vt:lpstr>Montserrat Italics</vt:lpstr>
      <vt:lpstr>Garamond</vt:lpstr>
      <vt:lpstr>Montserrat</vt:lpstr>
      <vt:lpstr>Montserrat Bold Italics</vt:lpstr>
      <vt:lpstr>Calibri</vt:lpstr>
      <vt:lpstr>Cocomat Pro Heavy Bold</vt:lpstr>
      <vt:lpstr>Cocomat Pro Heavy</vt:lpstr>
      <vt:lpstr>Montserrat Classic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 The Best Services</dc:title>
  <dc:creator>USER</dc:creator>
  <cp:lastModifiedBy>CARLOS ALBERTO SANCHES PEREIRA</cp:lastModifiedBy>
  <cp:revision>48</cp:revision>
  <dcterms:created xsi:type="dcterms:W3CDTF">2006-08-16T00:00:00Z</dcterms:created>
  <dcterms:modified xsi:type="dcterms:W3CDTF">2025-03-26T03:33:15Z</dcterms:modified>
  <dc:identifier>DAFjFpH76mw</dc:identifier>
</cp:coreProperties>
</file>