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753600" cy="7315200"/>
  <p:notesSz cx="9753600" cy="7315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598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31520" y="2267712"/>
            <a:ext cx="8290560" cy="15361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63040" y="4096512"/>
            <a:ext cx="6827520" cy="182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87680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023104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jp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753599" cy="73151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233160" y="1946147"/>
            <a:ext cx="1626235" cy="1181100"/>
          </a:xfrm>
          <a:custGeom>
            <a:avLst/>
            <a:gdLst/>
            <a:ahLst/>
            <a:cxnLst/>
            <a:rect l="l" t="t" r="r" b="b"/>
            <a:pathLst>
              <a:path w="1626234" h="1181100">
                <a:moveTo>
                  <a:pt x="1620177" y="1175169"/>
                </a:moveTo>
                <a:lnTo>
                  <a:pt x="5918" y="1175169"/>
                </a:lnTo>
                <a:lnTo>
                  <a:pt x="5918" y="1181100"/>
                </a:lnTo>
                <a:lnTo>
                  <a:pt x="1620177" y="1181100"/>
                </a:lnTo>
                <a:lnTo>
                  <a:pt x="1620177" y="1175169"/>
                </a:lnTo>
                <a:close/>
              </a:path>
              <a:path w="1626234" h="1181100">
                <a:moveTo>
                  <a:pt x="1620177" y="0"/>
                </a:moveTo>
                <a:lnTo>
                  <a:pt x="5918" y="0"/>
                </a:lnTo>
                <a:lnTo>
                  <a:pt x="0" y="0"/>
                </a:lnTo>
                <a:lnTo>
                  <a:pt x="0" y="1175169"/>
                </a:lnTo>
                <a:lnTo>
                  <a:pt x="5918" y="1175169"/>
                </a:lnTo>
                <a:lnTo>
                  <a:pt x="5918" y="5930"/>
                </a:lnTo>
                <a:lnTo>
                  <a:pt x="1620177" y="5930"/>
                </a:lnTo>
                <a:lnTo>
                  <a:pt x="1620177" y="0"/>
                </a:lnTo>
                <a:close/>
              </a:path>
              <a:path w="1626234" h="1181100">
                <a:moveTo>
                  <a:pt x="1626108" y="0"/>
                </a:moveTo>
                <a:lnTo>
                  <a:pt x="1620189" y="0"/>
                </a:lnTo>
                <a:lnTo>
                  <a:pt x="1620189" y="1175169"/>
                </a:lnTo>
                <a:lnTo>
                  <a:pt x="1626108" y="1175169"/>
                </a:lnTo>
                <a:lnTo>
                  <a:pt x="16261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273795" y="3546348"/>
            <a:ext cx="1324343" cy="938783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119871" y="2033028"/>
            <a:ext cx="1363979" cy="999731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48996" y="4416552"/>
            <a:ext cx="3642359" cy="2054351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678935" y="6143244"/>
            <a:ext cx="312419" cy="310895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8398764" y="4747259"/>
            <a:ext cx="862583" cy="82294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7680" y="292608"/>
            <a:ext cx="8778240" cy="11704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7680" y="1682496"/>
            <a:ext cx="8778240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16224" y="6803136"/>
            <a:ext cx="3121152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7680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022592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hyperlink" Target="https://youtu.be/fxVMBFHZRqE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g"/><Relationship Id="rId9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51546" y="3457795"/>
            <a:ext cx="3797935" cy="1125220"/>
          </a:xfrm>
          <a:prstGeom prst="rect">
            <a:avLst/>
          </a:prstGeom>
        </p:spPr>
        <p:txBody>
          <a:bodyPr vert="horz" wrap="square" lIns="0" tIns="59054" rIns="0" bIns="0" rtlCol="0">
            <a:spAutoFit/>
          </a:bodyPr>
          <a:lstStyle/>
          <a:p>
            <a:pPr marL="94615">
              <a:lnSpc>
                <a:spcPct val="100000"/>
              </a:lnSpc>
              <a:spcBef>
                <a:spcPts val="464"/>
              </a:spcBef>
            </a:pPr>
            <a:r>
              <a:rPr sz="1150" b="1" spc="-10" dirty="0">
                <a:solidFill>
                  <a:srgbClr val="49AAC5"/>
                </a:solidFill>
                <a:latin typeface="Arial"/>
                <a:cs typeface="Arial"/>
              </a:rPr>
              <a:t>RESULTADOS</a:t>
            </a:r>
            <a:endParaRPr sz="115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309"/>
              </a:spcBef>
            </a:pPr>
            <a:r>
              <a:rPr sz="1000" dirty="0">
                <a:latin typeface="Arial"/>
                <a:cs typeface="Arial"/>
              </a:rPr>
              <a:t>.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</a:t>
            </a:r>
            <a:r>
              <a:rPr sz="900" spc="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figura</a:t>
            </a:r>
            <a:r>
              <a:rPr sz="900" spc="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III</a:t>
            </a:r>
            <a:r>
              <a:rPr sz="900" spc="1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apresenta</a:t>
            </a:r>
            <a:r>
              <a:rPr sz="900" spc="1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uma</a:t>
            </a:r>
            <a:r>
              <a:rPr sz="900" spc="1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visão</a:t>
            </a:r>
            <a:r>
              <a:rPr sz="900" spc="1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geral</a:t>
            </a:r>
            <a:r>
              <a:rPr sz="900" spc="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</a:t>
            </a:r>
            <a:r>
              <a:rPr sz="900" spc="3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respeito</a:t>
            </a:r>
            <a:r>
              <a:rPr sz="900" spc="3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da</a:t>
            </a:r>
            <a:r>
              <a:rPr sz="900" spc="3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frequência</a:t>
            </a:r>
            <a:r>
              <a:rPr sz="900" spc="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com</a:t>
            </a:r>
            <a:r>
              <a:rPr sz="900" spc="20" dirty="0">
                <a:latin typeface="Arial"/>
                <a:cs typeface="Arial"/>
              </a:rPr>
              <a:t> </a:t>
            </a:r>
            <a:r>
              <a:rPr sz="900" spc="-25" dirty="0">
                <a:latin typeface="Arial"/>
                <a:cs typeface="Arial"/>
              </a:rPr>
              <a:t>que </a:t>
            </a:r>
            <a:r>
              <a:rPr sz="900" dirty="0">
                <a:latin typeface="Arial"/>
                <a:cs typeface="Arial"/>
              </a:rPr>
              <a:t>a</a:t>
            </a:r>
            <a:r>
              <a:rPr sz="900" spc="8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criança</a:t>
            </a:r>
            <a:r>
              <a:rPr sz="900" spc="7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com</a:t>
            </a:r>
            <a:r>
              <a:rPr sz="900" spc="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TEA</a:t>
            </a:r>
            <a:r>
              <a:rPr sz="900" spc="4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é</a:t>
            </a:r>
            <a:r>
              <a:rPr sz="900" spc="7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inserida</a:t>
            </a:r>
            <a:r>
              <a:rPr sz="900" spc="7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no</a:t>
            </a:r>
            <a:r>
              <a:rPr sz="900" spc="7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grupo,</a:t>
            </a:r>
            <a:r>
              <a:rPr sz="900" spc="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permanecendo</a:t>
            </a:r>
            <a:r>
              <a:rPr sz="900" spc="7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na</a:t>
            </a:r>
            <a:r>
              <a:rPr sz="900" spc="6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sala</a:t>
            </a:r>
            <a:r>
              <a:rPr sz="900" spc="8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junto</a:t>
            </a:r>
            <a:r>
              <a:rPr sz="900" spc="70" dirty="0">
                <a:latin typeface="Arial"/>
                <a:cs typeface="Arial"/>
              </a:rPr>
              <a:t> </a:t>
            </a:r>
            <a:r>
              <a:rPr sz="900" spc="-25" dirty="0">
                <a:latin typeface="Arial"/>
                <a:cs typeface="Arial"/>
              </a:rPr>
              <a:t>ao </a:t>
            </a:r>
            <a:r>
              <a:rPr sz="900" dirty="0">
                <a:latin typeface="Arial"/>
                <a:cs typeface="Arial"/>
              </a:rPr>
              <a:t>coletivo.</a:t>
            </a:r>
            <a:r>
              <a:rPr sz="900" spc="26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Tal</a:t>
            </a:r>
            <a:r>
              <a:rPr sz="900" spc="27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fato</a:t>
            </a:r>
            <a:r>
              <a:rPr sz="900" spc="26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leva</a:t>
            </a:r>
            <a:r>
              <a:rPr sz="900" spc="26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</a:t>
            </a:r>
            <a:r>
              <a:rPr sz="900" spc="27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docente</a:t>
            </a:r>
            <a:r>
              <a:rPr sz="900" spc="26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à</a:t>
            </a:r>
            <a:r>
              <a:rPr sz="900" spc="27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compreensão</a:t>
            </a:r>
            <a:r>
              <a:rPr sz="900" spc="254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de</a:t>
            </a:r>
            <a:r>
              <a:rPr sz="900" spc="27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que,</a:t>
            </a:r>
            <a:r>
              <a:rPr sz="900" spc="27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pelas</a:t>
            </a:r>
            <a:r>
              <a:rPr sz="900" spc="270" dirty="0">
                <a:latin typeface="Arial"/>
                <a:cs typeface="Arial"/>
              </a:rPr>
              <a:t> </a:t>
            </a:r>
            <a:r>
              <a:rPr sz="900" spc="-20" dirty="0">
                <a:latin typeface="Arial"/>
                <a:cs typeface="Arial"/>
              </a:rPr>
              <a:t>vias </a:t>
            </a:r>
            <a:r>
              <a:rPr sz="900" dirty="0">
                <a:latin typeface="Arial"/>
                <a:cs typeface="Arial"/>
              </a:rPr>
              <a:t>fenomenológicas,</a:t>
            </a:r>
            <a:r>
              <a:rPr sz="900" spc="6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</a:t>
            </a:r>
            <a:r>
              <a:rPr sz="900" spc="6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sujeito</a:t>
            </a:r>
            <a:r>
              <a:rPr sz="900" spc="6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com</a:t>
            </a:r>
            <a:r>
              <a:rPr sz="900" spc="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deficiência</a:t>
            </a:r>
            <a:r>
              <a:rPr sz="900" spc="6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é</a:t>
            </a:r>
            <a:r>
              <a:rPr sz="900" spc="6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</a:t>
            </a:r>
            <a:r>
              <a:rPr sz="900" spc="7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sujeito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da</a:t>
            </a:r>
            <a:r>
              <a:rPr sz="900" spc="7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diferença,</a:t>
            </a:r>
            <a:r>
              <a:rPr sz="900" spc="70" dirty="0">
                <a:latin typeface="Arial"/>
                <a:cs typeface="Arial"/>
              </a:rPr>
              <a:t> </a:t>
            </a:r>
            <a:r>
              <a:rPr sz="900" spc="-25" dirty="0">
                <a:latin typeface="Arial"/>
                <a:cs typeface="Arial"/>
              </a:rPr>
              <a:t>mas </a:t>
            </a:r>
            <a:r>
              <a:rPr sz="900" dirty="0">
                <a:latin typeface="Arial"/>
                <a:cs typeface="Arial"/>
              </a:rPr>
              <a:t>também</a:t>
            </a:r>
            <a:r>
              <a:rPr sz="900" spc="9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</a:t>
            </a:r>
            <a:r>
              <a:rPr sz="900" spc="9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outro,</a:t>
            </a:r>
            <a:r>
              <a:rPr sz="900" spc="9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pois</a:t>
            </a:r>
            <a:r>
              <a:rPr sz="900" spc="9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todos,</a:t>
            </a:r>
            <a:r>
              <a:rPr sz="900" spc="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sem</a:t>
            </a:r>
            <a:r>
              <a:rPr sz="900" spc="9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exceção,</a:t>
            </a:r>
            <a:r>
              <a:rPr sz="900" spc="9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estão</a:t>
            </a:r>
            <a:r>
              <a:rPr sz="900" spc="9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debaixo</a:t>
            </a:r>
            <a:r>
              <a:rPr sz="900" spc="9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desse</a:t>
            </a:r>
            <a:r>
              <a:rPr sz="900" spc="8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mesmo </a:t>
            </a:r>
            <a:r>
              <a:rPr sz="900" dirty="0">
                <a:latin typeface="Arial"/>
                <a:cs typeface="Arial"/>
              </a:rPr>
              <a:t>estatuto</a:t>
            </a:r>
            <a:r>
              <a:rPr sz="900" spc="-3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de</a:t>
            </a:r>
            <a:r>
              <a:rPr sz="900" spc="1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estranhamento.</a:t>
            </a:r>
            <a:endParaRPr sz="9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51318" y="4659569"/>
            <a:ext cx="3798570" cy="981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99400"/>
              </a:lnSpc>
              <a:spcBef>
                <a:spcPts val="105"/>
              </a:spcBef>
            </a:pPr>
            <a:r>
              <a:rPr sz="900" dirty="0">
                <a:latin typeface="Arial"/>
                <a:cs typeface="Arial"/>
              </a:rPr>
              <a:t>.</a:t>
            </a:r>
            <a:r>
              <a:rPr sz="900" spc="17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Como</a:t>
            </a:r>
            <a:r>
              <a:rPr sz="900" spc="1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demonstrado</a:t>
            </a:r>
            <a:r>
              <a:rPr sz="900" spc="1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nas</a:t>
            </a:r>
            <a:r>
              <a:rPr sz="900" spc="1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figuras</a:t>
            </a:r>
            <a:r>
              <a:rPr sz="900" spc="1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II</a:t>
            </a:r>
            <a:r>
              <a:rPr sz="900" spc="1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e</a:t>
            </a:r>
            <a:r>
              <a:rPr sz="900" spc="1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IV,</a:t>
            </a:r>
            <a:r>
              <a:rPr sz="900" spc="1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encontramos</a:t>
            </a:r>
            <a:r>
              <a:rPr sz="900" spc="1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uma</a:t>
            </a:r>
            <a:r>
              <a:rPr sz="900" spc="17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correlação </a:t>
            </a:r>
            <a:r>
              <a:rPr sz="900" dirty="0">
                <a:latin typeface="Arial"/>
                <a:cs typeface="Arial"/>
              </a:rPr>
              <a:t>positiva</a:t>
            </a:r>
            <a:r>
              <a:rPr sz="900" spc="18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entre</a:t>
            </a:r>
            <a:r>
              <a:rPr sz="900" spc="18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os</a:t>
            </a:r>
            <a:r>
              <a:rPr sz="900" spc="18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modos</a:t>
            </a:r>
            <a:r>
              <a:rPr sz="900" spc="18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de</a:t>
            </a:r>
            <a:r>
              <a:rPr sz="900" spc="17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ser</a:t>
            </a:r>
            <a:r>
              <a:rPr sz="900" spc="18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e</a:t>
            </a:r>
            <a:r>
              <a:rPr sz="900" spc="18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os</a:t>
            </a:r>
            <a:r>
              <a:rPr sz="900" spc="18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trimestres</a:t>
            </a:r>
            <a:r>
              <a:rPr sz="900" spc="18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de</a:t>
            </a:r>
            <a:r>
              <a:rPr sz="900" spc="18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análise</a:t>
            </a:r>
            <a:r>
              <a:rPr sz="900" spc="18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no</a:t>
            </a:r>
            <a:r>
              <a:rPr sz="900" spc="18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que</a:t>
            </a:r>
            <a:r>
              <a:rPr sz="900" spc="185" dirty="0">
                <a:latin typeface="Arial"/>
                <a:cs typeface="Arial"/>
              </a:rPr>
              <a:t> </a:t>
            </a:r>
            <a:r>
              <a:rPr sz="900" spc="-25" dirty="0">
                <a:latin typeface="Arial"/>
                <a:cs typeface="Arial"/>
              </a:rPr>
              <a:t>diz </a:t>
            </a:r>
            <a:r>
              <a:rPr sz="900" dirty="0">
                <a:latin typeface="Arial"/>
                <a:cs typeface="Arial"/>
              </a:rPr>
              <a:t>respeito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às</a:t>
            </a:r>
            <a:r>
              <a:rPr sz="900" spc="-1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tarefas</a:t>
            </a:r>
            <a:r>
              <a:rPr sz="900" spc="-1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oferecidas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para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coletivo.</a:t>
            </a:r>
            <a:r>
              <a:rPr sz="900" spc="-1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Identificamos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que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estatuto </a:t>
            </a:r>
            <a:r>
              <a:rPr sz="900" dirty="0">
                <a:latin typeface="Arial"/>
                <a:cs typeface="Arial"/>
              </a:rPr>
              <a:t>do</a:t>
            </a:r>
            <a:r>
              <a:rPr sz="900" spc="6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sujeito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deve</a:t>
            </a:r>
            <a:r>
              <a:rPr sz="900" spc="6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preservar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</a:t>
            </a:r>
            <a:r>
              <a:rPr sz="900" spc="6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liberdade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de</a:t>
            </a:r>
            <a:r>
              <a:rPr sz="900" spc="6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dizer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sobre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</a:t>
            </a:r>
            <a:r>
              <a:rPr sz="900" spc="6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“quem</a:t>
            </a:r>
            <a:r>
              <a:rPr sz="900" spc="6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eu</a:t>
            </a:r>
            <a:r>
              <a:rPr sz="900" spc="6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sou”.</a:t>
            </a:r>
            <a:r>
              <a:rPr sz="900" spc="60" dirty="0">
                <a:latin typeface="Arial"/>
                <a:cs typeface="Arial"/>
              </a:rPr>
              <a:t> </a:t>
            </a:r>
            <a:r>
              <a:rPr sz="900" spc="-50" dirty="0">
                <a:latin typeface="Arial"/>
                <a:cs typeface="Arial"/>
              </a:rPr>
              <a:t>O</a:t>
            </a:r>
            <a:r>
              <a:rPr sz="900" dirty="0">
                <a:latin typeface="Arial"/>
                <a:cs typeface="Arial"/>
              </a:rPr>
              <a:t> PEI,</a:t>
            </a:r>
            <a:r>
              <a:rPr sz="900" spc="9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portanto,</a:t>
            </a:r>
            <a:r>
              <a:rPr sz="900" spc="8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precisa</a:t>
            </a:r>
            <a:r>
              <a:rPr sz="900" spc="9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antever</a:t>
            </a:r>
            <a:r>
              <a:rPr sz="900" spc="8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essa</a:t>
            </a:r>
            <a:r>
              <a:rPr sz="900" spc="9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sinalização,</a:t>
            </a:r>
            <a:r>
              <a:rPr sz="900" spc="10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pois</a:t>
            </a:r>
            <a:r>
              <a:rPr sz="900" spc="8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</a:t>
            </a:r>
            <a:r>
              <a:rPr sz="900" spc="10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neurodivergência </a:t>
            </a:r>
            <a:r>
              <a:rPr sz="900" dirty="0">
                <a:latin typeface="Arial"/>
                <a:cs typeface="Arial"/>
              </a:rPr>
              <a:t>não</a:t>
            </a:r>
            <a:r>
              <a:rPr sz="900" spc="13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define</a:t>
            </a:r>
            <a:r>
              <a:rPr sz="900" spc="13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</a:t>
            </a:r>
            <a:r>
              <a:rPr sz="900" spc="13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sujeito</a:t>
            </a:r>
            <a:r>
              <a:rPr sz="900" spc="15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autista,</a:t>
            </a:r>
            <a:r>
              <a:rPr sz="900" spc="1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mas</a:t>
            </a:r>
            <a:r>
              <a:rPr sz="900" spc="14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identifica</a:t>
            </a:r>
            <a:r>
              <a:rPr sz="900" spc="13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um</a:t>
            </a:r>
            <a:r>
              <a:rPr sz="900" spc="15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DSM</a:t>
            </a:r>
            <a:r>
              <a:rPr sz="900" spc="1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que</a:t>
            </a:r>
            <a:r>
              <a:rPr sz="900" spc="13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ingenuamente </a:t>
            </a:r>
            <a:r>
              <a:rPr sz="900" dirty="0">
                <a:latin typeface="Arial"/>
                <a:cs typeface="Arial"/>
              </a:rPr>
              <a:t>traduzirá</a:t>
            </a:r>
            <a:r>
              <a:rPr sz="900" spc="-3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um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dilema,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sem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dar conta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do</a:t>
            </a:r>
            <a:r>
              <a:rPr sz="900" spc="-10" dirty="0">
                <a:latin typeface="Arial"/>
                <a:cs typeface="Arial"/>
              </a:rPr>
              <a:t> indivíduo.</a:t>
            </a:r>
            <a:endParaRPr sz="9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4122" y="5965615"/>
            <a:ext cx="1391285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b="1" spc="-10" dirty="0">
                <a:solidFill>
                  <a:srgbClr val="49AAC5"/>
                </a:solidFill>
                <a:latin typeface="Arial"/>
                <a:cs typeface="Arial"/>
              </a:rPr>
              <a:t>RECOMENDAÇÕES</a:t>
            </a:r>
            <a:endParaRPr sz="11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96157" y="2030141"/>
            <a:ext cx="2318385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b="1" spc="-20" dirty="0">
                <a:solidFill>
                  <a:srgbClr val="49AAC5"/>
                </a:solidFill>
                <a:latin typeface="Arial"/>
                <a:cs typeface="Arial"/>
              </a:rPr>
              <a:t>PROBLEMA</a:t>
            </a:r>
            <a:r>
              <a:rPr sz="1150" b="1" spc="-25" dirty="0">
                <a:solidFill>
                  <a:srgbClr val="49AAC5"/>
                </a:solidFill>
                <a:latin typeface="Arial"/>
                <a:cs typeface="Arial"/>
              </a:rPr>
              <a:t> </a:t>
            </a:r>
            <a:r>
              <a:rPr sz="1150" b="1" dirty="0">
                <a:solidFill>
                  <a:srgbClr val="49AAC5"/>
                </a:solidFill>
                <a:latin typeface="Arial"/>
                <a:cs typeface="Arial"/>
              </a:rPr>
              <a:t>OU</a:t>
            </a:r>
            <a:r>
              <a:rPr sz="1150" b="1" spc="-20" dirty="0">
                <a:solidFill>
                  <a:srgbClr val="49AAC5"/>
                </a:solidFill>
                <a:latin typeface="Arial"/>
                <a:cs typeface="Arial"/>
              </a:rPr>
              <a:t> </a:t>
            </a:r>
            <a:r>
              <a:rPr sz="1150" b="1" spc="-10" dirty="0">
                <a:solidFill>
                  <a:srgbClr val="49AAC5"/>
                </a:solidFill>
                <a:latin typeface="Arial"/>
                <a:cs typeface="Arial"/>
              </a:rPr>
              <a:t>OPORTUNIDADE</a:t>
            </a:r>
            <a:endParaRPr sz="11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45257" y="1349664"/>
            <a:ext cx="1348740" cy="390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just">
              <a:lnSpc>
                <a:spcPct val="99400"/>
              </a:lnSpc>
              <a:spcBef>
                <a:spcPts val="110"/>
              </a:spcBef>
            </a:pPr>
            <a:r>
              <a:rPr sz="800" b="1" dirty="0">
                <a:solidFill>
                  <a:srgbClr val="424242"/>
                </a:solidFill>
                <a:latin typeface="Arial"/>
                <a:cs typeface="Arial"/>
              </a:rPr>
              <a:t>Fig.1:</a:t>
            </a:r>
            <a:r>
              <a:rPr sz="800" b="1" spc="-45" dirty="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424242"/>
                </a:solidFill>
                <a:latin typeface="Arial"/>
                <a:cs typeface="Arial"/>
              </a:rPr>
              <a:t>Referência</a:t>
            </a:r>
            <a:r>
              <a:rPr sz="800" b="1" spc="-20" dirty="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24242"/>
                </a:solidFill>
                <a:latin typeface="Arial"/>
                <a:cs typeface="Arial"/>
              </a:rPr>
              <a:t>simbólica </a:t>
            </a:r>
            <a:r>
              <a:rPr sz="800" b="1" dirty="0">
                <a:solidFill>
                  <a:srgbClr val="424242"/>
                </a:solidFill>
                <a:latin typeface="Arial"/>
                <a:cs typeface="Arial"/>
              </a:rPr>
              <a:t>da</a:t>
            </a:r>
            <a:r>
              <a:rPr sz="800" b="1" spc="-20" dirty="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424242"/>
                </a:solidFill>
                <a:latin typeface="Arial"/>
                <a:cs typeface="Arial"/>
              </a:rPr>
              <a:t>consciência</a:t>
            </a:r>
            <a:r>
              <a:rPr sz="800" b="1" spc="-10" dirty="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424242"/>
                </a:solidFill>
                <a:latin typeface="Arial"/>
                <a:cs typeface="Arial"/>
              </a:rPr>
              <a:t>do</a:t>
            </a:r>
            <a:r>
              <a:rPr sz="800" b="1" spc="-25" dirty="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24242"/>
                </a:solidFill>
                <a:latin typeface="Arial"/>
                <a:cs typeface="Arial"/>
              </a:rPr>
              <a:t>autismo </a:t>
            </a:r>
            <a:r>
              <a:rPr sz="800" b="1" dirty="0">
                <a:solidFill>
                  <a:srgbClr val="424242"/>
                </a:solidFill>
                <a:latin typeface="Arial"/>
                <a:cs typeface="Arial"/>
              </a:rPr>
              <a:t>(fita</a:t>
            </a:r>
            <a:r>
              <a:rPr sz="800" b="1" spc="-15" dirty="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424242"/>
                </a:solidFill>
                <a:latin typeface="Arial"/>
                <a:cs typeface="Arial"/>
              </a:rPr>
              <a:t>colorida</a:t>
            </a:r>
            <a:r>
              <a:rPr sz="800" b="1" spc="-20" dirty="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424242"/>
                </a:solidFill>
                <a:latin typeface="Arial"/>
                <a:cs typeface="Arial"/>
              </a:rPr>
              <a:t>de</a:t>
            </a:r>
            <a:r>
              <a:rPr sz="800" b="1" spc="-15" dirty="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24242"/>
                </a:solidFill>
                <a:latin typeface="Arial"/>
                <a:cs typeface="Arial"/>
              </a:rPr>
              <a:t>cetim).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98724" y="6680940"/>
            <a:ext cx="1416050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b="1" spc="-10" dirty="0">
                <a:solidFill>
                  <a:srgbClr val="49AAC5"/>
                </a:solidFill>
                <a:latin typeface="Arial"/>
                <a:cs typeface="Arial"/>
              </a:rPr>
              <a:t>AGRADECIMENTOS</a:t>
            </a:r>
            <a:endParaRPr sz="11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08894" y="3091183"/>
            <a:ext cx="1049655" cy="11366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55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https://youtu.be/fxVMBFHZRqE</a:t>
            </a:r>
            <a:endParaRPr sz="5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1033" y="3285947"/>
            <a:ext cx="3597275" cy="845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“O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Muro”: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uma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ontologia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para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o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sujeito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da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400" b="1" i="1" spc="-10" dirty="0">
                <a:latin typeface="Times New Roman"/>
                <a:cs typeface="Times New Roman"/>
              </a:rPr>
              <a:t>différance</a:t>
            </a:r>
            <a:endParaRPr sz="1400">
              <a:latin typeface="Times New Roman"/>
              <a:cs typeface="Times New Roman"/>
            </a:endParaRPr>
          </a:p>
          <a:p>
            <a:pPr marR="55244" algn="ctr">
              <a:lnSpc>
                <a:spcPct val="100000"/>
              </a:lnSpc>
              <a:spcBef>
                <a:spcPts val="600"/>
              </a:spcBef>
            </a:pPr>
            <a:r>
              <a:rPr sz="850" dirty="0">
                <a:latin typeface="Arial"/>
                <a:cs typeface="Arial"/>
              </a:rPr>
              <a:t>Jacqueline</a:t>
            </a:r>
            <a:r>
              <a:rPr sz="850" spc="45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de</a:t>
            </a:r>
            <a:r>
              <a:rPr sz="850" spc="35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Faria</a:t>
            </a:r>
            <a:r>
              <a:rPr sz="850" spc="10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Barros</a:t>
            </a:r>
            <a:r>
              <a:rPr sz="850" spc="25" dirty="0">
                <a:latin typeface="Arial"/>
                <a:cs typeface="Arial"/>
              </a:rPr>
              <a:t> </a:t>
            </a:r>
            <a:r>
              <a:rPr sz="850" spc="-10" dirty="0">
                <a:latin typeface="Arial"/>
                <a:cs typeface="Arial"/>
              </a:rPr>
              <a:t>Ramos,</a:t>
            </a:r>
            <a:endParaRPr sz="850">
              <a:latin typeface="Arial"/>
              <a:cs typeface="Arial"/>
            </a:endParaRPr>
          </a:p>
          <a:p>
            <a:pPr marR="85090" algn="ctr">
              <a:lnSpc>
                <a:spcPct val="100000"/>
              </a:lnSpc>
              <a:spcBef>
                <a:spcPts val="440"/>
              </a:spcBef>
            </a:pPr>
            <a:r>
              <a:rPr sz="850" dirty="0">
                <a:latin typeface="Arial"/>
                <a:cs typeface="Arial"/>
              </a:rPr>
              <a:t>Ruth</a:t>
            </a:r>
            <a:r>
              <a:rPr sz="850" spc="10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Maria</a:t>
            </a:r>
            <a:r>
              <a:rPr sz="850" spc="25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Mariani</a:t>
            </a:r>
            <a:r>
              <a:rPr sz="850" spc="25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Braz,</a:t>
            </a:r>
            <a:r>
              <a:rPr sz="850" spc="15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Alessandra</a:t>
            </a:r>
            <a:r>
              <a:rPr sz="850" spc="35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Furtado</a:t>
            </a:r>
            <a:r>
              <a:rPr sz="850" spc="25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de</a:t>
            </a:r>
            <a:r>
              <a:rPr sz="850" spc="10" dirty="0">
                <a:latin typeface="Arial"/>
                <a:cs typeface="Arial"/>
              </a:rPr>
              <a:t> </a:t>
            </a:r>
            <a:r>
              <a:rPr sz="850" spc="-10" dirty="0">
                <a:latin typeface="Arial"/>
                <a:cs typeface="Arial"/>
              </a:rPr>
              <a:t>Oliveira</a:t>
            </a:r>
            <a:endParaRPr sz="8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339690" y="4456570"/>
            <a:ext cx="1308735" cy="2019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-635">
              <a:lnSpc>
                <a:spcPct val="105400"/>
              </a:lnSpc>
              <a:spcBef>
                <a:spcPts val="90"/>
              </a:spcBef>
            </a:pPr>
            <a:r>
              <a:rPr sz="550" b="1" dirty="0">
                <a:solidFill>
                  <a:srgbClr val="464261"/>
                </a:solidFill>
                <a:latin typeface="Arial"/>
                <a:cs typeface="Arial"/>
              </a:rPr>
              <a:t>Fig</a:t>
            </a:r>
            <a:r>
              <a:rPr sz="550" b="1" spc="114" dirty="0">
                <a:solidFill>
                  <a:srgbClr val="464261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464261"/>
                </a:solidFill>
                <a:latin typeface="Arial"/>
                <a:cs typeface="Arial"/>
              </a:rPr>
              <a:t>3.</a:t>
            </a:r>
            <a:r>
              <a:rPr sz="550" b="1" spc="114" dirty="0">
                <a:solidFill>
                  <a:srgbClr val="464261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464261"/>
                </a:solidFill>
                <a:latin typeface="Arial"/>
                <a:cs typeface="Arial"/>
              </a:rPr>
              <a:t>Inserção</a:t>
            </a:r>
            <a:r>
              <a:rPr sz="550" b="1" spc="120" dirty="0">
                <a:solidFill>
                  <a:srgbClr val="464261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464261"/>
                </a:solidFill>
                <a:latin typeface="Arial"/>
                <a:cs typeface="Arial"/>
              </a:rPr>
              <a:t>da</a:t>
            </a:r>
            <a:r>
              <a:rPr sz="550" b="1" spc="130" dirty="0">
                <a:solidFill>
                  <a:srgbClr val="464261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464261"/>
                </a:solidFill>
                <a:latin typeface="Arial"/>
                <a:cs typeface="Arial"/>
              </a:rPr>
              <a:t>criança</a:t>
            </a:r>
            <a:r>
              <a:rPr sz="550" b="1" spc="125" dirty="0">
                <a:solidFill>
                  <a:srgbClr val="464261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464261"/>
                </a:solidFill>
                <a:latin typeface="Arial"/>
                <a:cs typeface="Arial"/>
              </a:rPr>
              <a:t>com</a:t>
            </a:r>
            <a:r>
              <a:rPr sz="550" b="1" spc="130" dirty="0">
                <a:solidFill>
                  <a:srgbClr val="464261"/>
                </a:solidFill>
                <a:latin typeface="Arial"/>
                <a:cs typeface="Arial"/>
              </a:rPr>
              <a:t> </a:t>
            </a:r>
            <a:r>
              <a:rPr sz="550" b="1" spc="-25" dirty="0">
                <a:solidFill>
                  <a:srgbClr val="464261"/>
                </a:solidFill>
                <a:latin typeface="Arial"/>
                <a:cs typeface="Arial"/>
              </a:rPr>
              <a:t>TEA</a:t>
            </a:r>
            <a:r>
              <a:rPr sz="550" b="1" spc="500" dirty="0">
                <a:solidFill>
                  <a:srgbClr val="464261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464261"/>
                </a:solidFill>
                <a:latin typeface="Arial"/>
                <a:cs typeface="Arial"/>
              </a:rPr>
              <a:t>no</a:t>
            </a:r>
            <a:r>
              <a:rPr sz="550" b="1" spc="30" dirty="0">
                <a:solidFill>
                  <a:srgbClr val="464261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464261"/>
                </a:solidFill>
                <a:latin typeface="Arial"/>
                <a:cs typeface="Arial"/>
              </a:rPr>
              <a:t>coletivo.</a:t>
            </a:r>
            <a:endParaRPr sz="5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312552" y="5531181"/>
            <a:ext cx="1374140" cy="2901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5400"/>
              </a:lnSpc>
              <a:spcBef>
                <a:spcPts val="90"/>
              </a:spcBef>
            </a:pPr>
            <a:r>
              <a:rPr sz="550" b="1" dirty="0">
                <a:solidFill>
                  <a:srgbClr val="464261"/>
                </a:solidFill>
                <a:latin typeface="Arial"/>
                <a:cs typeface="Arial"/>
              </a:rPr>
              <a:t>Fig</a:t>
            </a:r>
            <a:r>
              <a:rPr sz="550" b="1" spc="305" dirty="0">
                <a:solidFill>
                  <a:srgbClr val="464261"/>
                </a:solidFill>
                <a:latin typeface="Arial"/>
                <a:cs typeface="Arial"/>
              </a:rPr>
              <a:t>  </a:t>
            </a:r>
            <a:r>
              <a:rPr sz="550" b="1" dirty="0">
                <a:solidFill>
                  <a:srgbClr val="464261"/>
                </a:solidFill>
                <a:latin typeface="Arial"/>
                <a:cs typeface="Arial"/>
              </a:rPr>
              <a:t>4.</a:t>
            </a:r>
            <a:r>
              <a:rPr sz="550" b="1" spc="315" dirty="0">
                <a:solidFill>
                  <a:srgbClr val="464261"/>
                </a:solidFill>
                <a:latin typeface="Arial"/>
                <a:cs typeface="Arial"/>
              </a:rPr>
              <a:t>  </a:t>
            </a:r>
            <a:r>
              <a:rPr sz="550" b="1" dirty="0">
                <a:solidFill>
                  <a:srgbClr val="464261"/>
                </a:solidFill>
                <a:latin typeface="Arial"/>
                <a:cs typeface="Arial"/>
              </a:rPr>
              <a:t>Atividades</a:t>
            </a:r>
            <a:r>
              <a:rPr sz="550" b="1" spc="310" dirty="0">
                <a:solidFill>
                  <a:srgbClr val="464261"/>
                </a:solidFill>
                <a:latin typeface="Arial"/>
                <a:cs typeface="Arial"/>
              </a:rPr>
              <a:t>  </a:t>
            </a:r>
            <a:r>
              <a:rPr sz="550" b="1" dirty="0">
                <a:solidFill>
                  <a:srgbClr val="464261"/>
                </a:solidFill>
                <a:latin typeface="Arial"/>
                <a:cs typeface="Arial"/>
              </a:rPr>
              <a:t>comuns</a:t>
            </a:r>
            <a:r>
              <a:rPr sz="550" b="1" spc="310" dirty="0">
                <a:solidFill>
                  <a:srgbClr val="464261"/>
                </a:solidFill>
                <a:latin typeface="Arial"/>
                <a:cs typeface="Arial"/>
              </a:rPr>
              <a:t>  </a:t>
            </a:r>
            <a:r>
              <a:rPr sz="550" b="1" spc="-25" dirty="0">
                <a:solidFill>
                  <a:srgbClr val="464261"/>
                </a:solidFill>
                <a:latin typeface="Arial"/>
                <a:cs typeface="Arial"/>
              </a:rPr>
              <a:t>ao</a:t>
            </a:r>
            <a:r>
              <a:rPr sz="550" b="1" spc="500" dirty="0">
                <a:solidFill>
                  <a:srgbClr val="464261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464261"/>
                </a:solidFill>
                <a:latin typeface="Arial"/>
                <a:cs typeface="Arial"/>
              </a:rPr>
              <a:t>coletivo,</a:t>
            </a:r>
            <a:r>
              <a:rPr sz="550" b="1" spc="225" dirty="0">
                <a:solidFill>
                  <a:srgbClr val="464261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464261"/>
                </a:solidFill>
                <a:latin typeface="Arial"/>
                <a:cs typeface="Arial"/>
              </a:rPr>
              <a:t>realizadas</a:t>
            </a:r>
            <a:r>
              <a:rPr sz="550" b="1" spc="240" dirty="0">
                <a:solidFill>
                  <a:srgbClr val="464261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464261"/>
                </a:solidFill>
                <a:latin typeface="Arial"/>
                <a:cs typeface="Arial"/>
              </a:rPr>
              <a:t>pela</a:t>
            </a:r>
            <a:r>
              <a:rPr sz="550" b="1" spc="235" dirty="0">
                <a:solidFill>
                  <a:srgbClr val="464261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464261"/>
                </a:solidFill>
                <a:latin typeface="Arial"/>
                <a:cs typeface="Arial"/>
              </a:rPr>
              <a:t>criança</a:t>
            </a:r>
            <a:r>
              <a:rPr sz="550" b="1" spc="229" dirty="0">
                <a:solidFill>
                  <a:srgbClr val="464261"/>
                </a:solidFill>
                <a:latin typeface="Arial"/>
                <a:cs typeface="Arial"/>
              </a:rPr>
              <a:t> </a:t>
            </a:r>
            <a:r>
              <a:rPr sz="550" b="1" spc="-25" dirty="0">
                <a:solidFill>
                  <a:srgbClr val="464261"/>
                </a:solidFill>
                <a:latin typeface="Arial"/>
                <a:cs typeface="Arial"/>
              </a:rPr>
              <a:t>com</a:t>
            </a:r>
            <a:r>
              <a:rPr sz="550" b="1" spc="500" dirty="0">
                <a:solidFill>
                  <a:srgbClr val="464261"/>
                </a:solidFill>
                <a:latin typeface="Arial"/>
                <a:cs typeface="Arial"/>
              </a:rPr>
              <a:t> </a:t>
            </a:r>
            <a:r>
              <a:rPr sz="550" b="1" spc="-20" dirty="0">
                <a:solidFill>
                  <a:srgbClr val="464261"/>
                </a:solidFill>
                <a:latin typeface="Arial"/>
                <a:cs typeface="Arial"/>
              </a:rPr>
              <a:t>TEA.</a:t>
            </a:r>
            <a:endParaRPr sz="5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451661" y="126575"/>
            <a:ext cx="3556635" cy="1525270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sz="1150" b="1" spc="-10" dirty="0">
                <a:solidFill>
                  <a:srgbClr val="49AAC5"/>
                </a:solidFill>
                <a:latin typeface="Arial"/>
                <a:cs typeface="Arial"/>
              </a:rPr>
              <a:t>DESCRIÇÃO</a:t>
            </a:r>
            <a:endParaRPr sz="1150">
              <a:latin typeface="Arial"/>
              <a:cs typeface="Arial"/>
            </a:endParaRPr>
          </a:p>
          <a:p>
            <a:pPr marL="95250" marR="5080" indent="635" algn="just">
              <a:lnSpc>
                <a:spcPct val="100000"/>
              </a:lnSpc>
              <a:spcBef>
                <a:spcPts val="380"/>
              </a:spcBef>
            </a:pPr>
            <a:r>
              <a:rPr sz="1000" dirty="0">
                <a:latin typeface="Arial"/>
                <a:cs typeface="Arial"/>
              </a:rPr>
              <a:t>O trabalho surgiu como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sugestão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à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formação de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docentes</a:t>
            </a:r>
            <a:r>
              <a:rPr sz="1000" spc="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da </a:t>
            </a:r>
            <a:r>
              <a:rPr sz="1000" dirty="0">
                <a:latin typeface="Arial"/>
                <a:cs typeface="Arial"/>
              </a:rPr>
              <a:t>EI,</a:t>
            </a:r>
            <a:r>
              <a:rPr sz="1000" spc="19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para</a:t>
            </a:r>
            <a:r>
              <a:rPr sz="1000" spc="18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uma</a:t>
            </a:r>
            <a:r>
              <a:rPr sz="1000" spc="18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Secretaria</a:t>
            </a:r>
            <a:r>
              <a:rPr sz="1000" spc="19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Municipal</a:t>
            </a:r>
            <a:r>
              <a:rPr sz="1000" spc="19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de</a:t>
            </a:r>
            <a:r>
              <a:rPr sz="1000" spc="20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Educação,</a:t>
            </a:r>
            <a:r>
              <a:rPr sz="1000" spc="19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</a:t>
            </a:r>
            <a:r>
              <a:rPr sz="1000" spc="17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fim</a:t>
            </a:r>
            <a:r>
              <a:rPr sz="1000" spc="21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de </a:t>
            </a:r>
            <a:r>
              <a:rPr sz="1000" spc="-10" dirty="0">
                <a:latin typeface="Arial"/>
                <a:cs typeface="Arial"/>
              </a:rPr>
              <a:t>capacitá-</a:t>
            </a:r>
            <a:r>
              <a:rPr sz="1000" dirty="0">
                <a:latin typeface="Arial"/>
                <a:cs typeface="Arial"/>
              </a:rPr>
              <a:t>los</a:t>
            </a:r>
            <a:r>
              <a:rPr sz="1000" spc="25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</a:t>
            </a:r>
            <a:r>
              <a:rPr sz="1000" spc="2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respeito</a:t>
            </a:r>
            <a:r>
              <a:rPr sz="1000" spc="2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do</a:t>
            </a:r>
            <a:r>
              <a:rPr sz="1000" spc="2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PEI.</a:t>
            </a:r>
            <a:r>
              <a:rPr sz="1000" spc="2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</a:t>
            </a:r>
            <a:r>
              <a:rPr sz="1000" spc="25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objetivo</a:t>
            </a:r>
            <a:r>
              <a:rPr sz="1000" spc="25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é</a:t>
            </a:r>
            <a:r>
              <a:rPr sz="1000" spc="24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reconhecê-</a:t>
            </a:r>
            <a:r>
              <a:rPr sz="1000" spc="-25" dirty="0">
                <a:latin typeface="Arial"/>
                <a:cs typeface="Arial"/>
              </a:rPr>
              <a:t>lo </a:t>
            </a:r>
            <a:r>
              <a:rPr sz="1000" dirty="0">
                <a:latin typeface="Arial"/>
                <a:cs typeface="Arial"/>
              </a:rPr>
              <a:t>como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recurso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ontológico,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fidedigno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aos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processos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da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criança </a:t>
            </a:r>
            <a:r>
              <a:rPr sz="1000" dirty="0">
                <a:latin typeface="Arial"/>
                <a:cs typeface="Arial"/>
              </a:rPr>
              <a:t>autista,</a:t>
            </a:r>
            <a:r>
              <a:rPr sz="1000" spc="130" dirty="0">
                <a:latin typeface="Arial"/>
                <a:cs typeface="Arial"/>
              </a:rPr>
              <a:t>  </a:t>
            </a:r>
            <a:r>
              <a:rPr sz="1000" dirty="0">
                <a:latin typeface="Arial"/>
                <a:cs typeface="Arial"/>
              </a:rPr>
              <a:t>entendendo</a:t>
            </a:r>
            <a:r>
              <a:rPr sz="1000" spc="135" dirty="0">
                <a:latin typeface="Arial"/>
                <a:cs typeface="Arial"/>
              </a:rPr>
              <a:t>  </a:t>
            </a:r>
            <a:r>
              <a:rPr sz="1000" dirty="0">
                <a:latin typeface="Arial"/>
                <a:cs typeface="Arial"/>
              </a:rPr>
              <a:t>que</a:t>
            </a:r>
            <a:r>
              <a:rPr sz="1000" spc="125" dirty="0">
                <a:latin typeface="Arial"/>
                <a:cs typeface="Arial"/>
              </a:rPr>
              <a:t>  </a:t>
            </a:r>
            <a:r>
              <a:rPr sz="1000" dirty="0">
                <a:latin typeface="Arial"/>
                <a:cs typeface="Arial"/>
              </a:rPr>
              <a:t>é</a:t>
            </a:r>
            <a:r>
              <a:rPr sz="1000" spc="135" dirty="0">
                <a:latin typeface="Arial"/>
                <a:cs typeface="Arial"/>
              </a:rPr>
              <a:t>  </a:t>
            </a:r>
            <a:r>
              <a:rPr sz="1000" dirty="0">
                <a:latin typeface="Arial"/>
                <a:cs typeface="Arial"/>
              </a:rPr>
              <a:t>pela</a:t>
            </a:r>
            <a:r>
              <a:rPr sz="1000" spc="130" dirty="0">
                <a:latin typeface="Arial"/>
                <a:cs typeface="Arial"/>
              </a:rPr>
              <a:t>  </a:t>
            </a:r>
            <a:r>
              <a:rPr sz="1000" dirty="0">
                <a:latin typeface="Arial"/>
                <a:cs typeface="Arial"/>
              </a:rPr>
              <a:t>afeição</a:t>
            </a:r>
            <a:r>
              <a:rPr sz="1000" spc="135" dirty="0">
                <a:latin typeface="Arial"/>
                <a:cs typeface="Arial"/>
              </a:rPr>
              <a:t>  </a:t>
            </a:r>
            <a:r>
              <a:rPr sz="1000" dirty="0">
                <a:latin typeface="Arial"/>
                <a:cs typeface="Arial"/>
              </a:rPr>
              <a:t>e</a:t>
            </a:r>
            <a:r>
              <a:rPr sz="1000" spc="135" dirty="0">
                <a:latin typeface="Arial"/>
                <a:cs typeface="Arial"/>
              </a:rPr>
              <a:t>  </a:t>
            </a:r>
            <a:r>
              <a:rPr sz="1000" dirty="0">
                <a:latin typeface="Arial"/>
                <a:cs typeface="Arial"/>
              </a:rPr>
              <a:t>por</a:t>
            </a:r>
            <a:r>
              <a:rPr sz="1000" spc="135" dirty="0">
                <a:latin typeface="Arial"/>
                <a:cs typeface="Arial"/>
              </a:rPr>
              <a:t>  </a:t>
            </a:r>
            <a:r>
              <a:rPr sz="1000" spc="-10" dirty="0">
                <a:latin typeface="Arial"/>
                <a:cs typeface="Arial"/>
              </a:rPr>
              <a:t>ações </a:t>
            </a:r>
            <a:r>
              <a:rPr sz="1000" dirty="0">
                <a:latin typeface="Arial"/>
                <a:cs typeface="Arial"/>
              </a:rPr>
              <a:t>motivadoras</a:t>
            </a:r>
            <a:r>
              <a:rPr sz="1000" spc="19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que</a:t>
            </a:r>
            <a:r>
              <a:rPr sz="1000" spc="19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</a:t>
            </a:r>
            <a:r>
              <a:rPr sz="1000" spc="204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coletivo</a:t>
            </a:r>
            <a:r>
              <a:rPr sz="1000" spc="204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da</a:t>
            </a:r>
            <a:r>
              <a:rPr sz="1000" spc="18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sala</a:t>
            </a:r>
            <a:r>
              <a:rPr sz="1000" spc="204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de</a:t>
            </a:r>
            <a:r>
              <a:rPr sz="1000" spc="19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aula</a:t>
            </a:r>
            <a:r>
              <a:rPr sz="1000" spc="204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se</a:t>
            </a:r>
            <a:r>
              <a:rPr sz="1000" spc="18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transfigura </a:t>
            </a:r>
            <a:r>
              <a:rPr sz="1000" dirty="0">
                <a:latin typeface="Arial"/>
                <a:cs typeface="Arial"/>
              </a:rPr>
              <a:t>antagônico</a:t>
            </a:r>
            <a:r>
              <a:rPr sz="1000" spc="4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à</a:t>
            </a:r>
            <a:r>
              <a:rPr sz="1000" spc="4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sociedade</a:t>
            </a:r>
            <a:r>
              <a:rPr sz="1000" spc="409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que</a:t>
            </a:r>
            <a:r>
              <a:rPr sz="1000" spc="4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descarta</a:t>
            </a:r>
            <a:r>
              <a:rPr sz="1000" spc="4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as</a:t>
            </a:r>
            <a:r>
              <a:rPr sz="1000" spc="42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subjetividades </a:t>
            </a:r>
            <a:r>
              <a:rPr sz="1000" dirty="0">
                <a:latin typeface="Arial"/>
                <a:cs typeface="Arial"/>
              </a:rPr>
              <a:t>desses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sujeitos.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362711" y="483108"/>
            <a:ext cx="9013190" cy="5992495"/>
            <a:chOff x="362711" y="483108"/>
            <a:chExt cx="9013190" cy="5992495"/>
          </a:xfrm>
        </p:grpSpPr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2711" y="4384548"/>
              <a:ext cx="3640835" cy="2090915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157971" y="483108"/>
              <a:ext cx="1217675" cy="832103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924346" y="2267013"/>
              <a:ext cx="2105025" cy="904240"/>
            </a:xfrm>
            <a:custGeom>
              <a:avLst/>
              <a:gdLst/>
              <a:ahLst/>
              <a:cxnLst/>
              <a:rect l="l" t="t" r="r" b="b"/>
              <a:pathLst>
                <a:path w="2105025" h="904239">
                  <a:moveTo>
                    <a:pt x="368808" y="457200"/>
                  </a:moveTo>
                  <a:lnTo>
                    <a:pt x="283464" y="457200"/>
                  </a:lnTo>
                  <a:lnTo>
                    <a:pt x="283464" y="598932"/>
                  </a:lnTo>
                  <a:lnTo>
                    <a:pt x="368808" y="598932"/>
                  </a:lnTo>
                  <a:lnTo>
                    <a:pt x="368808" y="457200"/>
                  </a:lnTo>
                  <a:close/>
                </a:path>
                <a:path w="2105025" h="904239">
                  <a:moveTo>
                    <a:pt x="423672" y="152400"/>
                  </a:moveTo>
                  <a:lnTo>
                    <a:pt x="246888" y="152400"/>
                  </a:lnTo>
                  <a:lnTo>
                    <a:pt x="246888" y="294132"/>
                  </a:lnTo>
                  <a:lnTo>
                    <a:pt x="423672" y="294132"/>
                  </a:lnTo>
                  <a:lnTo>
                    <a:pt x="423672" y="152400"/>
                  </a:lnTo>
                  <a:close/>
                </a:path>
                <a:path w="2105025" h="904239">
                  <a:moveTo>
                    <a:pt x="431279" y="609600"/>
                  </a:moveTo>
                  <a:lnTo>
                    <a:pt x="0" y="609600"/>
                  </a:lnTo>
                  <a:lnTo>
                    <a:pt x="0" y="751332"/>
                  </a:lnTo>
                  <a:lnTo>
                    <a:pt x="431279" y="751332"/>
                  </a:lnTo>
                  <a:lnTo>
                    <a:pt x="431279" y="609600"/>
                  </a:lnTo>
                  <a:close/>
                </a:path>
                <a:path w="2105025" h="904239">
                  <a:moveTo>
                    <a:pt x="550164" y="304800"/>
                  </a:moveTo>
                  <a:lnTo>
                    <a:pt x="259080" y="304800"/>
                  </a:lnTo>
                  <a:lnTo>
                    <a:pt x="259080" y="446532"/>
                  </a:lnTo>
                  <a:lnTo>
                    <a:pt x="550164" y="446532"/>
                  </a:lnTo>
                  <a:lnTo>
                    <a:pt x="550164" y="304800"/>
                  </a:lnTo>
                  <a:close/>
                </a:path>
                <a:path w="2105025" h="904239">
                  <a:moveTo>
                    <a:pt x="1501140" y="152400"/>
                  </a:moveTo>
                  <a:lnTo>
                    <a:pt x="1476756" y="152400"/>
                  </a:lnTo>
                  <a:lnTo>
                    <a:pt x="1476756" y="294132"/>
                  </a:lnTo>
                  <a:lnTo>
                    <a:pt x="1501140" y="294132"/>
                  </a:lnTo>
                  <a:lnTo>
                    <a:pt x="1501140" y="152400"/>
                  </a:lnTo>
                  <a:close/>
                </a:path>
                <a:path w="2105025" h="904239">
                  <a:moveTo>
                    <a:pt x="1955292" y="457200"/>
                  </a:moveTo>
                  <a:lnTo>
                    <a:pt x="1869948" y="457200"/>
                  </a:lnTo>
                  <a:lnTo>
                    <a:pt x="1869948" y="598932"/>
                  </a:lnTo>
                  <a:lnTo>
                    <a:pt x="1955292" y="598932"/>
                  </a:lnTo>
                  <a:lnTo>
                    <a:pt x="1955292" y="457200"/>
                  </a:lnTo>
                  <a:close/>
                </a:path>
                <a:path w="2105025" h="904239">
                  <a:moveTo>
                    <a:pt x="1978152" y="152400"/>
                  </a:moveTo>
                  <a:lnTo>
                    <a:pt x="1908048" y="152400"/>
                  </a:lnTo>
                  <a:lnTo>
                    <a:pt x="1908048" y="294132"/>
                  </a:lnTo>
                  <a:lnTo>
                    <a:pt x="1978152" y="294132"/>
                  </a:lnTo>
                  <a:lnTo>
                    <a:pt x="1978152" y="152400"/>
                  </a:lnTo>
                  <a:close/>
                </a:path>
                <a:path w="2105025" h="904239">
                  <a:moveTo>
                    <a:pt x="2104644" y="762000"/>
                  </a:moveTo>
                  <a:lnTo>
                    <a:pt x="2104644" y="762000"/>
                  </a:lnTo>
                  <a:lnTo>
                    <a:pt x="175260" y="762000"/>
                  </a:lnTo>
                  <a:lnTo>
                    <a:pt x="175260" y="903732"/>
                  </a:lnTo>
                  <a:lnTo>
                    <a:pt x="2104644" y="903732"/>
                  </a:lnTo>
                  <a:lnTo>
                    <a:pt x="2104644" y="762000"/>
                  </a:lnTo>
                  <a:close/>
                </a:path>
                <a:path w="2105025" h="904239">
                  <a:moveTo>
                    <a:pt x="2104644" y="609600"/>
                  </a:moveTo>
                  <a:lnTo>
                    <a:pt x="1895856" y="609600"/>
                  </a:lnTo>
                  <a:lnTo>
                    <a:pt x="1895856" y="751332"/>
                  </a:lnTo>
                  <a:lnTo>
                    <a:pt x="2104644" y="751332"/>
                  </a:lnTo>
                  <a:lnTo>
                    <a:pt x="2104644" y="609600"/>
                  </a:lnTo>
                  <a:close/>
                </a:path>
                <a:path w="2105025" h="904239">
                  <a:moveTo>
                    <a:pt x="2104644" y="304800"/>
                  </a:moveTo>
                  <a:lnTo>
                    <a:pt x="1839468" y="304800"/>
                  </a:lnTo>
                  <a:lnTo>
                    <a:pt x="1839468" y="446532"/>
                  </a:lnTo>
                  <a:lnTo>
                    <a:pt x="2104644" y="446532"/>
                  </a:lnTo>
                  <a:lnTo>
                    <a:pt x="2104644" y="304800"/>
                  </a:lnTo>
                  <a:close/>
                </a:path>
                <a:path w="2105025" h="904239">
                  <a:moveTo>
                    <a:pt x="2104644" y="0"/>
                  </a:moveTo>
                  <a:lnTo>
                    <a:pt x="1830324" y="0"/>
                  </a:lnTo>
                  <a:lnTo>
                    <a:pt x="1830324" y="141732"/>
                  </a:lnTo>
                  <a:lnTo>
                    <a:pt x="2104644" y="141732"/>
                  </a:lnTo>
                  <a:lnTo>
                    <a:pt x="210464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4482133" y="2240594"/>
            <a:ext cx="143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Arial"/>
                <a:cs typeface="Arial"/>
              </a:rPr>
              <a:t>Metodologia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qualitativa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945682" y="2267013"/>
            <a:ext cx="927100" cy="14224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90"/>
              </a:lnSpc>
            </a:pPr>
            <a:r>
              <a:rPr sz="1000" spc="-10" dirty="0">
                <a:latin typeface="Arial"/>
                <a:cs typeface="Arial"/>
              </a:rPr>
              <a:t>fenomenológica,</a:t>
            </a:r>
            <a:endParaRPr sz="10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902335" y="2240594"/>
            <a:ext cx="11271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Arial"/>
                <a:cs typeface="Arial"/>
              </a:rPr>
              <a:t>traduzida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pelo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texto</a:t>
            </a:r>
            <a:endParaRPr sz="1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482260" y="2393017"/>
            <a:ext cx="16446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Arial"/>
                <a:cs typeface="Arial"/>
              </a:rPr>
              <a:t>literário</a:t>
            </a:r>
            <a:r>
              <a:rPr sz="1000" spc="1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</a:t>
            </a:r>
            <a:r>
              <a:rPr sz="1000" spc="16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reflexões</a:t>
            </a:r>
            <a:r>
              <a:rPr sz="1000" spc="1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sobre</a:t>
            </a:r>
            <a:r>
              <a:rPr sz="1000" spc="150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o</a:t>
            </a:r>
            <a:endParaRPr sz="10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171234" y="2419413"/>
            <a:ext cx="177165" cy="14224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90"/>
              </a:lnSpc>
            </a:pPr>
            <a:r>
              <a:rPr sz="1000" i="1" spc="-25" dirty="0">
                <a:latin typeface="Arial"/>
                <a:cs typeface="Arial"/>
              </a:rPr>
              <a:t>ser</a:t>
            </a:r>
            <a:endParaRPr sz="10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335494" y="2393017"/>
            <a:ext cx="17081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i="1" spc="-10" dirty="0">
                <a:latin typeface="Arial"/>
                <a:cs typeface="Arial"/>
              </a:rPr>
              <a:t>-</a:t>
            </a:r>
            <a:r>
              <a:rPr sz="1000" i="1" dirty="0">
                <a:latin typeface="Arial"/>
                <a:cs typeface="Arial"/>
              </a:rPr>
              <a:t>aí</a:t>
            </a:r>
            <a:r>
              <a:rPr sz="1000" i="1" spc="15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na</a:t>
            </a:r>
            <a:r>
              <a:rPr sz="1000" i="1" spc="15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différance.</a:t>
            </a:r>
            <a:r>
              <a:rPr sz="1000" i="1" spc="16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‘</a:t>
            </a:r>
            <a:r>
              <a:rPr sz="1000" dirty="0">
                <a:latin typeface="Arial"/>
                <a:cs typeface="Arial"/>
              </a:rPr>
              <a:t>Quem</a:t>
            </a:r>
            <a:r>
              <a:rPr sz="1000" spc="17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é</a:t>
            </a:r>
            <a:r>
              <a:rPr sz="1000" spc="150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o</a:t>
            </a:r>
            <a:endParaRPr sz="10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482260" y="2545440"/>
            <a:ext cx="16732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Arial"/>
                <a:cs typeface="Arial"/>
              </a:rPr>
              <a:t>muro</a:t>
            </a:r>
            <a:r>
              <a:rPr sz="1000" spc="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na</a:t>
            </a:r>
            <a:r>
              <a:rPr sz="1000" spc="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história?’</a:t>
            </a:r>
            <a:r>
              <a:rPr sz="1000" spc="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‘Por</a:t>
            </a:r>
            <a:r>
              <a:rPr sz="1000" spc="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que</a:t>
            </a:r>
            <a:r>
              <a:rPr sz="1000" spc="30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o</a:t>
            </a:r>
            <a:endParaRPr sz="10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183426" y="2571813"/>
            <a:ext cx="304165" cy="14224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90"/>
              </a:lnSpc>
            </a:pPr>
            <a:r>
              <a:rPr sz="1000" spc="-20" dirty="0">
                <a:latin typeface="Arial"/>
                <a:cs typeface="Arial"/>
              </a:rPr>
              <a:t>muro</a:t>
            </a:r>
            <a:endParaRPr sz="10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501596" y="2545440"/>
            <a:ext cx="1542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Arial"/>
                <a:cs typeface="Arial"/>
              </a:rPr>
              <a:t>foi</a:t>
            </a:r>
            <a:r>
              <a:rPr sz="1000" spc="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destruído?’</a:t>
            </a:r>
            <a:r>
              <a:rPr sz="1000" spc="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‘Como</a:t>
            </a:r>
            <a:r>
              <a:rPr sz="1000" spc="2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você</a:t>
            </a:r>
            <a:endParaRPr sz="10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482386" y="2697863"/>
            <a:ext cx="17386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Arial"/>
                <a:cs typeface="Arial"/>
              </a:rPr>
              <a:t>vê</a:t>
            </a:r>
            <a:r>
              <a:rPr sz="1000" spc="36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</a:t>
            </a:r>
            <a:r>
              <a:rPr sz="1000" spc="37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autista?’</a:t>
            </a:r>
            <a:r>
              <a:rPr sz="1000" spc="37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’O</a:t>
            </a:r>
            <a:r>
              <a:rPr sz="1000" spc="38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que</a:t>
            </a:r>
            <a:r>
              <a:rPr sz="1000" spc="36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pode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278791" y="2697863"/>
            <a:ext cx="17608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604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Arial"/>
                <a:cs typeface="Arial"/>
              </a:rPr>
              <a:t>ser</a:t>
            </a:r>
            <a:r>
              <a:rPr sz="1000" spc="3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</a:t>
            </a:r>
            <a:r>
              <a:rPr sz="1000" spc="36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PEI,</a:t>
            </a:r>
            <a:r>
              <a:rPr sz="1000" spc="3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na</a:t>
            </a:r>
            <a:r>
              <a:rPr sz="1000" spc="36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história?’.</a:t>
            </a:r>
            <a:r>
              <a:rPr sz="1000" spc="36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As</a:t>
            </a:r>
            <a:endParaRPr sz="10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482512" y="2850286"/>
            <a:ext cx="187261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Arial"/>
                <a:cs typeface="Arial"/>
              </a:rPr>
              <a:t>proposições</a:t>
            </a:r>
            <a:r>
              <a:rPr sz="1000" spc="2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levantadas</a:t>
            </a:r>
            <a:r>
              <a:rPr sz="1000" spc="20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formam</a:t>
            </a:r>
            <a:endParaRPr sz="10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413462" y="2850286"/>
            <a:ext cx="16275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Arial"/>
                <a:cs typeface="Arial"/>
              </a:rPr>
              <a:t>uma</a:t>
            </a:r>
            <a:r>
              <a:rPr sz="1000" spc="23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rede</a:t>
            </a:r>
            <a:r>
              <a:rPr sz="1000" spc="23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de</a:t>
            </a:r>
            <a:r>
              <a:rPr sz="1000" spc="25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relações</a:t>
            </a:r>
            <a:r>
              <a:rPr sz="1000" spc="254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que</a:t>
            </a:r>
            <a:endParaRPr sz="10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482512" y="3002709"/>
            <a:ext cx="356044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Arial"/>
                <a:cs typeface="Arial"/>
              </a:rPr>
              <a:t>apresentam</a:t>
            </a:r>
            <a:r>
              <a:rPr sz="1000" spc="409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</a:t>
            </a:r>
            <a:r>
              <a:rPr sz="1000" spc="39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PEI</a:t>
            </a:r>
            <a:r>
              <a:rPr sz="1000" spc="39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como</a:t>
            </a:r>
            <a:r>
              <a:rPr sz="1000" spc="38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registro</a:t>
            </a:r>
            <a:r>
              <a:rPr sz="1000" spc="39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do</a:t>
            </a:r>
            <a:r>
              <a:rPr sz="1000" spc="39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ser-</a:t>
            </a:r>
            <a:r>
              <a:rPr sz="1000" i="1" dirty="0">
                <a:latin typeface="Arial"/>
                <a:cs typeface="Arial"/>
              </a:rPr>
              <a:t>aí</a:t>
            </a:r>
            <a:r>
              <a:rPr sz="1000" i="1" spc="39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autista</a:t>
            </a:r>
            <a:r>
              <a:rPr sz="1000" spc="39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numa</a:t>
            </a:r>
            <a:endParaRPr sz="10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482512" y="3155132"/>
            <a:ext cx="7112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Arial"/>
                <a:cs typeface="Arial"/>
              </a:rPr>
              <a:t>ontologia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na</a:t>
            </a:r>
            <a:endParaRPr sz="10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215686" y="3181413"/>
            <a:ext cx="602615" cy="14351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90"/>
              </a:lnSpc>
            </a:pPr>
            <a:r>
              <a:rPr sz="1000" i="1" spc="-10" dirty="0">
                <a:latin typeface="Arial"/>
                <a:cs typeface="Arial"/>
              </a:rPr>
              <a:t>différance.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8110728" y="1973580"/>
            <a:ext cx="1544320" cy="3574415"/>
            <a:chOff x="8110728" y="1973580"/>
            <a:chExt cx="1544320" cy="3574415"/>
          </a:xfrm>
        </p:grpSpPr>
        <p:pic>
          <p:nvPicPr>
            <p:cNvPr id="34" name="object 3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328659" y="3468624"/>
              <a:ext cx="1325879" cy="1002791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00872" y="4643750"/>
              <a:ext cx="1237487" cy="903732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110728" y="1973580"/>
              <a:ext cx="1409687" cy="1069847"/>
            </a:xfrm>
            <a:prstGeom prst="rect">
              <a:avLst/>
            </a:prstGeom>
          </p:spPr>
        </p:pic>
      </p:grpSp>
      <p:sp>
        <p:nvSpPr>
          <p:cNvPr id="37" name="object 37"/>
          <p:cNvSpPr txBox="1"/>
          <p:nvPr/>
        </p:nvSpPr>
        <p:spPr>
          <a:xfrm>
            <a:off x="7980925" y="5897844"/>
            <a:ext cx="1592580" cy="70866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sz="1150" b="1" spc="-10" dirty="0">
                <a:solidFill>
                  <a:srgbClr val="49AAC5"/>
                </a:solidFill>
                <a:latin typeface="Arial"/>
                <a:cs typeface="Arial"/>
              </a:rPr>
              <a:t>REFERÊNCIAS</a:t>
            </a:r>
            <a:endParaRPr sz="1150">
              <a:latin typeface="Arial"/>
              <a:cs typeface="Arial"/>
            </a:endParaRPr>
          </a:p>
          <a:p>
            <a:pPr marL="54610">
              <a:lnSpc>
                <a:spcPct val="100000"/>
              </a:lnSpc>
              <a:spcBef>
                <a:spcPts val="50"/>
              </a:spcBef>
            </a:pPr>
            <a:r>
              <a:rPr sz="450" spc="-75" dirty="0">
                <a:latin typeface="Agency FB"/>
                <a:cs typeface="Agency FB"/>
              </a:rPr>
              <a:t>DERRIDA,</a:t>
            </a:r>
            <a:r>
              <a:rPr sz="450" spc="10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J.Ladifférance.</a:t>
            </a:r>
            <a:r>
              <a:rPr sz="450" spc="10" dirty="0">
                <a:latin typeface="Agency FB"/>
                <a:cs typeface="Agency FB"/>
              </a:rPr>
              <a:t> </a:t>
            </a:r>
            <a:r>
              <a:rPr sz="450" spc="-55" dirty="0">
                <a:latin typeface="Agency FB"/>
                <a:cs typeface="Agency FB"/>
              </a:rPr>
              <a:t>In:</a:t>
            </a:r>
            <a:r>
              <a:rPr sz="450" spc="10" dirty="0">
                <a:latin typeface="Agency FB"/>
                <a:cs typeface="Agency FB"/>
              </a:rPr>
              <a:t> </a:t>
            </a:r>
            <a:r>
              <a:rPr sz="450" b="1" spc="-80" dirty="0">
                <a:latin typeface="Agency FB"/>
                <a:cs typeface="Agency FB"/>
              </a:rPr>
              <a:t>Margesde</a:t>
            </a:r>
            <a:r>
              <a:rPr sz="450" b="1" spc="25" dirty="0">
                <a:latin typeface="Agency FB"/>
                <a:cs typeface="Agency FB"/>
              </a:rPr>
              <a:t> </a:t>
            </a:r>
            <a:r>
              <a:rPr sz="450" b="1" spc="-65" dirty="0">
                <a:latin typeface="Agency FB"/>
                <a:cs typeface="Agency FB"/>
              </a:rPr>
              <a:t>la</a:t>
            </a:r>
            <a:r>
              <a:rPr sz="450" b="1" spc="20" dirty="0">
                <a:latin typeface="Agency FB"/>
                <a:cs typeface="Agency FB"/>
              </a:rPr>
              <a:t> </a:t>
            </a:r>
            <a:r>
              <a:rPr sz="450" b="1" spc="-75" dirty="0">
                <a:latin typeface="Agency FB"/>
                <a:cs typeface="Agency FB"/>
              </a:rPr>
              <a:t>Philosophie</a:t>
            </a:r>
            <a:r>
              <a:rPr sz="450" spc="-75" dirty="0">
                <a:latin typeface="Agency FB"/>
                <a:cs typeface="Agency FB"/>
              </a:rPr>
              <a:t>.</a:t>
            </a:r>
            <a:r>
              <a:rPr sz="450" spc="15" dirty="0">
                <a:latin typeface="Agency FB"/>
                <a:cs typeface="Agency FB"/>
              </a:rPr>
              <a:t> </a:t>
            </a:r>
            <a:r>
              <a:rPr sz="450" spc="-65" dirty="0">
                <a:latin typeface="Agency FB"/>
                <a:cs typeface="Agency FB"/>
              </a:rPr>
              <a:t>Paris:</a:t>
            </a:r>
            <a:r>
              <a:rPr sz="450" spc="10" dirty="0">
                <a:latin typeface="Agency FB"/>
                <a:cs typeface="Agency FB"/>
              </a:rPr>
              <a:t> </a:t>
            </a:r>
            <a:r>
              <a:rPr sz="450" spc="-110" dirty="0">
                <a:latin typeface="Agency FB"/>
                <a:cs typeface="Agency FB"/>
              </a:rPr>
              <a:t>Les</a:t>
            </a:r>
            <a:r>
              <a:rPr sz="450" spc="10" dirty="0">
                <a:latin typeface="Agency FB"/>
                <a:cs typeface="Agency FB"/>
              </a:rPr>
              <a:t> </a:t>
            </a:r>
            <a:r>
              <a:rPr sz="450" spc="-65" dirty="0">
                <a:latin typeface="Agency FB"/>
                <a:cs typeface="Agency FB"/>
              </a:rPr>
              <a:t>Editions</a:t>
            </a:r>
            <a:r>
              <a:rPr sz="450" spc="15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de</a:t>
            </a:r>
            <a:r>
              <a:rPr sz="450" spc="10" dirty="0">
                <a:latin typeface="Agency FB"/>
                <a:cs typeface="Agency FB"/>
              </a:rPr>
              <a:t> </a:t>
            </a:r>
            <a:r>
              <a:rPr sz="450" spc="-85" dirty="0">
                <a:latin typeface="Agency FB"/>
                <a:cs typeface="Agency FB"/>
              </a:rPr>
              <a:t>Minuit;</a:t>
            </a:r>
            <a:r>
              <a:rPr sz="450" spc="10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Collection«Critique»,</a:t>
            </a:r>
            <a:r>
              <a:rPr sz="450" spc="15" dirty="0">
                <a:latin typeface="Agency FB"/>
                <a:cs typeface="Agency FB"/>
              </a:rPr>
              <a:t> </a:t>
            </a:r>
            <a:r>
              <a:rPr sz="450" spc="-10" dirty="0">
                <a:latin typeface="Agency FB"/>
                <a:cs typeface="Agency FB"/>
              </a:rPr>
              <a:t>2003.</a:t>
            </a:r>
            <a:endParaRPr sz="450">
              <a:latin typeface="Agency FB"/>
              <a:cs typeface="Agency FB"/>
            </a:endParaRPr>
          </a:p>
          <a:p>
            <a:pPr marL="54610">
              <a:lnSpc>
                <a:spcPct val="100000"/>
              </a:lnSpc>
              <a:spcBef>
                <a:spcPts val="10"/>
              </a:spcBef>
            </a:pPr>
            <a:r>
              <a:rPr sz="450" spc="-70" dirty="0">
                <a:latin typeface="Agency FB"/>
                <a:cs typeface="Agency FB"/>
              </a:rPr>
              <a:t>FERREIRO,</a:t>
            </a:r>
            <a:r>
              <a:rPr sz="450" spc="10" dirty="0">
                <a:latin typeface="Agency FB"/>
                <a:cs typeface="Agency FB"/>
              </a:rPr>
              <a:t> </a:t>
            </a:r>
            <a:r>
              <a:rPr sz="450" spc="-60" dirty="0">
                <a:latin typeface="Agency FB"/>
                <a:cs typeface="Agency FB"/>
              </a:rPr>
              <a:t>Emília.</a:t>
            </a:r>
            <a:r>
              <a:rPr sz="450" spc="15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Alfabetização</a:t>
            </a:r>
            <a:r>
              <a:rPr sz="450" spc="10" dirty="0">
                <a:latin typeface="Agency FB"/>
                <a:cs typeface="Agency FB"/>
              </a:rPr>
              <a:t> </a:t>
            </a:r>
            <a:r>
              <a:rPr sz="450" spc="-85" dirty="0">
                <a:latin typeface="Agency FB"/>
                <a:cs typeface="Agency FB"/>
              </a:rPr>
              <a:t>em</a:t>
            </a:r>
            <a:r>
              <a:rPr sz="450" spc="15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Processo.</a:t>
            </a:r>
            <a:r>
              <a:rPr sz="450" spc="10" dirty="0">
                <a:latin typeface="Agency FB"/>
                <a:cs typeface="Agency FB"/>
              </a:rPr>
              <a:t> </a:t>
            </a:r>
            <a:r>
              <a:rPr sz="450" spc="-85" dirty="0">
                <a:latin typeface="Agency FB"/>
                <a:cs typeface="Agency FB"/>
              </a:rPr>
              <a:t>São</a:t>
            </a:r>
            <a:r>
              <a:rPr sz="450" spc="15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Paulo:</a:t>
            </a:r>
            <a:r>
              <a:rPr sz="450" spc="10" dirty="0">
                <a:latin typeface="Agency FB"/>
                <a:cs typeface="Agency FB"/>
              </a:rPr>
              <a:t> </a:t>
            </a:r>
            <a:r>
              <a:rPr sz="450" spc="-65" dirty="0">
                <a:latin typeface="Agency FB"/>
                <a:cs typeface="Agency FB"/>
              </a:rPr>
              <a:t>Cortez,</a:t>
            </a:r>
            <a:r>
              <a:rPr sz="450" spc="15" dirty="0">
                <a:latin typeface="Agency FB"/>
                <a:cs typeface="Agency FB"/>
              </a:rPr>
              <a:t> </a:t>
            </a:r>
            <a:r>
              <a:rPr sz="450" spc="-10" dirty="0">
                <a:latin typeface="Agency FB"/>
                <a:cs typeface="Agency FB"/>
              </a:rPr>
              <a:t>1996.</a:t>
            </a:r>
            <a:endParaRPr sz="450">
              <a:latin typeface="Agency FB"/>
              <a:cs typeface="Agency FB"/>
            </a:endParaRPr>
          </a:p>
          <a:p>
            <a:pPr marL="54610">
              <a:lnSpc>
                <a:spcPct val="100000"/>
              </a:lnSpc>
              <a:spcBef>
                <a:spcPts val="10"/>
              </a:spcBef>
            </a:pPr>
            <a:r>
              <a:rPr sz="450" spc="-65" dirty="0">
                <a:latin typeface="Agency FB"/>
                <a:cs typeface="Agency FB"/>
              </a:rPr>
              <a:t>FREIRE,</a:t>
            </a:r>
            <a:r>
              <a:rPr sz="450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Madalena.</a:t>
            </a:r>
            <a:r>
              <a:rPr sz="450" spc="5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Dois</a:t>
            </a:r>
            <a:r>
              <a:rPr sz="450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olhares</a:t>
            </a:r>
            <a:r>
              <a:rPr sz="450" spc="5" dirty="0">
                <a:latin typeface="Agency FB"/>
                <a:cs typeface="Agency FB"/>
              </a:rPr>
              <a:t> </a:t>
            </a:r>
            <a:r>
              <a:rPr sz="450" spc="-80" dirty="0">
                <a:latin typeface="Agency FB"/>
                <a:cs typeface="Agency FB"/>
              </a:rPr>
              <a:t>ao</a:t>
            </a:r>
            <a:r>
              <a:rPr sz="450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espaço-</a:t>
            </a:r>
            <a:r>
              <a:rPr sz="450" spc="-80" dirty="0">
                <a:latin typeface="Agency FB"/>
                <a:cs typeface="Agency FB"/>
              </a:rPr>
              <a:t>ação</a:t>
            </a:r>
            <a:r>
              <a:rPr sz="450" spc="5" dirty="0">
                <a:latin typeface="Agency FB"/>
                <a:cs typeface="Agency FB"/>
              </a:rPr>
              <a:t> </a:t>
            </a:r>
            <a:r>
              <a:rPr sz="450" spc="-85" dirty="0">
                <a:latin typeface="Agency FB"/>
                <a:cs typeface="Agency FB"/>
              </a:rPr>
              <a:t>na</a:t>
            </a:r>
            <a:r>
              <a:rPr sz="450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pré-</a:t>
            </a:r>
            <a:r>
              <a:rPr sz="450" spc="-65" dirty="0">
                <a:latin typeface="Agency FB"/>
                <a:cs typeface="Agency FB"/>
              </a:rPr>
              <a:t>escola.</a:t>
            </a:r>
            <a:r>
              <a:rPr sz="450" spc="5" dirty="0">
                <a:latin typeface="Agency FB"/>
                <a:cs typeface="Agency FB"/>
              </a:rPr>
              <a:t> </a:t>
            </a:r>
            <a:r>
              <a:rPr sz="450" spc="-55" dirty="0">
                <a:latin typeface="Agency FB"/>
                <a:cs typeface="Agency FB"/>
              </a:rPr>
              <a:t>In:</a:t>
            </a:r>
            <a:r>
              <a:rPr sz="450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MORAIS,</a:t>
            </a:r>
            <a:r>
              <a:rPr sz="450" spc="5" dirty="0">
                <a:latin typeface="Agency FB"/>
                <a:cs typeface="Agency FB"/>
              </a:rPr>
              <a:t> </a:t>
            </a:r>
            <a:r>
              <a:rPr sz="450" spc="-60" dirty="0">
                <a:latin typeface="Agency FB"/>
                <a:cs typeface="Agency FB"/>
              </a:rPr>
              <a:t>R.</a:t>
            </a:r>
            <a:r>
              <a:rPr sz="450" dirty="0">
                <a:latin typeface="Agency FB"/>
                <a:cs typeface="Agency FB"/>
              </a:rPr>
              <a:t> </a:t>
            </a:r>
            <a:r>
              <a:rPr sz="450" spc="-60" dirty="0">
                <a:latin typeface="Agency FB"/>
                <a:cs typeface="Agency FB"/>
              </a:rPr>
              <a:t>(org.).</a:t>
            </a:r>
            <a:r>
              <a:rPr sz="450" spc="5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Sala</a:t>
            </a:r>
            <a:r>
              <a:rPr sz="450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de</a:t>
            </a:r>
            <a:r>
              <a:rPr sz="450" spc="5" dirty="0">
                <a:latin typeface="Agency FB"/>
                <a:cs typeface="Agency FB"/>
              </a:rPr>
              <a:t> </a:t>
            </a:r>
            <a:r>
              <a:rPr sz="450" spc="-65" dirty="0">
                <a:latin typeface="Agency FB"/>
                <a:cs typeface="Agency FB"/>
              </a:rPr>
              <a:t>aula:</a:t>
            </a:r>
            <a:r>
              <a:rPr sz="450" spc="5" dirty="0">
                <a:latin typeface="Agency FB"/>
                <a:cs typeface="Agency FB"/>
              </a:rPr>
              <a:t> </a:t>
            </a:r>
            <a:r>
              <a:rPr sz="450" spc="-80" dirty="0">
                <a:latin typeface="Agency FB"/>
                <a:cs typeface="Agency FB"/>
              </a:rPr>
              <a:t>que</a:t>
            </a:r>
            <a:r>
              <a:rPr sz="450" dirty="0">
                <a:latin typeface="Agency FB"/>
                <a:cs typeface="Agency FB"/>
              </a:rPr>
              <a:t> </a:t>
            </a:r>
            <a:r>
              <a:rPr sz="450" spc="-80" dirty="0">
                <a:latin typeface="Agency FB"/>
                <a:cs typeface="Agency FB"/>
              </a:rPr>
              <a:t>espaço</a:t>
            </a:r>
            <a:r>
              <a:rPr sz="450" spc="5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é</a:t>
            </a:r>
            <a:r>
              <a:rPr sz="450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esse?</a:t>
            </a:r>
            <a:r>
              <a:rPr sz="450" spc="5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Campinas:</a:t>
            </a:r>
            <a:r>
              <a:rPr sz="450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Papirus,</a:t>
            </a:r>
            <a:r>
              <a:rPr sz="450" spc="5" dirty="0">
                <a:latin typeface="Agency FB"/>
                <a:cs typeface="Agency FB"/>
              </a:rPr>
              <a:t> </a:t>
            </a:r>
            <a:r>
              <a:rPr sz="450" spc="-10" dirty="0">
                <a:latin typeface="Agency FB"/>
                <a:cs typeface="Agency FB"/>
              </a:rPr>
              <a:t>1986.</a:t>
            </a:r>
            <a:endParaRPr sz="450">
              <a:latin typeface="Agency FB"/>
              <a:cs typeface="Agency FB"/>
            </a:endParaRPr>
          </a:p>
          <a:p>
            <a:pPr marL="54610">
              <a:lnSpc>
                <a:spcPct val="100000"/>
              </a:lnSpc>
              <a:spcBef>
                <a:spcPts val="10"/>
              </a:spcBef>
              <a:tabLst>
                <a:tab pos="189865" algn="l"/>
              </a:tabLst>
            </a:pPr>
            <a:r>
              <a:rPr sz="45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450" spc="-40" dirty="0">
                <a:latin typeface="Agency FB"/>
                <a:cs typeface="Agency FB"/>
              </a:rPr>
              <a:t>.</a:t>
            </a:r>
            <a:r>
              <a:rPr sz="450" spc="-15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A</a:t>
            </a:r>
            <a:r>
              <a:rPr sz="450" spc="-10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paixão</a:t>
            </a:r>
            <a:r>
              <a:rPr sz="450" spc="-10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de</a:t>
            </a:r>
            <a:r>
              <a:rPr sz="450" spc="-10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conhecer</a:t>
            </a:r>
            <a:r>
              <a:rPr sz="450" spc="-10" dirty="0">
                <a:latin typeface="Agency FB"/>
                <a:cs typeface="Agency FB"/>
              </a:rPr>
              <a:t> </a:t>
            </a:r>
            <a:r>
              <a:rPr sz="450" spc="-80" dirty="0">
                <a:latin typeface="Agency FB"/>
                <a:cs typeface="Agency FB"/>
              </a:rPr>
              <a:t>o</a:t>
            </a:r>
            <a:r>
              <a:rPr sz="450" spc="-10" dirty="0">
                <a:latin typeface="Agency FB"/>
                <a:cs typeface="Agency FB"/>
              </a:rPr>
              <a:t> </a:t>
            </a:r>
            <a:r>
              <a:rPr sz="450" spc="-80" dirty="0">
                <a:latin typeface="Agency FB"/>
                <a:cs typeface="Agency FB"/>
              </a:rPr>
              <a:t>mundo.</a:t>
            </a:r>
            <a:r>
              <a:rPr sz="450" spc="-10" dirty="0">
                <a:latin typeface="Agency FB"/>
                <a:cs typeface="Agency FB"/>
              </a:rPr>
              <a:t> </a:t>
            </a:r>
            <a:r>
              <a:rPr sz="450" spc="-65" dirty="0">
                <a:latin typeface="Agency FB"/>
                <a:cs typeface="Agency FB"/>
              </a:rPr>
              <a:t>Rio</a:t>
            </a:r>
            <a:r>
              <a:rPr sz="450" spc="-15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de</a:t>
            </a:r>
            <a:r>
              <a:rPr sz="450" spc="-10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Janeiro/</a:t>
            </a:r>
            <a:r>
              <a:rPr sz="450" spc="-10" dirty="0">
                <a:latin typeface="Agency FB"/>
                <a:cs typeface="Agency FB"/>
              </a:rPr>
              <a:t> </a:t>
            </a:r>
            <a:r>
              <a:rPr sz="450" spc="-85" dirty="0">
                <a:latin typeface="Agency FB"/>
                <a:cs typeface="Agency FB"/>
              </a:rPr>
              <a:t>São</a:t>
            </a:r>
            <a:r>
              <a:rPr sz="450" spc="-10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Paulo:</a:t>
            </a:r>
            <a:r>
              <a:rPr sz="450" spc="-10" dirty="0">
                <a:latin typeface="Agency FB"/>
                <a:cs typeface="Agency FB"/>
              </a:rPr>
              <a:t> </a:t>
            </a:r>
            <a:r>
              <a:rPr sz="450" spc="-80" dirty="0">
                <a:latin typeface="Agency FB"/>
                <a:cs typeface="Agency FB"/>
              </a:rPr>
              <a:t>Paz</a:t>
            </a:r>
            <a:r>
              <a:rPr sz="450" spc="-10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e</a:t>
            </a:r>
            <a:r>
              <a:rPr sz="450" spc="-10" dirty="0">
                <a:latin typeface="Agency FB"/>
                <a:cs typeface="Agency FB"/>
              </a:rPr>
              <a:t> </a:t>
            </a:r>
            <a:r>
              <a:rPr sz="450" spc="-65" dirty="0">
                <a:latin typeface="Agency FB"/>
                <a:cs typeface="Agency FB"/>
              </a:rPr>
              <a:t>Terra,</a:t>
            </a:r>
            <a:r>
              <a:rPr sz="450" spc="-10" dirty="0">
                <a:latin typeface="Agency FB"/>
                <a:cs typeface="Agency FB"/>
              </a:rPr>
              <a:t> </a:t>
            </a:r>
            <a:r>
              <a:rPr sz="450" spc="-55" dirty="0">
                <a:latin typeface="Agency FB"/>
                <a:cs typeface="Agency FB"/>
              </a:rPr>
              <a:t>21.</a:t>
            </a:r>
            <a:r>
              <a:rPr sz="450" spc="-15" dirty="0">
                <a:latin typeface="Agency FB"/>
                <a:cs typeface="Agency FB"/>
              </a:rPr>
              <a:t> </a:t>
            </a:r>
            <a:r>
              <a:rPr sz="450" spc="-65" dirty="0">
                <a:latin typeface="Agency FB"/>
                <a:cs typeface="Agency FB"/>
              </a:rPr>
              <a:t>ed.</a:t>
            </a:r>
            <a:r>
              <a:rPr sz="450" spc="-10" dirty="0">
                <a:latin typeface="Agency FB"/>
                <a:cs typeface="Agency FB"/>
              </a:rPr>
              <a:t> </a:t>
            </a:r>
            <a:r>
              <a:rPr sz="450" spc="-20" dirty="0">
                <a:latin typeface="Agency FB"/>
                <a:cs typeface="Agency FB"/>
              </a:rPr>
              <a:t>2008.</a:t>
            </a:r>
            <a:endParaRPr sz="450">
              <a:latin typeface="Agency FB"/>
              <a:cs typeface="Agency FB"/>
            </a:endParaRPr>
          </a:p>
          <a:p>
            <a:pPr marL="54610" marR="247015">
              <a:lnSpc>
                <a:spcPct val="100000"/>
              </a:lnSpc>
              <a:spcBef>
                <a:spcPts val="10"/>
              </a:spcBef>
            </a:pPr>
            <a:r>
              <a:rPr sz="450" spc="-65" dirty="0">
                <a:latin typeface="Agency FB"/>
                <a:cs typeface="Agency FB"/>
              </a:rPr>
              <a:t>FREIRE,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Paulo.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Pedagogia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85" dirty="0">
                <a:latin typeface="Agency FB"/>
                <a:cs typeface="Agency FB"/>
              </a:rPr>
              <a:t>da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Esperança:</a:t>
            </a:r>
            <a:r>
              <a:rPr sz="450" dirty="0">
                <a:latin typeface="Agency FB"/>
                <a:cs typeface="Agency FB"/>
              </a:rPr>
              <a:t> </a:t>
            </a:r>
            <a:r>
              <a:rPr sz="450" spc="-100" dirty="0">
                <a:latin typeface="Agency FB"/>
                <a:cs typeface="Agency FB"/>
              </a:rPr>
              <a:t>um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reencontro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90" dirty="0">
                <a:latin typeface="Agency FB"/>
                <a:cs typeface="Agency FB"/>
              </a:rPr>
              <a:t>com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85" dirty="0">
                <a:latin typeface="Agency FB"/>
                <a:cs typeface="Agency FB"/>
              </a:rPr>
              <a:t>a</a:t>
            </a:r>
            <a:r>
              <a:rPr sz="450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Pedagogia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85" dirty="0">
                <a:latin typeface="Agency FB"/>
                <a:cs typeface="Agency FB"/>
              </a:rPr>
              <a:t>do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Oprimido.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65" dirty="0">
                <a:latin typeface="Agency FB"/>
                <a:cs typeface="Agency FB"/>
              </a:rPr>
              <a:t>Rio</a:t>
            </a:r>
            <a:r>
              <a:rPr sz="450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de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60" dirty="0">
                <a:latin typeface="Agency FB"/>
                <a:cs typeface="Agency FB"/>
              </a:rPr>
              <a:t>Janeiro,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80" dirty="0">
                <a:latin typeface="Agency FB"/>
                <a:cs typeface="Agency FB"/>
              </a:rPr>
              <a:t>Paz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e</a:t>
            </a:r>
            <a:r>
              <a:rPr sz="450" dirty="0">
                <a:latin typeface="Agency FB"/>
                <a:cs typeface="Agency FB"/>
              </a:rPr>
              <a:t> </a:t>
            </a:r>
            <a:r>
              <a:rPr sz="450" spc="-65" dirty="0">
                <a:latin typeface="Agency FB"/>
                <a:cs typeface="Agency FB"/>
              </a:rPr>
              <a:t>Terra,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35" dirty="0">
                <a:latin typeface="Agency FB"/>
                <a:cs typeface="Agency FB"/>
              </a:rPr>
              <a:t>1992.</a:t>
            </a:r>
            <a:r>
              <a:rPr sz="450" spc="500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HEIDEGGER,</a:t>
            </a:r>
            <a:r>
              <a:rPr sz="450" spc="10" dirty="0">
                <a:latin typeface="Agency FB"/>
                <a:cs typeface="Agency FB"/>
              </a:rPr>
              <a:t> </a:t>
            </a:r>
            <a:r>
              <a:rPr sz="450" spc="-65" dirty="0">
                <a:latin typeface="Agency FB"/>
                <a:cs typeface="Agency FB"/>
              </a:rPr>
              <a:t>Martin.</a:t>
            </a:r>
            <a:r>
              <a:rPr sz="450" spc="15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Sein</a:t>
            </a:r>
            <a:r>
              <a:rPr sz="450" spc="10" dirty="0">
                <a:latin typeface="Agency FB"/>
                <a:cs typeface="Agency FB"/>
              </a:rPr>
              <a:t> </a:t>
            </a:r>
            <a:r>
              <a:rPr sz="450" spc="-85" dirty="0">
                <a:latin typeface="Agency FB"/>
                <a:cs typeface="Agency FB"/>
              </a:rPr>
              <a:t>und</a:t>
            </a:r>
            <a:r>
              <a:rPr sz="450" spc="15" dirty="0">
                <a:latin typeface="Agency FB"/>
                <a:cs typeface="Agency FB"/>
              </a:rPr>
              <a:t> </a:t>
            </a:r>
            <a:r>
              <a:rPr sz="450" spc="-55" dirty="0">
                <a:latin typeface="Agency FB"/>
                <a:cs typeface="Agency FB"/>
              </a:rPr>
              <a:t>Zeit.</a:t>
            </a:r>
            <a:r>
              <a:rPr sz="450" spc="15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Tübingen:</a:t>
            </a:r>
            <a:r>
              <a:rPr sz="450" spc="10" dirty="0">
                <a:latin typeface="Agency FB"/>
                <a:cs typeface="Agency FB"/>
              </a:rPr>
              <a:t> </a:t>
            </a:r>
            <a:r>
              <a:rPr sz="450" spc="-85" dirty="0">
                <a:latin typeface="Agency FB"/>
                <a:cs typeface="Agency FB"/>
              </a:rPr>
              <a:t>Max</a:t>
            </a:r>
            <a:r>
              <a:rPr sz="450" spc="15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Niemeyer,</a:t>
            </a:r>
            <a:r>
              <a:rPr sz="450" spc="15" dirty="0">
                <a:latin typeface="Agency FB"/>
                <a:cs typeface="Agency FB"/>
              </a:rPr>
              <a:t> </a:t>
            </a:r>
            <a:r>
              <a:rPr sz="450" spc="-10" dirty="0">
                <a:latin typeface="Agency FB"/>
                <a:cs typeface="Agency FB"/>
              </a:rPr>
              <a:t>1960.</a:t>
            </a:r>
            <a:endParaRPr sz="450">
              <a:latin typeface="Agency FB"/>
              <a:cs typeface="Agency FB"/>
            </a:endParaRPr>
          </a:p>
          <a:p>
            <a:pPr marL="54610">
              <a:lnSpc>
                <a:spcPct val="100000"/>
              </a:lnSpc>
              <a:spcBef>
                <a:spcPts val="20"/>
              </a:spcBef>
            </a:pPr>
            <a:r>
              <a:rPr sz="450" spc="-80" dirty="0">
                <a:latin typeface="Agency FB"/>
                <a:cs typeface="Agency FB"/>
              </a:rPr>
              <a:t>MANTOAN,</a:t>
            </a:r>
            <a:r>
              <a:rPr sz="450" spc="-10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Maria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Teresa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60" dirty="0">
                <a:latin typeface="Agency FB"/>
                <a:cs typeface="Agency FB"/>
              </a:rPr>
              <a:t>Eglér.</a:t>
            </a:r>
            <a:r>
              <a:rPr sz="450" spc="-10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Inclusão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escolar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–</a:t>
            </a:r>
            <a:r>
              <a:rPr sz="450" spc="-10" dirty="0">
                <a:latin typeface="Agency FB"/>
                <a:cs typeface="Agency FB"/>
              </a:rPr>
              <a:t> </a:t>
            </a:r>
            <a:r>
              <a:rPr sz="450" spc="-90" dirty="0">
                <a:latin typeface="Agency FB"/>
                <a:cs typeface="Agency FB"/>
              </a:rPr>
              <a:t>O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80" dirty="0">
                <a:latin typeface="Agency FB"/>
                <a:cs typeface="Agency FB"/>
              </a:rPr>
              <a:t>que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75" dirty="0">
                <a:latin typeface="Agency FB"/>
                <a:cs typeface="Agency FB"/>
              </a:rPr>
              <a:t>é?</a:t>
            </a:r>
            <a:r>
              <a:rPr sz="450" spc="-10" dirty="0">
                <a:latin typeface="Agency FB"/>
                <a:cs typeface="Agency FB"/>
              </a:rPr>
              <a:t> </a:t>
            </a:r>
            <a:r>
              <a:rPr sz="450" spc="-80" dirty="0">
                <a:latin typeface="Agency FB"/>
                <a:cs typeface="Agency FB"/>
              </a:rPr>
              <a:t>Por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80" dirty="0">
                <a:latin typeface="Agency FB"/>
                <a:cs typeface="Agency FB"/>
              </a:rPr>
              <a:t>quê?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90" dirty="0">
                <a:latin typeface="Agency FB"/>
                <a:cs typeface="Agency FB"/>
              </a:rPr>
              <a:t>Como</a:t>
            </a:r>
            <a:r>
              <a:rPr sz="450" spc="-10" dirty="0">
                <a:latin typeface="Agency FB"/>
                <a:cs typeface="Agency FB"/>
              </a:rPr>
              <a:t> </a:t>
            </a:r>
            <a:r>
              <a:rPr sz="450" spc="-70" dirty="0">
                <a:latin typeface="Agency FB"/>
                <a:cs typeface="Agency FB"/>
              </a:rPr>
              <a:t>fazer?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85" dirty="0">
                <a:latin typeface="Agency FB"/>
                <a:cs typeface="Agency FB"/>
              </a:rPr>
              <a:t>São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60" dirty="0">
                <a:latin typeface="Agency FB"/>
                <a:cs typeface="Agency FB"/>
              </a:rPr>
              <a:t>Paulo:</a:t>
            </a:r>
            <a:r>
              <a:rPr sz="450" spc="-10" dirty="0">
                <a:latin typeface="Agency FB"/>
                <a:cs typeface="Agency FB"/>
              </a:rPr>
              <a:t> </a:t>
            </a:r>
            <a:r>
              <a:rPr sz="450" spc="-85" dirty="0">
                <a:latin typeface="Agency FB"/>
                <a:cs typeface="Agency FB"/>
              </a:rPr>
              <a:t>Summus,</a:t>
            </a:r>
            <a:r>
              <a:rPr sz="450" spc="-5" dirty="0">
                <a:latin typeface="Agency FB"/>
                <a:cs typeface="Agency FB"/>
              </a:rPr>
              <a:t> </a:t>
            </a:r>
            <a:r>
              <a:rPr sz="450" spc="-20" dirty="0">
                <a:latin typeface="Agency FB"/>
                <a:cs typeface="Agency FB"/>
              </a:rPr>
              <a:t>2015.</a:t>
            </a:r>
            <a:endParaRPr sz="450">
              <a:latin typeface="Agency FB"/>
              <a:cs typeface="Agency FB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4459046" y="6255118"/>
            <a:ext cx="658495" cy="724535"/>
          </a:xfrm>
          <a:custGeom>
            <a:avLst/>
            <a:gdLst/>
            <a:ahLst/>
            <a:cxnLst/>
            <a:rect l="l" t="t" r="r" b="b"/>
            <a:pathLst>
              <a:path w="658495" h="724534">
                <a:moveTo>
                  <a:pt x="56388" y="365760"/>
                </a:moveTo>
                <a:lnTo>
                  <a:pt x="0" y="365760"/>
                </a:lnTo>
                <a:lnTo>
                  <a:pt x="0" y="480060"/>
                </a:lnTo>
                <a:lnTo>
                  <a:pt x="56388" y="480060"/>
                </a:lnTo>
                <a:lnTo>
                  <a:pt x="56388" y="365760"/>
                </a:lnTo>
                <a:close/>
              </a:path>
              <a:path w="658495" h="724534">
                <a:moveTo>
                  <a:pt x="333743" y="121920"/>
                </a:moveTo>
                <a:lnTo>
                  <a:pt x="0" y="121920"/>
                </a:lnTo>
                <a:lnTo>
                  <a:pt x="0" y="236232"/>
                </a:lnTo>
                <a:lnTo>
                  <a:pt x="333743" y="236232"/>
                </a:lnTo>
                <a:lnTo>
                  <a:pt x="333743" y="121920"/>
                </a:lnTo>
                <a:close/>
              </a:path>
              <a:path w="658495" h="724534">
                <a:moveTo>
                  <a:pt x="562343" y="0"/>
                </a:moveTo>
                <a:lnTo>
                  <a:pt x="0" y="0"/>
                </a:lnTo>
                <a:lnTo>
                  <a:pt x="0" y="114300"/>
                </a:lnTo>
                <a:lnTo>
                  <a:pt x="562343" y="114300"/>
                </a:lnTo>
                <a:lnTo>
                  <a:pt x="562343" y="0"/>
                </a:lnTo>
                <a:close/>
              </a:path>
              <a:path w="658495" h="724534">
                <a:moveTo>
                  <a:pt x="579120" y="487680"/>
                </a:moveTo>
                <a:lnTo>
                  <a:pt x="0" y="487680"/>
                </a:lnTo>
                <a:lnTo>
                  <a:pt x="0" y="601980"/>
                </a:lnTo>
                <a:lnTo>
                  <a:pt x="579120" y="601980"/>
                </a:lnTo>
                <a:lnTo>
                  <a:pt x="579120" y="487680"/>
                </a:lnTo>
                <a:close/>
              </a:path>
              <a:path w="658495" h="724534">
                <a:moveTo>
                  <a:pt x="658368" y="609600"/>
                </a:moveTo>
                <a:lnTo>
                  <a:pt x="0" y="609600"/>
                </a:lnTo>
                <a:lnTo>
                  <a:pt x="0" y="723912"/>
                </a:lnTo>
                <a:lnTo>
                  <a:pt x="658368" y="723912"/>
                </a:lnTo>
                <a:lnTo>
                  <a:pt x="658368" y="6096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4459046" y="6133198"/>
            <a:ext cx="1456055" cy="1143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0"/>
              </a:lnSpc>
            </a:pPr>
            <a:r>
              <a:rPr sz="800" dirty="0">
                <a:latin typeface="Arial"/>
                <a:cs typeface="Arial"/>
              </a:rPr>
              <a:t>As</a:t>
            </a:r>
            <a:r>
              <a:rPr sz="800" spc="19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evidências</a:t>
            </a:r>
            <a:r>
              <a:rPr sz="800" spc="19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apontam</a:t>
            </a:r>
            <a:r>
              <a:rPr sz="800" spc="2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o</a:t>
            </a:r>
            <a:r>
              <a:rPr sz="800" spc="180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PEI</a:t>
            </a:r>
            <a:endParaRPr sz="8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944474" y="6109836"/>
            <a:ext cx="1910714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como</a:t>
            </a:r>
            <a:r>
              <a:rPr sz="800" spc="18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fruto</a:t>
            </a:r>
            <a:r>
              <a:rPr sz="800" spc="18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da</a:t>
            </a:r>
            <a:r>
              <a:rPr sz="800" spc="2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observação</a:t>
            </a:r>
            <a:r>
              <a:rPr sz="800" spc="2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atenta</a:t>
            </a:r>
            <a:r>
              <a:rPr sz="800" spc="2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e</a:t>
            </a:r>
            <a:r>
              <a:rPr sz="800" spc="185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do</a:t>
            </a:r>
            <a:endParaRPr sz="8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446346" y="6231753"/>
            <a:ext cx="340741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aprendizado</a:t>
            </a:r>
            <a:r>
              <a:rPr sz="800" spc="22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efetivo,</a:t>
            </a:r>
            <a:r>
              <a:rPr sz="800" spc="22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quando</a:t>
            </a:r>
            <a:r>
              <a:rPr sz="800" spc="22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voltado</a:t>
            </a:r>
            <a:r>
              <a:rPr sz="800" spc="22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não</a:t>
            </a:r>
            <a:r>
              <a:rPr sz="800" spc="22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para</a:t>
            </a:r>
            <a:r>
              <a:rPr sz="800" spc="21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o</a:t>
            </a:r>
            <a:r>
              <a:rPr sz="800" spc="22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que</a:t>
            </a:r>
            <a:r>
              <a:rPr sz="800" spc="22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o</a:t>
            </a:r>
            <a:r>
              <a:rPr sz="800" spc="22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docente</a:t>
            </a:r>
            <a:r>
              <a:rPr sz="800" spc="220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quer</a:t>
            </a:r>
            <a:endParaRPr sz="8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446346" y="6353670"/>
            <a:ext cx="340931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ensinar</a:t>
            </a:r>
            <a:r>
              <a:rPr sz="800" spc="204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(porque</a:t>
            </a:r>
            <a:r>
              <a:rPr sz="800" spc="204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sabe</a:t>
            </a:r>
            <a:r>
              <a:rPr sz="800" spc="204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o</a:t>
            </a:r>
            <a:r>
              <a:rPr sz="800" spc="21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que</a:t>
            </a:r>
            <a:r>
              <a:rPr sz="800" spc="204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deve</a:t>
            </a:r>
            <a:r>
              <a:rPr sz="800" spc="204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ensinar),</a:t>
            </a:r>
            <a:r>
              <a:rPr sz="800" spc="21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mas</a:t>
            </a:r>
            <a:r>
              <a:rPr sz="800" spc="204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voltado</a:t>
            </a:r>
            <a:r>
              <a:rPr sz="800" spc="204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à</a:t>
            </a:r>
            <a:r>
              <a:rPr sz="800" spc="204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reflexão</a:t>
            </a:r>
            <a:r>
              <a:rPr sz="800" spc="210" dirty="0">
                <a:latin typeface="Arial"/>
                <a:cs typeface="Arial"/>
              </a:rPr>
              <a:t> </a:t>
            </a:r>
            <a:r>
              <a:rPr sz="800" spc="-50" dirty="0">
                <a:latin typeface="Arial"/>
                <a:cs typeface="Arial"/>
              </a:rPr>
              <a:t>a</a:t>
            </a:r>
            <a:endParaRPr sz="8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459046" y="6498958"/>
            <a:ext cx="375920" cy="1143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3020">
              <a:lnSpc>
                <a:spcPts val="880"/>
              </a:lnSpc>
            </a:pPr>
            <a:r>
              <a:rPr sz="800" spc="-10" dirty="0">
                <a:latin typeface="Arial"/>
                <a:cs typeface="Arial"/>
              </a:rPr>
              <a:t>espeito</a:t>
            </a:r>
            <a:endParaRPr sz="8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446244" y="6475587"/>
            <a:ext cx="340741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0209" algn="l"/>
              </a:tabLst>
            </a:pPr>
            <a:r>
              <a:rPr sz="800" spc="-50" dirty="0">
                <a:latin typeface="Arial"/>
                <a:cs typeface="Arial"/>
              </a:rPr>
              <a:t>r</a:t>
            </a:r>
            <a:r>
              <a:rPr sz="800" dirty="0">
                <a:latin typeface="Arial"/>
                <a:cs typeface="Arial"/>
              </a:rPr>
              <a:t>	do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que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ele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vê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ensina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e</a:t>
            </a:r>
            <a:r>
              <a:rPr sz="800" spc="5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se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no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que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vê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ensina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há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afetuosidade</a:t>
            </a:r>
            <a:endParaRPr sz="8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446550" y="6597504"/>
            <a:ext cx="340804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e</a:t>
            </a:r>
            <a:r>
              <a:rPr sz="800" spc="2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significado</a:t>
            </a:r>
            <a:r>
              <a:rPr sz="800" spc="2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diante</a:t>
            </a:r>
            <a:r>
              <a:rPr sz="800" spc="21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do</a:t>
            </a:r>
            <a:r>
              <a:rPr sz="800" spc="2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sujeito</a:t>
            </a:r>
            <a:r>
              <a:rPr sz="800" spc="21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que</a:t>
            </a:r>
            <a:r>
              <a:rPr sz="800" spc="2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mora</a:t>
            </a:r>
            <a:r>
              <a:rPr sz="800" spc="204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na</a:t>
            </a:r>
            <a:r>
              <a:rPr sz="800" spc="21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diferença.</a:t>
            </a:r>
            <a:r>
              <a:rPr sz="800" spc="204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Esse</a:t>
            </a:r>
            <a:r>
              <a:rPr sz="800" spc="204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fato</a:t>
            </a:r>
            <a:r>
              <a:rPr sz="800" spc="200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traz</a:t>
            </a:r>
            <a:endParaRPr sz="8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446652" y="6719421"/>
            <a:ext cx="3408679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significativas</a:t>
            </a:r>
            <a:r>
              <a:rPr sz="800" spc="40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implicações</a:t>
            </a:r>
            <a:r>
              <a:rPr sz="800" spc="409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para</a:t>
            </a:r>
            <a:r>
              <a:rPr sz="800" spc="4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a</a:t>
            </a:r>
            <a:r>
              <a:rPr sz="800" spc="4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área</a:t>
            </a:r>
            <a:r>
              <a:rPr sz="800" spc="4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de</a:t>
            </a:r>
            <a:r>
              <a:rPr sz="800" spc="4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estudo</a:t>
            </a:r>
            <a:r>
              <a:rPr sz="800" spc="4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das</a:t>
            </a:r>
            <a:r>
              <a:rPr sz="800" spc="409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deficiências,</a:t>
            </a:r>
            <a:endParaRPr sz="8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446652" y="6841338"/>
            <a:ext cx="340804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especialmente</a:t>
            </a:r>
            <a:r>
              <a:rPr sz="800" spc="9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para</a:t>
            </a:r>
            <a:r>
              <a:rPr sz="800" spc="9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o</a:t>
            </a:r>
            <a:r>
              <a:rPr sz="800" spc="10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TEA.</a:t>
            </a:r>
            <a:r>
              <a:rPr sz="800" spc="1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Importante</a:t>
            </a:r>
            <a:r>
              <a:rPr sz="800" spc="10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avançar</a:t>
            </a:r>
            <a:r>
              <a:rPr sz="800" spc="1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nas</a:t>
            </a:r>
            <a:r>
              <a:rPr sz="800" spc="1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discussões</a:t>
            </a:r>
            <a:r>
              <a:rPr sz="800" spc="10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sobre</a:t>
            </a:r>
            <a:r>
              <a:rPr sz="800" spc="105" dirty="0">
                <a:latin typeface="Arial"/>
                <a:cs typeface="Arial"/>
              </a:rPr>
              <a:t> </a:t>
            </a:r>
            <a:r>
              <a:rPr sz="800" spc="-50" dirty="0">
                <a:latin typeface="Arial"/>
                <a:cs typeface="Arial"/>
              </a:rPr>
              <a:t>a</a:t>
            </a:r>
            <a:r>
              <a:rPr sz="800" dirty="0">
                <a:latin typeface="Arial"/>
                <a:cs typeface="Arial"/>
              </a:rPr>
              <a:t> responsabilidade</a:t>
            </a:r>
            <a:r>
              <a:rPr sz="800" spc="1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desses</a:t>
            </a:r>
            <a:r>
              <a:rPr sz="800" spc="9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registros,</a:t>
            </a:r>
            <a:r>
              <a:rPr sz="800" spc="1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pois</a:t>
            </a:r>
            <a:r>
              <a:rPr sz="800" spc="1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trazem</a:t>
            </a:r>
            <a:r>
              <a:rPr sz="800" spc="9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contribuições</a:t>
            </a:r>
            <a:r>
              <a:rPr sz="800" spc="114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à</a:t>
            </a:r>
            <a:r>
              <a:rPr sz="800" spc="100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literatura</a:t>
            </a:r>
            <a:endParaRPr sz="8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459046" y="7107034"/>
            <a:ext cx="2092960" cy="11620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0"/>
              </a:lnSpc>
            </a:pPr>
            <a:r>
              <a:rPr sz="800" dirty="0">
                <a:latin typeface="Arial"/>
                <a:cs typeface="Arial"/>
              </a:rPr>
              <a:t>na</a:t>
            </a:r>
            <a:r>
              <a:rPr sz="800" spc="-2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área</a:t>
            </a:r>
            <a:r>
              <a:rPr sz="800" spc="-1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e</a:t>
            </a:r>
            <a:r>
              <a:rPr sz="800" spc="-2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ao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exercício</a:t>
            </a:r>
            <a:r>
              <a:rPr sz="800" spc="-1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pedagógico,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junto</a:t>
            </a:r>
            <a:r>
              <a:rPr sz="800" spc="-2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à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EI.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8022329" y="6154724"/>
            <a:ext cx="1314450" cy="1005205"/>
            <a:chOff x="8022329" y="6154724"/>
            <a:chExt cx="1314450" cy="1005205"/>
          </a:xfrm>
        </p:grpSpPr>
        <p:pic>
          <p:nvPicPr>
            <p:cNvPr id="50" name="object 5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022329" y="6863202"/>
              <a:ext cx="296255" cy="296248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500428" y="6903966"/>
              <a:ext cx="803516" cy="210991"/>
            </a:xfrm>
            <a:prstGeom prst="rect">
              <a:avLst/>
            </a:prstGeom>
          </p:spPr>
        </p:pic>
        <p:sp>
          <p:nvSpPr>
            <p:cNvPr id="52" name="object 52"/>
            <p:cNvSpPr/>
            <p:nvPr/>
          </p:nvSpPr>
          <p:spPr>
            <a:xfrm>
              <a:off x="9234759" y="6154724"/>
              <a:ext cx="50165" cy="39370"/>
            </a:xfrm>
            <a:custGeom>
              <a:avLst/>
              <a:gdLst/>
              <a:ahLst/>
              <a:cxnLst/>
              <a:rect l="l" t="t" r="r" b="b"/>
              <a:pathLst>
                <a:path w="50165" h="39370">
                  <a:moveTo>
                    <a:pt x="24917" y="0"/>
                  </a:moveTo>
                  <a:lnTo>
                    <a:pt x="24528" y="14377"/>
                  </a:lnTo>
                  <a:lnTo>
                    <a:pt x="21802" y="26919"/>
                  </a:lnTo>
                  <a:lnTo>
                    <a:pt x="14405" y="35790"/>
                  </a:lnTo>
                  <a:lnTo>
                    <a:pt x="0" y="39155"/>
                  </a:lnTo>
                  <a:lnTo>
                    <a:pt x="49834" y="39155"/>
                  </a:lnTo>
                  <a:lnTo>
                    <a:pt x="35429" y="35790"/>
                  </a:lnTo>
                  <a:lnTo>
                    <a:pt x="28032" y="26919"/>
                  </a:lnTo>
                  <a:lnTo>
                    <a:pt x="25306" y="14377"/>
                  </a:lnTo>
                  <a:lnTo>
                    <a:pt x="24917" y="0"/>
                  </a:lnTo>
                  <a:close/>
                </a:path>
              </a:pathLst>
            </a:custGeom>
            <a:solidFill>
              <a:srgbClr val="C036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9299545" y="6186049"/>
              <a:ext cx="34925" cy="8255"/>
            </a:xfrm>
            <a:custGeom>
              <a:avLst/>
              <a:gdLst/>
              <a:ahLst/>
              <a:cxnLst/>
              <a:rect l="l" t="t" r="r" b="b"/>
              <a:pathLst>
                <a:path w="34925" h="8254">
                  <a:moveTo>
                    <a:pt x="0" y="0"/>
                  </a:moveTo>
                  <a:lnTo>
                    <a:pt x="0" y="7830"/>
                  </a:lnTo>
                  <a:lnTo>
                    <a:pt x="34883" y="7830"/>
                  </a:lnTo>
                  <a:lnTo>
                    <a:pt x="34883" y="0"/>
                  </a:lnTo>
                </a:path>
              </a:pathLst>
            </a:custGeom>
            <a:ln w="4350">
              <a:solidFill>
                <a:srgbClr val="C036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7417548" y="6120475"/>
            <a:ext cx="2336165" cy="119507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508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400"/>
              </a:spcBef>
            </a:pPr>
            <a:r>
              <a:rPr sz="800" b="1" i="1" spc="-10" dirty="0">
                <a:latin typeface="Arial"/>
                <a:cs typeface="Arial"/>
              </a:rPr>
              <a:t>Jacef</a:t>
            </a:r>
            <a:endParaRPr sz="800">
              <a:latin typeface="Arial"/>
              <a:cs typeface="Arial"/>
            </a:endParaRPr>
          </a:p>
          <a:p>
            <a:pPr marL="25400">
              <a:lnSpc>
                <a:spcPct val="100000"/>
              </a:lnSpc>
              <a:spcBef>
                <a:spcPts val="40"/>
              </a:spcBef>
            </a:pPr>
            <a:r>
              <a:rPr sz="800" i="1" spc="-10" dirty="0">
                <a:latin typeface="Arial"/>
                <a:cs typeface="Arial"/>
              </a:rPr>
              <a:t>2024-06-</a:t>
            </a:r>
            <a:r>
              <a:rPr sz="800" i="1" dirty="0">
                <a:latin typeface="Arial"/>
                <a:cs typeface="Arial"/>
              </a:rPr>
              <a:t>28</a:t>
            </a:r>
            <a:r>
              <a:rPr sz="800" i="1" spc="35" dirty="0">
                <a:latin typeface="Arial"/>
                <a:cs typeface="Arial"/>
              </a:rPr>
              <a:t> </a:t>
            </a:r>
            <a:r>
              <a:rPr sz="800" i="1" spc="-10" dirty="0">
                <a:latin typeface="Arial"/>
                <a:cs typeface="Arial"/>
              </a:rPr>
              <a:t>17:35:19</a:t>
            </a:r>
            <a:endParaRPr sz="800">
              <a:latin typeface="Arial"/>
              <a:cs typeface="Arial"/>
            </a:endParaRPr>
          </a:p>
          <a:p>
            <a:pPr marL="25400">
              <a:lnSpc>
                <a:spcPct val="100000"/>
              </a:lnSpc>
              <a:spcBef>
                <a:spcPts val="40"/>
              </a:spcBef>
            </a:pPr>
            <a:r>
              <a:rPr sz="1000" spc="-10" dirty="0">
                <a:latin typeface="Arial"/>
                <a:cs typeface="Arial"/>
              </a:rPr>
              <a:t>-------------------------------------------</a:t>
            </a:r>
            <a:r>
              <a:rPr sz="1000" spc="-50" dirty="0">
                <a:latin typeface="Arial"/>
                <a:cs typeface="Arial"/>
              </a:rPr>
              <a:t>-</a:t>
            </a:r>
            <a:endParaRPr sz="1000">
              <a:latin typeface="Arial"/>
              <a:cs typeface="Arial"/>
            </a:endParaRPr>
          </a:p>
          <a:p>
            <a:pPr marL="25400">
              <a:lnSpc>
                <a:spcPct val="100000"/>
              </a:lnSpc>
            </a:pPr>
            <a:r>
              <a:rPr sz="1000" dirty="0">
                <a:latin typeface="Arial"/>
                <a:cs typeface="Arial"/>
              </a:rPr>
              <a:t> 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671</Words>
  <Application>Microsoft Office PowerPoint</Application>
  <PresentationFormat>Personalizar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Agency FB</vt:lpstr>
      <vt:lpstr>Arial</vt:lpstr>
      <vt:lpstr>Calibri</vt:lpstr>
      <vt:lpstr>Times New Roman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Jacqueline Barros</dc:creator>
  <cp:lastModifiedBy>Jacqueline Barros</cp:lastModifiedBy>
  <cp:revision>1</cp:revision>
  <dcterms:created xsi:type="dcterms:W3CDTF">2024-07-15T12:04:50Z</dcterms:created>
  <dcterms:modified xsi:type="dcterms:W3CDTF">2024-07-15T12:06:31Z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2024-06-28T00:00:00Z</vt:filetime>
  </property>
  <property fmtid="{D5CDD505-2E9C-101B-9397-08002B2CF9AE}" pid="3" name="Creator">
    <vt:lpwstr>Acrobat PDFMaker 24 para PowerPoint</vt:lpwstr>
  </property>
  <property fmtid="{D5CDD505-2E9C-101B-9397-08002B2CF9AE}" pid="4" name="LastSaved">
    <vt:filetime>2024-07-15T00:00:00Z</vt:filetime>
  </property>
  <property fmtid="{D5CDD505-2E9C-101B-9397-08002B2CF9AE}" pid="5" name="Producer">
    <vt:lpwstr>Adobe Acrobat Pro (64-bit) 24 Paper Capture Plug-in</vt:lpwstr>
  </property>
</Properties>
</file>