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1027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93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838080" y="1461960"/>
            <a:ext cx="1051524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838080" y="3625560"/>
            <a:ext cx="1051524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93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838080" y="1461960"/>
            <a:ext cx="513108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226200" y="1461960"/>
            <a:ext cx="513108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38080" y="3625560"/>
            <a:ext cx="513108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226200" y="3625560"/>
            <a:ext cx="513108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93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838080" y="1461960"/>
            <a:ext cx="338580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393440" y="1461960"/>
            <a:ext cx="338580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7949160" y="1461960"/>
            <a:ext cx="338580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838080" y="3625560"/>
            <a:ext cx="338580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4393440" y="3625560"/>
            <a:ext cx="338580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7949160" y="3625560"/>
            <a:ext cx="338580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93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838080" y="1461960"/>
            <a:ext cx="10515240" cy="414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93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838080" y="1461960"/>
            <a:ext cx="10515240" cy="4142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93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838080" y="1461960"/>
            <a:ext cx="5131080" cy="4142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6226200" y="1461960"/>
            <a:ext cx="5131080" cy="4142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93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4323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93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838080" y="1461960"/>
            <a:ext cx="513108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26200" y="1461960"/>
            <a:ext cx="5131080" cy="4142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838080" y="3625560"/>
            <a:ext cx="513108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93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838080" y="1461960"/>
            <a:ext cx="10515240" cy="414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93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838080" y="1461960"/>
            <a:ext cx="5131080" cy="4142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26200" y="1461960"/>
            <a:ext cx="513108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6226200" y="3625560"/>
            <a:ext cx="513108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93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838080" y="1461960"/>
            <a:ext cx="513108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226200" y="1461960"/>
            <a:ext cx="513108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38080" y="3625560"/>
            <a:ext cx="1051524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93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838080" y="1461960"/>
            <a:ext cx="1051524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838080" y="3625560"/>
            <a:ext cx="1051524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93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838080" y="1461960"/>
            <a:ext cx="513108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6226200" y="1461960"/>
            <a:ext cx="513108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838080" y="3625560"/>
            <a:ext cx="513108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6226200" y="3625560"/>
            <a:ext cx="513108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93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838080" y="1461960"/>
            <a:ext cx="338580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393440" y="1461960"/>
            <a:ext cx="338580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7949160" y="1461960"/>
            <a:ext cx="338580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body"/>
          </p:nvPr>
        </p:nvSpPr>
        <p:spPr>
          <a:xfrm>
            <a:off x="838080" y="3625560"/>
            <a:ext cx="338580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 type="body"/>
          </p:nvPr>
        </p:nvSpPr>
        <p:spPr>
          <a:xfrm>
            <a:off x="4393440" y="3625560"/>
            <a:ext cx="338580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87" name="PlaceHolder 7"/>
          <p:cNvSpPr>
            <a:spLocks noGrp="1"/>
          </p:cNvSpPr>
          <p:nvPr>
            <p:ph type="body"/>
          </p:nvPr>
        </p:nvSpPr>
        <p:spPr>
          <a:xfrm>
            <a:off x="7949160" y="3625560"/>
            <a:ext cx="338580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93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subTitle"/>
          </p:nvPr>
        </p:nvSpPr>
        <p:spPr>
          <a:xfrm>
            <a:off x="838080" y="1461960"/>
            <a:ext cx="10515240" cy="414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93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838080" y="1461960"/>
            <a:ext cx="10515240" cy="4142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93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838080" y="1461960"/>
            <a:ext cx="5131080" cy="4142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6226200" y="1461960"/>
            <a:ext cx="5131080" cy="4142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93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93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461960"/>
            <a:ext cx="10515240" cy="4142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4323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93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838080" y="1461960"/>
            <a:ext cx="513108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6226200" y="1461960"/>
            <a:ext cx="5131080" cy="4142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838080" y="3625560"/>
            <a:ext cx="513108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93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838080" y="1461960"/>
            <a:ext cx="5131080" cy="4142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6226200" y="1461960"/>
            <a:ext cx="513108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226200" y="3625560"/>
            <a:ext cx="513108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93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838080" y="1461960"/>
            <a:ext cx="513108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6226200" y="1461960"/>
            <a:ext cx="513108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838080" y="3625560"/>
            <a:ext cx="1051524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93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838080" y="1461960"/>
            <a:ext cx="1051524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838080" y="3625560"/>
            <a:ext cx="1051524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93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838080" y="1461960"/>
            <a:ext cx="513108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6226200" y="1461960"/>
            <a:ext cx="513108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 type="body"/>
          </p:nvPr>
        </p:nvSpPr>
        <p:spPr>
          <a:xfrm>
            <a:off x="838080" y="3625560"/>
            <a:ext cx="513108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25" name="PlaceHolder 5"/>
          <p:cNvSpPr>
            <a:spLocks noGrp="1"/>
          </p:cNvSpPr>
          <p:nvPr>
            <p:ph type="body"/>
          </p:nvPr>
        </p:nvSpPr>
        <p:spPr>
          <a:xfrm>
            <a:off x="6226200" y="3625560"/>
            <a:ext cx="513108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93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838080" y="1461960"/>
            <a:ext cx="338580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4393440" y="1461960"/>
            <a:ext cx="338580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7949160" y="1461960"/>
            <a:ext cx="338580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 type="body"/>
          </p:nvPr>
        </p:nvSpPr>
        <p:spPr>
          <a:xfrm>
            <a:off x="838080" y="3625560"/>
            <a:ext cx="338580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31" name="PlaceHolder 6"/>
          <p:cNvSpPr>
            <a:spLocks noGrp="1"/>
          </p:cNvSpPr>
          <p:nvPr>
            <p:ph type="body"/>
          </p:nvPr>
        </p:nvSpPr>
        <p:spPr>
          <a:xfrm>
            <a:off x="4393440" y="3625560"/>
            <a:ext cx="338580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32" name="PlaceHolder 7"/>
          <p:cNvSpPr>
            <a:spLocks noGrp="1"/>
          </p:cNvSpPr>
          <p:nvPr>
            <p:ph type="body"/>
          </p:nvPr>
        </p:nvSpPr>
        <p:spPr>
          <a:xfrm>
            <a:off x="7949160" y="3625560"/>
            <a:ext cx="338580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93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838080" y="1461960"/>
            <a:ext cx="5131080" cy="4142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26200" y="1461960"/>
            <a:ext cx="5131080" cy="4142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93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4323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93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838080" y="1461960"/>
            <a:ext cx="513108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26200" y="1461960"/>
            <a:ext cx="5131080" cy="4142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838080" y="3625560"/>
            <a:ext cx="513108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93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838080" y="1461960"/>
            <a:ext cx="5131080" cy="4142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26200" y="1461960"/>
            <a:ext cx="513108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226200" y="3625560"/>
            <a:ext cx="513108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932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838080" y="1461960"/>
            <a:ext cx="513108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226200" y="1461960"/>
            <a:ext cx="513108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838080" y="3625560"/>
            <a:ext cx="10515240" cy="19756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7"/>
          <p:cNvSpPr/>
          <p:nvPr/>
        </p:nvSpPr>
        <p:spPr>
          <a:xfrm>
            <a:off x="838080" y="5968080"/>
            <a:ext cx="10515600" cy="360"/>
          </a:xfrm>
          <a:prstGeom prst="line">
            <a:avLst/>
          </a:prstGeom>
          <a:ln w="28575">
            <a:solidFill>
              <a:srgbClr val="3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pic>
        <p:nvPicPr>
          <p:cNvPr id="8" name="Imagem 11" descr="Logotipo&#10;&#10;Descrição gerada automaticamente"/>
          <p:cNvPicPr/>
          <p:nvPr/>
        </p:nvPicPr>
        <p:blipFill>
          <a:blip r:embed="rId14"/>
          <a:stretch/>
        </p:blipFill>
        <p:spPr>
          <a:xfrm>
            <a:off x="838080" y="6063120"/>
            <a:ext cx="1050120" cy="787680"/>
          </a:xfrm>
          <a:prstGeom prst="rect">
            <a:avLst/>
          </a:prstGeom>
          <a:ln w="0">
            <a:noFill/>
          </a:ln>
        </p:spPr>
      </p:pic>
      <p:pic>
        <p:nvPicPr>
          <p:cNvPr id="2" name="Imagem 13" descr="Forma&#10;&#10;Descrição gerada automaticamente"/>
          <p:cNvPicPr/>
          <p:nvPr/>
        </p:nvPicPr>
        <p:blipFill>
          <a:blip r:embed="rId15"/>
          <a:stretch/>
        </p:blipFill>
        <p:spPr>
          <a:xfrm>
            <a:off x="10218600" y="5853960"/>
            <a:ext cx="1206000" cy="1206000"/>
          </a:xfrm>
          <a:prstGeom prst="rect">
            <a:avLst/>
          </a:prstGeom>
          <a:ln w="0">
            <a:noFill/>
          </a:ln>
        </p:spPr>
      </p:pic>
      <p:pic>
        <p:nvPicPr>
          <p:cNvPr id="3" name="Imagem 17" descr="Logotipo&#10;&#10;Descrição gerada automaticamente"/>
          <p:cNvPicPr/>
          <p:nvPr/>
        </p:nvPicPr>
        <p:blipFill>
          <a:blip r:embed="rId16"/>
          <a:stretch/>
        </p:blipFill>
        <p:spPr>
          <a:xfrm>
            <a:off x="4978440" y="6082560"/>
            <a:ext cx="1945440" cy="641880"/>
          </a:xfrm>
          <a:prstGeom prst="rect">
            <a:avLst/>
          </a:prstGeom>
          <a:ln w="0">
            <a:noFill/>
          </a:ln>
        </p:spPr>
      </p:pic>
      <p:pic>
        <p:nvPicPr>
          <p:cNvPr id="4" name="Imagem 8" descr="Interface gráfica do usuário, Site&#10;&#10;Descrição gerada automaticamente"/>
          <p:cNvPicPr/>
          <p:nvPr/>
        </p:nvPicPr>
        <p:blipFill>
          <a:blip r:embed="rId17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Aptos"/>
              </a:rPr>
              <a:t>Clique para editar o formato do texto do título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ptos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Aptos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ptos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ptos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ptos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ptos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ptos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onector reto 7"/>
          <p:cNvSpPr/>
          <p:nvPr/>
        </p:nvSpPr>
        <p:spPr>
          <a:xfrm>
            <a:off x="838080" y="5968080"/>
            <a:ext cx="10515600" cy="360"/>
          </a:xfrm>
          <a:prstGeom prst="line">
            <a:avLst/>
          </a:prstGeom>
          <a:ln w="28575">
            <a:solidFill>
              <a:srgbClr val="3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pic>
        <p:nvPicPr>
          <p:cNvPr id="44" name="Imagem 11" descr="Logotipo&#10;&#10;Descrição gerada automaticamente"/>
          <p:cNvPicPr/>
          <p:nvPr/>
        </p:nvPicPr>
        <p:blipFill>
          <a:blip r:embed="rId14"/>
          <a:stretch/>
        </p:blipFill>
        <p:spPr>
          <a:xfrm>
            <a:off x="838080" y="6063120"/>
            <a:ext cx="1050120" cy="787680"/>
          </a:xfrm>
          <a:prstGeom prst="rect">
            <a:avLst/>
          </a:prstGeom>
          <a:ln w="0">
            <a:noFill/>
          </a:ln>
        </p:spPr>
      </p:pic>
      <p:pic>
        <p:nvPicPr>
          <p:cNvPr id="45" name="Imagem 13" descr="Forma&#10;&#10;Descrição gerada automaticamente"/>
          <p:cNvPicPr/>
          <p:nvPr/>
        </p:nvPicPr>
        <p:blipFill>
          <a:blip r:embed="rId15"/>
          <a:stretch/>
        </p:blipFill>
        <p:spPr>
          <a:xfrm>
            <a:off x="10218600" y="5853960"/>
            <a:ext cx="1206000" cy="1206000"/>
          </a:xfrm>
          <a:prstGeom prst="rect">
            <a:avLst/>
          </a:prstGeom>
          <a:ln w="0">
            <a:noFill/>
          </a:ln>
        </p:spPr>
      </p:pic>
      <p:pic>
        <p:nvPicPr>
          <p:cNvPr id="46" name="Imagem 17" descr="Logotipo&#10;&#10;Descrição gerada automaticamente"/>
          <p:cNvPicPr/>
          <p:nvPr/>
        </p:nvPicPr>
        <p:blipFill>
          <a:blip r:embed="rId16"/>
          <a:stretch/>
        </p:blipFill>
        <p:spPr>
          <a:xfrm>
            <a:off x="4978440" y="6082560"/>
            <a:ext cx="1945440" cy="641880"/>
          </a:xfrm>
          <a:prstGeom prst="rect">
            <a:avLst/>
          </a:prstGeom>
          <a:ln w="0">
            <a:noFill/>
          </a:ln>
        </p:spPr>
      </p:pic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BR" sz="6000" b="1" strike="noStrike" spc="-1">
                <a:solidFill>
                  <a:srgbClr val="31564C"/>
                </a:solidFill>
                <a:latin typeface="Aptos Display"/>
              </a:rPr>
              <a:t>Clique para editar o título Mestre</a:t>
            </a:r>
            <a:endParaRPr lang="pt-BR" sz="60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A04E6186-7C8A-4BFF-8466-B56BEFD2831A}" type="datetime">
              <a:rPr lang="pt-BR" sz="1800" b="0" strike="noStrike" spc="-1">
                <a:solidFill>
                  <a:srgbClr val="000000"/>
                </a:solidFill>
                <a:latin typeface="Aptos"/>
              </a:rPr>
              <a:t>21/01/2025</a:t>
            </a:fld>
            <a:endParaRPr lang="pt-BR" sz="1800" b="0" strike="noStrike" spc="-1">
              <a:latin typeface="Times New Roman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9C5692BF-9319-4B2F-BF23-C112B75534C3}" type="slidenum">
              <a:rPr lang="pt-BR" sz="1800" b="0" strike="noStrike" spc="-1">
                <a:solidFill>
                  <a:srgbClr val="000000"/>
                </a:solidFill>
                <a:latin typeface="Aptos"/>
              </a:rPr>
              <a:t>‹nº›</a:t>
            </a:fld>
            <a:endParaRPr lang="pt-BR" sz="1800" b="0" strike="noStrike" spc="-1">
              <a:latin typeface="Times New Roman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ptos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Aptos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ptos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ptos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ptos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ptos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ptos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onector reto 7"/>
          <p:cNvSpPr/>
          <p:nvPr/>
        </p:nvSpPr>
        <p:spPr>
          <a:xfrm>
            <a:off x="838080" y="5968080"/>
            <a:ext cx="10515600" cy="360"/>
          </a:xfrm>
          <a:prstGeom prst="line">
            <a:avLst/>
          </a:prstGeom>
          <a:ln w="28575">
            <a:solidFill>
              <a:srgbClr val="3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pic>
        <p:nvPicPr>
          <p:cNvPr id="89" name="Imagem 11" descr="Logotipo&#10;&#10;Descrição gerada automaticamente"/>
          <p:cNvPicPr/>
          <p:nvPr/>
        </p:nvPicPr>
        <p:blipFill>
          <a:blip r:embed="rId14"/>
          <a:stretch/>
        </p:blipFill>
        <p:spPr>
          <a:xfrm>
            <a:off x="838080" y="6063120"/>
            <a:ext cx="1050120" cy="787680"/>
          </a:xfrm>
          <a:prstGeom prst="rect">
            <a:avLst/>
          </a:prstGeom>
          <a:ln w="0">
            <a:noFill/>
          </a:ln>
        </p:spPr>
      </p:pic>
      <p:pic>
        <p:nvPicPr>
          <p:cNvPr id="90" name="Imagem 13" descr="Forma&#10;&#10;Descrição gerada automaticamente"/>
          <p:cNvPicPr/>
          <p:nvPr/>
        </p:nvPicPr>
        <p:blipFill>
          <a:blip r:embed="rId15"/>
          <a:stretch/>
        </p:blipFill>
        <p:spPr>
          <a:xfrm>
            <a:off x="10218600" y="5853960"/>
            <a:ext cx="1206000" cy="1206000"/>
          </a:xfrm>
          <a:prstGeom prst="rect">
            <a:avLst/>
          </a:prstGeom>
          <a:ln w="0">
            <a:noFill/>
          </a:ln>
        </p:spPr>
      </p:pic>
      <p:pic>
        <p:nvPicPr>
          <p:cNvPr id="91" name="Imagem 17" descr="Logotipo&#10;&#10;Descrição gerada automaticamente"/>
          <p:cNvPicPr/>
          <p:nvPr/>
        </p:nvPicPr>
        <p:blipFill>
          <a:blip r:embed="rId16"/>
          <a:stretch/>
        </p:blipFill>
        <p:spPr>
          <a:xfrm>
            <a:off x="4978440" y="6082560"/>
            <a:ext cx="1945440" cy="641880"/>
          </a:xfrm>
          <a:prstGeom prst="rect">
            <a:avLst/>
          </a:prstGeom>
          <a:ln w="0">
            <a:noFill/>
          </a:ln>
        </p:spPr>
      </p:pic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9324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1" strike="noStrike" spc="-1">
                <a:solidFill>
                  <a:srgbClr val="31564C"/>
                </a:solidFill>
                <a:latin typeface="Aptos Display"/>
              </a:rPr>
              <a:t>Clique para editar o título Mestre</a:t>
            </a:r>
            <a:endParaRPr lang="pt-BR" sz="44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838080" y="1461960"/>
            <a:ext cx="10515240" cy="4142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E6C358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Aptos"/>
              </a:rPr>
              <a:t>Clique para editar os estilos de texto Mestres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E6C358"/>
              </a:buClr>
              <a:buFont typeface="Arial"/>
              <a:buChar char="•"/>
            </a:pPr>
            <a:r>
              <a:rPr lang="pt-BR" sz="2400" b="0" strike="noStrike" spc="-1">
                <a:solidFill>
                  <a:srgbClr val="000000"/>
                </a:solidFill>
                <a:latin typeface="Aptos"/>
              </a:rPr>
              <a:t>Segundo nível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E6C358"/>
              </a:buClr>
              <a:buFont typeface="Arial"/>
              <a:buChar char="•"/>
            </a:pPr>
            <a:r>
              <a:rPr lang="pt-BR" sz="2000" b="0" strike="noStrike" spc="-1">
                <a:solidFill>
                  <a:srgbClr val="000000"/>
                </a:solidFill>
                <a:latin typeface="Aptos"/>
              </a:rPr>
              <a:t>Terceiro nível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E6C358"/>
              </a:buClr>
              <a:buFont typeface="Arial"/>
              <a:buChar char="•"/>
            </a:pPr>
            <a:r>
              <a:rPr lang="pt-BR" sz="1800" b="0" strike="noStrike" spc="-1">
                <a:solidFill>
                  <a:srgbClr val="000000"/>
                </a:solidFill>
                <a:latin typeface="Aptos"/>
              </a:rPr>
              <a:t>Quarto nível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E6C358"/>
              </a:buClr>
              <a:buFont typeface="Arial"/>
              <a:buChar char="•"/>
            </a:pPr>
            <a:r>
              <a:rPr lang="pt-BR" sz="1800" b="0" strike="noStrike" spc="-1">
                <a:solidFill>
                  <a:srgbClr val="000000"/>
                </a:solidFill>
                <a:latin typeface="Aptos"/>
              </a:rPr>
              <a:t>Quinto nível</a:t>
            </a:r>
          </a:p>
        </p:txBody>
      </p:sp>
      <p:sp>
        <p:nvSpPr>
          <p:cNvPr id="94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D3FE3D3F-554F-4DFE-84EF-AAB271D5A898}" type="datetime">
              <a:rPr lang="pt-BR" sz="1800" b="0" strike="noStrike" spc="-1">
                <a:solidFill>
                  <a:srgbClr val="000000"/>
                </a:solidFill>
                <a:latin typeface="Aptos"/>
              </a:rPr>
              <a:t>21/01/2025</a:t>
            </a:fld>
            <a:endParaRPr lang="pt-BR" sz="1800" b="0" strike="noStrike" spc="-1">
              <a:latin typeface="Times New Roman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96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623D34B6-FF1D-4B34-A538-C26D6A542D2F}" type="slidenum">
              <a:rPr lang="pt-BR" sz="1800" b="0" strike="noStrike" spc="-1">
                <a:solidFill>
                  <a:srgbClr val="000000"/>
                </a:solidFill>
                <a:latin typeface="Aptos"/>
              </a:rPr>
              <a:t>‹nº›</a:t>
            </a:fld>
            <a:endParaRPr lang="pt-BR" sz="1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rojetogalileugalilei.wordpress.com/" TargetMode="Externa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mfonseca@id.uff.br/" TargetMode="Externa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ítulo 1"/>
          <p:cNvSpPr txBox="1"/>
          <p:nvPr/>
        </p:nvSpPr>
        <p:spPr>
          <a:xfrm>
            <a:off x="1229033" y="0"/>
            <a:ext cx="9438488" cy="35096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endParaRPr lang="pt-BR" sz="4000" b="1" dirty="0">
              <a:solidFill>
                <a:srgbClr val="000000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endParaRPr lang="pt-BR" sz="4000" b="1" dirty="0">
              <a:solidFill>
                <a:srgbClr val="000000"/>
              </a:solidFill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endParaRPr lang="pt-BR" sz="4000" b="1" dirty="0">
              <a:solidFill>
                <a:srgbClr val="000000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endParaRPr lang="pt-BR" sz="4000" b="1" dirty="0">
              <a:solidFill>
                <a:srgbClr val="000000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endParaRPr lang="pt-BR" sz="4000" b="1" dirty="0">
              <a:solidFill>
                <a:srgbClr val="000000"/>
              </a:solidFill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endParaRPr lang="pt-BR" sz="4000" b="1" dirty="0">
              <a:solidFill>
                <a:srgbClr val="000000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pt-BR" sz="3600" b="1" dirty="0">
                <a:solidFill>
                  <a:srgbClr val="000000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</a:rPr>
              <a:t>Construção de E-book como Arquitetura Pedagógica a respeito do protótipo </a:t>
            </a:r>
            <a:r>
              <a:rPr lang="pt-BR" sz="3600" b="1" i="1" dirty="0" err="1">
                <a:solidFill>
                  <a:srgbClr val="000000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</a:rPr>
              <a:t>Matilda</a:t>
            </a:r>
            <a:r>
              <a:rPr lang="pt-BR" sz="3600" b="1" dirty="0">
                <a:solidFill>
                  <a:srgbClr val="000000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</a:rPr>
              <a:t> para formação e ensino de professores junto a estudantes com Altas Habilidades e Superdotação</a:t>
            </a:r>
            <a:endParaRPr lang="pt-BR" sz="3600" dirty="0">
              <a:effectLst/>
              <a:latin typeface="Aptos Display" panose="020B00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endParaRPr lang="pt-BR" sz="6000" b="0" strike="noStrike" spc="-1" dirty="0">
              <a:solidFill>
                <a:srgbClr val="000000"/>
              </a:solidFill>
              <a:latin typeface="Aptos"/>
            </a:endParaRPr>
          </a:p>
        </p:txBody>
      </p:sp>
      <p:sp>
        <p:nvSpPr>
          <p:cNvPr id="134" name="Subtítulo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000" b="0" strike="noStrike" spc="-1" dirty="0">
                <a:solidFill>
                  <a:srgbClr val="000000"/>
                </a:solidFill>
                <a:latin typeface="Aptos"/>
              </a:rPr>
              <a:t>Mariana da Silva Fonseca</a:t>
            </a:r>
            <a:endParaRPr lang="pt-BR" sz="20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000" b="0" strike="noStrike" spc="-1" dirty="0">
                <a:solidFill>
                  <a:srgbClr val="000000"/>
                </a:solidFill>
                <a:latin typeface="Aptos"/>
              </a:rPr>
              <a:t>Jacqueline de Faria Barros Ramos</a:t>
            </a:r>
            <a:endParaRPr lang="pt-BR" sz="20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000" b="0" strike="noStrike" spc="-1" dirty="0">
                <a:solidFill>
                  <a:srgbClr val="000000"/>
                </a:solidFill>
                <a:latin typeface="Aptos"/>
              </a:rPr>
              <a:t>Universidade Federal Fluminense</a:t>
            </a:r>
            <a:endParaRPr lang="pt-BR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ítulo 1"/>
          <p:cNvSpPr txBox="1"/>
          <p:nvPr/>
        </p:nvSpPr>
        <p:spPr>
          <a:xfrm>
            <a:off x="838080" y="365040"/>
            <a:ext cx="10515240" cy="932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31564C"/>
                </a:solidFill>
                <a:latin typeface="Aptos Display"/>
              </a:rPr>
              <a:t>INTRODUÇÃO</a:t>
            </a:r>
            <a:endParaRPr lang="pt-BR" sz="4400" b="0" strike="noStrike" spc="-1" dirty="0">
              <a:solidFill>
                <a:srgbClr val="000000"/>
              </a:solidFill>
              <a:latin typeface="Aptos"/>
            </a:endParaRPr>
          </a:p>
        </p:txBody>
      </p:sp>
      <p:sp>
        <p:nvSpPr>
          <p:cNvPr id="136" name="Espaço Reservado para Conteúdo 2"/>
          <p:cNvSpPr txBox="1"/>
          <p:nvPr/>
        </p:nvSpPr>
        <p:spPr>
          <a:xfrm>
            <a:off x="838080" y="1461960"/>
            <a:ext cx="10515240" cy="41421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E6C358"/>
              </a:buClr>
              <a:buFont typeface="Arial"/>
              <a:buChar char="•"/>
            </a:pPr>
            <a:r>
              <a:rPr lang="pt-PT" sz="2400" dirty="0">
                <a:effectLst/>
                <a:latin typeface="Aptos Display" panose="020B0004020202020204" pitchFamily="34" charset="0"/>
                <a:ea typeface="Tahoma" panose="020B0604030504040204" pitchFamily="34" charset="0"/>
              </a:rPr>
              <a:t>Desenvolver nos estudantes com AH/SD a consciência social, a experiência cultural e estética, a empatia, dando acesso ao aprendizado por meio de uma Arquitetura Pedagógica específica, selecionando o cinema como recurso metodógico a partir do filme protótipo </a:t>
            </a:r>
            <a:r>
              <a:rPr lang="pt-PT" sz="2400" i="1" dirty="0">
                <a:effectLst/>
                <a:latin typeface="Aptos Display" panose="020B0004020202020204" pitchFamily="34" charset="0"/>
                <a:ea typeface="Tahoma" panose="020B0604030504040204" pitchFamily="34" charset="0"/>
              </a:rPr>
              <a:t>Matilda </a:t>
            </a:r>
            <a:r>
              <a:rPr lang="pt-PT" sz="2400" dirty="0">
                <a:effectLst/>
                <a:latin typeface="Aptos Display" panose="020B0004020202020204" pitchFamily="34" charset="0"/>
                <a:ea typeface="Tahoma" panose="020B0604030504040204" pitchFamily="34" charset="0"/>
              </a:rPr>
              <a:t>(1996), na criação de um E-book com estratégias aos docentes nesse trabalho com sujeitos diagnosticados. A justificativa se faz pela necessidade de investimentos em práticas pedagógicas inclusivas, sensíveis às necessidades específicas dos sujeitos com AH/SD. </a:t>
            </a:r>
            <a:endParaRPr lang="pt-BR" sz="2400" b="0" strike="noStrike" spc="-1" dirty="0">
              <a:solidFill>
                <a:srgbClr val="000000"/>
              </a:solidFill>
              <a:latin typeface="Aptos Display" panose="020B00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ítulo 1"/>
          <p:cNvSpPr txBox="1"/>
          <p:nvPr/>
        </p:nvSpPr>
        <p:spPr>
          <a:xfrm>
            <a:off x="838080" y="365040"/>
            <a:ext cx="10515240" cy="932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1" strike="noStrike" spc="-1">
                <a:solidFill>
                  <a:srgbClr val="31564C"/>
                </a:solidFill>
                <a:latin typeface="Aptos Display"/>
              </a:rPr>
              <a:t>OBJETIVO</a:t>
            </a:r>
            <a:endParaRPr lang="pt-BR" sz="44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38" name="Espaço Reservado para Conteúdo 2"/>
          <p:cNvSpPr txBox="1"/>
          <p:nvPr/>
        </p:nvSpPr>
        <p:spPr>
          <a:xfrm>
            <a:off x="838080" y="1461960"/>
            <a:ext cx="10515240" cy="41421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E6C358"/>
              </a:buClr>
              <a:buFont typeface="Arial"/>
              <a:buChar char="•"/>
            </a:pPr>
            <a:r>
              <a:rPr lang="pt-PT" sz="2400" dirty="0">
                <a:effectLst/>
                <a:latin typeface="Aptos Display" panose="020B0004020202020204" pitchFamily="34" charset="0"/>
                <a:ea typeface="Times New Roman" panose="02020603050405020304" pitchFamily="18" charset="0"/>
              </a:rPr>
              <a:t>Construir E-book de estratégias pedagógicas para o trabalho com o cinema, como uma Arquitetura Pedagógica (Behar, 2009), observando-se tanto a potência da narrativa fantástica, com Irene Bessiere (1974), como as imagens da película em Deleuze (1985). Assim, pelas pesquisas qualitativas com esses autores e com os questionários aplicados e respondidos pelos alunos do mestrado do CMPDI (UFF) e pelos docentes da FME (UMEI Rosalda Paim), construiremos a partir do protótipo </a:t>
            </a:r>
            <a:r>
              <a:rPr lang="pt-PT" sz="2400" i="1" dirty="0">
                <a:effectLst/>
                <a:latin typeface="Aptos Display" panose="020B0004020202020204" pitchFamily="34" charset="0"/>
                <a:ea typeface="Times New Roman" panose="02020603050405020304" pitchFamily="18" charset="0"/>
              </a:rPr>
              <a:t>Matilda,</a:t>
            </a:r>
            <a:r>
              <a:rPr lang="pt-PT" sz="2400" dirty="0">
                <a:effectLst/>
                <a:latin typeface="Aptos Display" panose="020B0004020202020204" pitchFamily="34" charset="0"/>
                <a:ea typeface="Times New Roman" panose="02020603050405020304" pitchFamily="18" charset="0"/>
              </a:rPr>
              <a:t> o E-book.</a:t>
            </a:r>
            <a:endParaRPr lang="pt-BR" sz="2400" b="0" strike="noStrike" spc="-1" dirty="0">
              <a:solidFill>
                <a:srgbClr val="000000"/>
              </a:solidFill>
              <a:latin typeface="Aptos Display" panose="020B0004020202020204" pitchFamily="34" charset="0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400" b="0" strike="noStrike" spc="-1" dirty="0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ítulo 1"/>
          <p:cNvSpPr txBox="1"/>
          <p:nvPr/>
        </p:nvSpPr>
        <p:spPr>
          <a:xfrm>
            <a:off x="838080" y="365040"/>
            <a:ext cx="10515240" cy="932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pt-BR" sz="4400" b="1" strike="noStrike" spc="-1">
                <a:solidFill>
                  <a:srgbClr val="31564C"/>
                </a:solidFill>
                <a:latin typeface="Aptos Display"/>
              </a:rPr>
              <a:t>METODOLOGIA</a:t>
            </a:r>
            <a:endParaRPr lang="pt-BR" sz="44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40" name="Espaço Reservado para Conteúdo 2"/>
          <p:cNvSpPr txBox="1"/>
          <p:nvPr/>
        </p:nvSpPr>
        <p:spPr>
          <a:xfrm>
            <a:off x="838080" y="1461960"/>
            <a:ext cx="10515240" cy="41421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E6C358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Aptos"/>
              </a:rPr>
              <a:t>Por meio da pesquisa teórico-metodológica e qualitativa, realizada com os aportes teóricos de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Aptos"/>
              </a:rPr>
              <a:t>Bessière</a:t>
            </a:r>
            <a:r>
              <a:rPr lang="pt-BR" sz="2400" b="0" strike="noStrike" spc="-1" dirty="0">
                <a:solidFill>
                  <a:srgbClr val="000000"/>
                </a:solidFill>
                <a:latin typeface="Aptos"/>
              </a:rPr>
              <a:t>, Deleuze, Souza e Behar, assim como pela prática na coleta das respostas aos questionários via Google </a:t>
            </a:r>
            <a:r>
              <a:rPr lang="pt-BR" sz="2400" b="0" strike="noStrike" spc="-1" dirty="0" err="1">
                <a:solidFill>
                  <a:srgbClr val="000000"/>
                </a:solidFill>
                <a:latin typeface="Aptos"/>
              </a:rPr>
              <a:t>Forms</a:t>
            </a:r>
            <a:r>
              <a:rPr lang="pt-BR" sz="2400" b="0" strike="noStrike" spc="-1" dirty="0">
                <a:solidFill>
                  <a:srgbClr val="000000"/>
                </a:solidFill>
                <a:latin typeface="Aptos"/>
              </a:rPr>
              <a:t>, sob a base do filme protótipo, teremos dados coletados que permitirão a análise das diferentes abordagens dos educadores aos alunos AH/SD e as suas percepções a respeito do uso do cinema como recurso em sala de aula. 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400" b="0" strike="noStrike" spc="-1" dirty="0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ítulo 1"/>
          <p:cNvSpPr txBox="1"/>
          <p:nvPr/>
        </p:nvSpPr>
        <p:spPr>
          <a:xfrm>
            <a:off x="838080" y="365040"/>
            <a:ext cx="10515240" cy="932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1" strike="noStrike" spc="-1">
                <a:solidFill>
                  <a:srgbClr val="31564C"/>
                </a:solidFill>
                <a:latin typeface="Aptos Display"/>
              </a:rPr>
              <a:t>PRINCIPAIS RESULTADOS</a:t>
            </a:r>
            <a:endParaRPr lang="pt-BR" sz="44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42" name="Espaço Reservado para Conteúdo 2"/>
          <p:cNvSpPr txBox="1"/>
          <p:nvPr/>
        </p:nvSpPr>
        <p:spPr>
          <a:xfrm>
            <a:off x="838080" y="1461960"/>
            <a:ext cx="10515240" cy="41421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E6C358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Aptos"/>
              </a:rPr>
              <a:t>Os resultados traduzidos em E-book são estratégias pedagógicas a serem disponibilizadas pela plataforma Galileu Galilei (</a:t>
            </a:r>
            <a:r>
              <a:rPr lang="pt-BR" sz="2400" b="0" strike="noStrike" spc="-1" dirty="0">
                <a:solidFill>
                  <a:srgbClr val="000000"/>
                </a:solidFill>
                <a:latin typeface="Aptos"/>
                <a:hlinkClick r:id="rId2"/>
              </a:rPr>
              <a:t>https://projetogalileugalilei.wordpress.com/</a:t>
            </a:r>
            <a:r>
              <a:rPr lang="pt-BR" sz="2400" b="0" strike="noStrike" spc="-1" dirty="0">
                <a:solidFill>
                  <a:srgbClr val="000000"/>
                </a:solidFill>
                <a:latin typeface="Aptos"/>
              </a:rPr>
              <a:t>) para uso no ensino estimulante de sujeitos com AH/SD no seu processo de inclusão em espaços educacionais regulares. O E-book deve ser breve, apresentar um acesso rápido ao docente e trazer uma linguagem simples.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ítulo 1"/>
          <p:cNvSpPr txBox="1"/>
          <p:nvPr/>
        </p:nvSpPr>
        <p:spPr>
          <a:xfrm>
            <a:off x="838080" y="365040"/>
            <a:ext cx="10515240" cy="932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t-BR" sz="4400" b="1" strike="noStrike" spc="-1">
                <a:solidFill>
                  <a:srgbClr val="31564C"/>
                </a:solidFill>
                <a:latin typeface="Aptos Display"/>
              </a:rPr>
              <a:t>CONCLUSÕES</a:t>
            </a:r>
            <a:endParaRPr lang="pt-BR" sz="44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44" name="Espaço Reservado para Conteúdo 2"/>
          <p:cNvSpPr txBox="1"/>
          <p:nvPr/>
        </p:nvSpPr>
        <p:spPr>
          <a:xfrm>
            <a:off x="838080" y="1461960"/>
            <a:ext cx="10515240" cy="41421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E6C358"/>
              </a:buClr>
              <a:buFont typeface="Arial"/>
              <a:buChar char="•"/>
            </a:pPr>
            <a:r>
              <a:rPr lang="pt-BR" sz="2400" b="0" strike="noStrike" spc="-1" dirty="0">
                <a:solidFill>
                  <a:srgbClr val="000000"/>
                </a:solidFill>
                <a:latin typeface="Aptos"/>
              </a:rPr>
              <a:t>O exercício pedagógico fazendo uso do cinema como Arquitetura Pedagógica, recurso interativo e de experiência estética em sujeitos diagnosticados com AH/SD, traz amplitude cultural, empatia, consciência e conhecimento, promovendo o fortalecimento de suas singularidades e abrindo espaço para novos estudos mais aprofundados, pois cada sujeito é único e percebe o mundo, a Arte e a vida a partir de suas próprias experiências individuais. Espera-se que a proposta gere novos insights sobre AH/SD, suas manifestações e formas de identificação, beneficiando a comunidade científica e os educadores que trabalham com esses sujeitos.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400" b="0" strike="noStrike" spc="-1" dirty="0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ítulo 1"/>
          <p:cNvSpPr txBox="1"/>
          <p:nvPr/>
        </p:nvSpPr>
        <p:spPr>
          <a:xfrm>
            <a:off x="3750480" y="1683720"/>
            <a:ext cx="4690440" cy="889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BR" sz="7000" b="1" strike="noStrike" spc="-1">
                <a:solidFill>
                  <a:srgbClr val="31564C"/>
                </a:solidFill>
                <a:latin typeface="Aptos Display"/>
              </a:rPr>
              <a:t>Obrigado(a)</a:t>
            </a:r>
            <a:endParaRPr lang="pt-BR" sz="7000" b="0" strike="noStrike" spc="-1">
              <a:solidFill>
                <a:srgbClr val="000000"/>
              </a:solidFill>
              <a:latin typeface="Aptos"/>
            </a:endParaRPr>
          </a:p>
        </p:txBody>
      </p:sp>
      <p:sp>
        <p:nvSpPr>
          <p:cNvPr id="146" name="Espaço Reservado para Conteúdo 2"/>
          <p:cNvSpPr txBox="1"/>
          <p:nvPr/>
        </p:nvSpPr>
        <p:spPr>
          <a:xfrm>
            <a:off x="1497240" y="3120480"/>
            <a:ext cx="9708840" cy="17168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ctr">
              <a:lnSpc>
                <a:spcPts val="3061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3600" b="1" strike="noStrike" spc="-1" dirty="0">
                <a:solidFill>
                  <a:srgbClr val="000000"/>
                </a:solidFill>
                <a:latin typeface="Aptos Display"/>
              </a:rPr>
              <a:t>Mariana da Silva Fonseca</a:t>
            </a:r>
            <a:endParaRPr lang="pt-BR" sz="3600" b="0" strike="noStrike" spc="-1" dirty="0">
              <a:solidFill>
                <a:srgbClr val="000000"/>
              </a:solidFill>
              <a:latin typeface="Aptos"/>
            </a:endParaRPr>
          </a:p>
          <a:p>
            <a:pPr algn="ctr">
              <a:lnSpc>
                <a:spcPts val="3061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 dirty="0">
                <a:solidFill>
                  <a:srgbClr val="000000"/>
                </a:solidFill>
                <a:latin typeface="Aptos Display"/>
              </a:rPr>
              <a:t>Universidade Federal Fluminense</a:t>
            </a:r>
            <a:endParaRPr lang="pt-BR" sz="2800" b="0" strike="noStrike" spc="-1" dirty="0">
              <a:solidFill>
                <a:srgbClr val="000000"/>
              </a:solidFill>
              <a:latin typeface="Aptos"/>
            </a:endParaRPr>
          </a:p>
          <a:p>
            <a:pPr algn="ctr">
              <a:lnSpc>
                <a:spcPts val="3061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800" b="0" strike="noStrike" spc="-1" dirty="0">
                <a:solidFill>
                  <a:srgbClr val="000000"/>
                </a:solidFill>
                <a:latin typeface="Aptos Display"/>
                <a:hlinkClick r:id="rId2"/>
              </a:rPr>
              <a:t>mfonseca@id.uff.br</a:t>
            </a:r>
            <a:r>
              <a:rPr lang="pt-BR" sz="2800" b="0" u="sng" strike="noStrike" spc="-1" dirty="0">
                <a:solidFill>
                  <a:srgbClr val="000000"/>
                </a:solidFill>
                <a:latin typeface="Aptos Display"/>
                <a:hlinkClick r:id="rId2"/>
              </a:rPr>
              <a:t>/</a:t>
            </a:r>
            <a:r>
              <a:rPr lang="pt-BR" sz="2800" b="0" strike="noStrike" spc="-1" dirty="0">
                <a:solidFill>
                  <a:srgbClr val="000000"/>
                </a:solidFill>
                <a:latin typeface="Aptos Display"/>
              </a:rPr>
              <a:t>5521987879482</a:t>
            </a:r>
            <a:endParaRPr lang="pt-BR" sz="2800" b="0" strike="noStrike" spc="-1" dirty="0">
              <a:solidFill>
                <a:srgbClr val="000000"/>
              </a:solidFill>
              <a:latin typeface="Aptos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2800" b="0" strike="noStrike" spc="-1" dirty="0">
              <a:solidFill>
                <a:srgbClr val="000000"/>
              </a:solidFill>
              <a:latin typeface="Apto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483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8</vt:i4>
      </vt:variant>
    </vt:vector>
  </HeadingPairs>
  <TitlesOfParts>
    <vt:vector size="17" baseType="lpstr">
      <vt:lpstr>Aptos</vt:lpstr>
      <vt:lpstr>Aptos Display</vt:lpstr>
      <vt:lpstr>Arial</vt:lpstr>
      <vt:lpstr>Symbol</vt:lpstr>
      <vt:lpstr>Times New Roman</vt:lpstr>
      <vt:lpstr>Wingdings</vt:lpstr>
      <vt:lpstr>Office Theme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Adriana Bitencourt Reis</dc:creator>
  <dc:description/>
  <cp:lastModifiedBy>Jacqueline Barros</cp:lastModifiedBy>
  <cp:revision>3</cp:revision>
  <dcterms:created xsi:type="dcterms:W3CDTF">2024-10-22T16:06:45Z</dcterms:created>
  <dcterms:modified xsi:type="dcterms:W3CDTF">2025-01-21T18:01:19Z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8</vt:i4>
  </property>
</Properties>
</file>