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02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39344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794916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83808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39344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794916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323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39344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794916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83808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439344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794916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323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39344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7949160" y="14619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83808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body"/>
          </p:nvPr>
        </p:nvSpPr>
        <p:spPr>
          <a:xfrm>
            <a:off x="439344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 type="body"/>
          </p:nvPr>
        </p:nvSpPr>
        <p:spPr>
          <a:xfrm>
            <a:off x="7949160" y="3625560"/>
            <a:ext cx="338580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323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4142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26200" y="36255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26200" y="1461960"/>
            <a:ext cx="513108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838080" y="3625560"/>
            <a:ext cx="10515240" cy="1975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7"/>
          <p:cNvSpPr/>
          <p:nvPr/>
        </p:nvSpPr>
        <p:spPr>
          <a:xfrm>
            <a:off x="838080" y="5968080"/>
            <a:ext cx="10515600" cy="360"/>
          </a:xfrm>
          <a:prstGeom prst="line">
            <a:avLst/>
          </a:prstGeom>
          <a:ln w="28575">
            <a:solidFill>
              <a:srgbClr val="3156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8" name="Imagem 11" descr="Logotipo&#10;&#10;Descrição gerada automaticamente"/>
          <p:cNvPicPr/>
          <p:nvPr/>
        </p:nvPicPr>
        <p:blipFill>
          <a:blip r:embed="rId14"/>
          <a:stretch/>
        </p:blipFill>
        <p:spPr>
          <a:xfrm>
            <a:off x="838080" y="6063120"/>
            <a:ext cx="1050120" cy="787680"/>
          </a:xfrm>
          <a:prstGeom prst="rect">
            <a:avLst/>
          </a:prstGeom>
          <a:ln w="0">
            <a:noFill/>
          </a:ln>
        </p:spPr>
      </p:pic>
      <p:pic>
        <p:nvPicPr>
          <p:cNvPr id="2" name="Imagem 13" descr="Forma&#10;&#10;Descrição gerada automaticamente"/>
          <p:cNvPicPr/>
          <p:nvPr/>
        </p:nvPicPr>
        <p:blipFill>
          <a:blip r:embed="rId15"/>
          <a:stretch/>
        </p:blipFill>
        <p:spPr>
          <a:xfrm>
            <a:off x="10218600" y="5853960"/>
            <a:ext cx="1206000" cy="1206000"/>
          </a:xfrm>
          <a:prstGeom prst="rect">
            <a:avLst/>
          </a:prstGeom>
          <a:ln w="0">
            <a:noFill/>
          </a:ln>
        </p:spPr>
      </p:pic>
      <p:pic>
        <p:nvPicPr>
          <p:cNvPr id="3" name="Imagem 17" descr="Logotipo&#10;&#10;Descrição gerada automaticamente"/>
          <p:cNvPicPr/>
          <p:nvPr/>
        </p:nvPicPr>
        <p:blipFill>
          <a:blip r:embed="rId16"/>
          <a:stretch/>
        </p:blipFill>
        <p:spPr>
          <a:xfrm>
            <a:off x="4978440" y="6082560"/>
            <a:ext cx="1945440" cy="641880"/>
          </a:xfrm>
          <a:prstGeom prst="rect">
            <a:avLst/>
          </a:prstGeom>
          <a:ln w="0">
            <a:noFill/>
          </a:ln>
        </p:spPr>
      </p:pic>
      <p:pic>
        <p:nvPicPr>
          <p:cNvPr id="4" name="Imagem 8" descr="Interface gráfica do usuário, Site&#10;&#10;Descrição gerada automaticamente"/>
          <p:cNvPicPr/>
          <p:nvPr/>
        </p:nvPicPr>
        <p:blipFill>
          <a:blip r:embed="rId17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ptos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ector reto 7"/>
          <p:cNvSpPr/>
          <p:nvPr/>
        </p:nvSpPr>
        <p:spPr>
          <a:xfrm>
            <a:off x="838080" y="5968080"/>
            <a:ext cx="10515600" cy="360"/>
          </a:xfrm>
          <a:prstGeom prst="line">
            <a:avLst/>
          </a:prstGeom>
          <a:ln w="28575">
            <a:solidFill>
              <a:srgbClr val="3156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44" name="Imagem 11" descr="Logotipo&#10;&#10;Descrição gerada automaticamente"/>
          <p:cNvPicPr/>
          <p:nvPr/>
        </p:nvPicPr>
        <p:blipFill>
          <a:blip r:embed="rId14"/>
          <a:stretch/>
        </p:blipFill>
        <p:spPr>
          <a:xfrm>
            <a:off x="838080" y="6063120"/>
            <a:ext cx="1050120" cy="787680"/>
          </a:xfrm>
          <a:prstGeom prst="rect">
            <a:avLst/>
          </a:prstGeom>
          <a:ln w="0">
            <a:noFill/>
          </a:ln>
        </p:spPr>
      </p:pic>
      <p:pic>
        <p:nvPicPr>
          <p:cNvPr id="45" name="Imagem 13" descr="Forma&#10;&#10;Descrição gerada automaticamente"/>
          <p:cNvPicPr/>
          <p:nvPr/>
        </p:nvPicPr>
        <p:blipFill>
          <a:blip r:embed="rId15"/>
          <a:stretch/>
        </p:blipFill>
        <p:spPr>
          <a:xfrm>
            <a:off x="10218600" y="5853960"/>
            <a:ext cx="1206000" cy="1206000"/>
          </a:xfrm>
          <a:prstGeom prst="rect">
            <a:avLst/>
          </a:prstGeom>
          <a:ln w="0">
            <a:noFill/>
          </a:ln>
        </p:spPr>
      </p:pic>
      <p:pic>
        <p:nvPicPr>
          <p:cNvPr id="46" name="Imagem 17" descr="Logotipo&#10;&#10;Descrição gerada automaticamente"/>
          <p:cNvPicPr/>
          <p:nvPr/>
        </p:nvPicPr>
        <p:blipFill>
          <a:blip r:embed="rId16"/>
          <a:stretch/>
        </p:blipFill>
        <p:spPr>
          <a:xfrm>
            <a:off x="4978440" y="6082560"/>
            <a:ext cx="1945440" cy="641880"/>
          </a:xfrm>
          <a:prstGeom prst="rect">
            <a:avLst/>
          </a:prstGeom>
          <a:ln w="0"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t-BR" sz="6000" b="1" strike="noStrike" spc="-1">
                <a:solidFill>
                  <a:srgbClr val="31564C"/>
                </a:solidFill>
                <a:latin typeface="Aptos Display"/>
              </a:rPr>
              <a:t>Clique para editar o título Mestre</a:t>
            </a:r>
            <a:endParaRPr lang="pt-BR" sz="6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A04E6186-7C8A-4BFF-8466-B56BEFD2831A}" type="datetime">
              <a:rPr lang="pt-BR" sz="1800" b="0" strike="noStrike" spc="-1">
                <a:solidFill>
                  <a:srgbClr val="000000"/>
                </a:solidFill>
                <a:latin typeface="Aptos"/>
              </a:rPr>
              <a:t>21/01/2025</a:t>
            </a:fld>
            <a:endParaRPr lang="pt-BR" sz="1800" b="0" strike="noStrike" spc="-1"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9C5692BF-9319-4B2F-BF23-C112B75534C3}" type="slidenum">
              <a:rPr lang="pt-BR" sz="1800" b="0" strike="noStrike" spc="-1">
                <a:solidFill>
                  <a:srgbClr val="000000"/>
                </a:solidFill>
                <a:latin typeface="Aptos"/>
              </a:rPr>
              <a:t>‹nº›</a:t>
            </a:fld>
            <a:endParaRPr lang="pt-BR" sz="1800" b="0" strike="noStrike" spc="-1"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ptos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onector reto 7"/>
          <p:cNvSpPr/>
          <p:nvPr/>
        </p:nvSpPr>
        <p:spPr>
          <a:xfrm>
            <a:off x="838080" y="5968080"/>
            <a:ext cx="10515600" cy="360"/>
          </a:xfrm>
          <a:prstGeom prst="line">
            <a:avLst/>
          </a:prstGeom>
          <a:ln w="28575">
            <a:solidFill>
              <a:srgbClr val="3156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89" name="Imagem 11" descr="Logotipo&#10;&#10;Descrição gerada automaticamente"/>
          <p:cNvPicPr/>
          <p:nvPr/>
        </p:nvPicPr>
        <p:blipFill>
          <a:blip r:embed="rId14"/>
          <a:stretch/>
        </p:blipFill>
        <p:spPr>
          <a:xfrm>
            <a:off x="838080" y="6063120"/>
            <a:ext cx="1050120" cy="787680"/>
          </a:xfrm>
          <a:prstGeom prst="rect">
            <a:avLst/>
          </a:prstGeom>
          <a:ln w="0">
            <a:noFill/>
          </a:ln>
        </p:spPr>
      </p:pic>
      <p:pic>
        <p:nvPicPr>
          <p:cNvPr id="90" name="Imagem 13" descr="Forma&#10;&#10;Descrição gerada automaticamente"/>
          <p:cNvPicPr/>
          <p:nvPr/>
        </p:nvPicPr>
        <p:blipFill>
          <a:blip r:embed="rId15"/>
          <a:stretch/>
        </p:blipFill>
        <p:spPr>
          <a:xfrm>
            <a:off x="10218600" y="5853960"/>
            <a:ext cx="1206000" cy="1206000"/>
          </a:xfrm>
          <a:prstGeom prst="rect">
            <a:avLst/>
          </a:prstGeom>
          <a:ln w="0">
            <a:noFill/>
          </a:ln>
        </p:spPr>
      </p:pic>
      <p:pic>
        <p:nvPicPr>
          <p:cNvPr id="91" name="Imagem 17" descr="Logotipo&#10;&#10;Descrição gerada automaticamente"/>
          <p:cNvPicPr/>
          <p:nvPr/>
        </p:nvPicPr>
        <p:blipFill>
          <a:blip r:embed="rId16"/>
          <a:stretch/>
        </p:blipFill>
        <p:spPr>
          <a:xfrm>
            <a:off x="4978440" y="6082560"/>
            <a:ext cx="1945440" cy="641880"/>
          </a:xfrm>
          <a:prstGeom prst="rect">
            <a:avLst/>
          </a:prstGeom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24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>
                <a:solidFill>
                  <a:srgbClr val="31564C"/>
                </a:solidFill>
                <a:latin typeface="Aptos Display"/>
              </a:rPr>
              <a:t>Clique para editar o título Mestre</a:t>
            </a:r>
            <a:endParaRPr lang="pt-B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838080" y="1461960"/>
            <a:ext cx="10515240" cy="4142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Aptos"/>
              </a:rPr>
              <a:t>Clique para editar os estilos de texto Mestres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E6C358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Aptos"/>
              </a:rPr>
              <a:t>Segundo nível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E6C358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Aptos"/>
              </a:rPr>
              <a:t>Terceiro nível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E6C358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Quarto nível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E6C358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Aptos"/>
              </a:rPr>
              <a:t>Quinto nível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D3FE3D3F-554F-4DFE-84EF-AAB271D5A898}" type="datetime">
              <a:rPr lang="pt-BR" sz="1800" b="0" strike="noStrike" spc="-1">
                <a:solidFill>
                  <a:srgbClr val="000000"/>
                </a:solidFill>
                <a:latin typeface="Aptos"/>
              </a:rPr>
              <a:t>21/01/2025</a:t>
            </a:fld>
            <a:endParaRPr lang="pt-BR" sz="1800" b="0" strike="noStrike" spc="-1"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623D34B6-FF1D-4B34-A538-C26D6A542D2F}" type="slidenum">
              <a:rPr lang="pt-BR" sz="1800" b="0" strike="noStrike" spc="-1">
                <a:solidFill>
                  <a:srgbClr val="000000"/>
                </a:solidFill>
                <a:latin typeface="Aptos"/>
              </a:rPr>
              <a:t>‹nº›</a:t>
            </a:fld>
            <a:endParaRPr lang="pt-BR" sz="18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togalileugalilei.wordpress.com/" TargetMode="Externa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fonseca@id.uff.br/" TargetMode="Externa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ítulo 1"/>
          <p:cNvSpPr txBox="1"/>
          <p:nvPr/>
        </p:nvSpPr>
        <p:spPr>
          <a:xfrm>
            <a:off x="1229033" y="0"/>
            <a:ext cx="9438488" cy="350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4000" b="1" dirty="0">
              <a:solidFill>
                <a:srgbClr val="0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pt-BR" sz="3600" b="1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Construção de E-book como Arquitetura Pedagógica a respeito do protótipo </a:t>
            </a:r>
            <a:r>
              <a:rPr lang="pt-BR" sz="3600" b="1" i="1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Matilda</a:t>
            </a:r>
            <a:r>
              <a:rPr lang="pt-BR" sz="3600" b="1" dirty="0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 para formação e ensino de professores junto a estudantes com Altas Habilidades e Superdotação</a:t>
            </a:r>
            <a:endParaRPr lang="pt-BR" sz="3600" dirty="0"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t-BR" sz="60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4" name="Subtítulo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ptos"/>
              </a:rPr>
              <a:t>Mariana da Silva Fonseca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ptos"/>
              </a:rPr>
              <a:t>Jacqueline de Faria Barros Ramos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ptos"/>
              </a:rPr>
              <a:t>Universidade Federal Fluminense</a:t>
            </a:r>
            <a:endParaRPr lang="pt-B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ítulo 1"/>
          <p:cNvSpPr txBox="1"/>
          <p:nvPr/>
        </p:nvSpPr>
        <p:spPr>
          <a:xfrm>
            <a:off x="838080" y="365040"/>
            <a:ext cx="10515240" cy="932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 dirty="0">
                <a:solidFill>
                  <a:srgbClr val="31564C"/>
                </a:solidFill>
                <a:latin typeface="Aptos Display"/>
              </a:rPr>
              <a:t>INTRODUÇÃO</a:t>
            </a:r>
            <a:endParaRPr lang="pt-BR" sz="44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6" name="Espaço Reservado para Conteúdo 2"/>
          <p:cNvSpPr txBox="1"/>
          <p:nvPr/>
        </p:nvSpPr>
        <p:spPr>
          <a:xfrm>
            <a:off x="838080" y="1461960"/>
            <a:ext cx="10515240" cy="41421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PT" sz="2400" dirty="0">
                <a:effectLst/>
                <a:latin typeface="Aptos Display" panose="020B0004020202020204" pitchFamily="34" charset="0"/>
                <a:ea typeface="Tahoma" panose="020B0604030504040204" pitchFamily="34" charset="0"/>
              </a:rPr>
              <a:t>Desenvolver nos estudantes com AH/SD a consciência social, a experiência cultural e estética, a empatia, dando acesso ao aprendizado por meio de uma Arquitetura Pedagógica específica, selecionando o cinema como recurso metodógico a partir do filme protótipo </a:t>
            </a:r>
            <a:r>
              <a:rPr lang="pt-PT" sz="2400" i="1" dirty="0">
                <a:effectLst/>
                <a:latin typeface="Aptos Display" panose="020B0004020202020204" pitchFamily="34" charset="0"/>
                <a:ea typeface="Tahoma" panose="020B0604030504040204" pitchFamily="34" charset="0"/>
              </a:rPr>
              <a:t>Matilda </a:t>
            </a:r>
            <a:r>
              <a:rPr lang="pt-PT" sz="2400" dirty="0">
                <a:effectLst/>
                <a:latin typeface="Aptos Display" panose="020B0004020202020204" pitchFamily="34" charset="0"/>
                <a:ea typeface="Tahoma" panose="020B0604030504040204" pitchFamily="34" charset="0"/>
              </a:rPr>
              <a:t>(1996), na criação de um E-book com estratégias aos docentes nesse trabalho com sujeitos diagnosticados. A justificativa se faz pela necessidade de investimentos em práticas pedagógicas inclusivas, sensíveis às necessidades específicas dos sujeitos com AH/SD. </a:t>
            </a:r>
            <a:endParaRPr lang="pt-BR" sz="2400" b="0" strike="noStrike" spc="-1" dirty="0">
              <a:solidFill>
                <a:srgbClr val="000000"/>
              </a:solidFill>
              <a:latin typeface="Aptos Display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ítulo 1"/>
          <p:cNvSpPr txBox="1"/>
          <p:nvPr/>
        </p:nvSpPr>
        <p:spPr>
          <a:xfrm>
            <a:off x="838080" y="365040"/>
            <a:ext cx="10515240" cy="932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>
                <a:solidFill>
                  <a:srgbClr val="31564C"/>
                </a:solidFill>
                <a:latin typeface="Aptos Display"/>
              </a:rPr>
              <a:t>OBJETIVO</a:t>
            </a:r>
            <a:endParaRPr lang="pt-B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8" name="Espaço Reservado para Conteúdo 2"/>
          <p:cNvSpPr txBox="1"/>
          <p:nvPr/>
        </p:nvSpPr>
        <p:spPr>
          <a:xfrm>
            <a:off x="838080" y="1461960"/>
            <a:ext cx="10515240" cy="4142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PT" sz="240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Construir E-book de estratégias pedagógicas para o trabalho com o cinema, como uma Arquitetura Pedagógica (Behar, 2009), observando-se tanto a potência da narrativa fantástica, com Irene Bessiere (1974), como as imagens da película em Deleuze (1985). Assim, pelas pesquisas qualitativas com esses autores e com os questionários aplicados e respondidos pelos alunos do mestrado do CMPDI (UFF) e pelos docentes da FME (UMEI Rosalda Paim), construiremos a partir do protótipo </a:t>
            </a:r>
            <a:r>
              <a:rPr lang="pt-PT" sz="2400" i="1" dirty="0"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Matilda,</a:t>
            </a:r>
            <a:r>
              <a:rPr lang="pt-PT" sz="240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 o E-book.</a:t>
            </a:r>
            <a:endParaRPr lang="pt-BR" sz="2400" b="0" strike="noStrike" spc="-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400" b="0" strike="noStrike" spc="-1" dirty="0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ítulo 1"/>
          <p:cNvSpPr txBox="1"/>
          <p:nvPr/>
        </p:nvSpPr>
        <p:spPr>
          <a:xfrm>
            <a:off x="838080" y="365040"/>
            <a:ext cx="10515240" cy="932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>
                <a:solidFill>
                  <a:srgbClr val="31564C"/>
                </a:solidFill>
                <a:latin typeface="Aptos Display"/>
              </a:rPr>
              <a:t>METODOLOGIA</a:t>
            </a:r>
            <a:endParaRPr lang="pt-B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0" name="Espaço Reservado para Conteúdo 2"/>
          <p:cNvSpPr txBox="1"/>
          <p:nvPr/>
        </p:nvSpPr>
        <p:spPr>
          <a:xfrm>
            <a:off x="838080" y="1461960"/>
            <a:ext cx="10515240" cy="4142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Por meio da pesquisa teórico-metodológica e qualitativa, realizada com os aportes teóricos de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ptos"/>
              </a:rPr>
              <a:t>Bessière</a:t>
            </a: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, Deleuze, Souza e Behar, assim como pela prática na coleta das respostas aos questionários via Google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ptos"/>
              </a:rPr>
              <a:t>Forms</a:t>
            </a: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, sob a base do filme protótipo, teremos dados coletados que permitirão a análise das diferentes abordagens dos educadores aos alunos AH/SD e as suas percepções a respeito do uso do cinema como recurso em sala de aula. 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400" b="0" strike="noStrike" spc="-1" dirty="0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ítulo 1"/>
          <p:cNvSpPr txBox="1"/>
          <p:nvPr/>
        </p:nvSpPr>
        <p:spPr>
          <a:xfrm>
            <a:off x="838080" y="365040"/>
            <a:ext cx="10515240" cy="932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>
                <a:solidFill>
                  <a:srgbClr val="31564C"/>
                </a:solidFill>
                <a:latin typeface="Aptos Display"/>
              </a:rPr>
              <a:t>PRINCIPAIS RESULTADOS</a:t>
            </a:r>
            <a:endParaRPr lang="pt-B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2" name="Espaço Reservado para Conteúdo 2"/>
          <p:cNvSpPr txBox="1"/>
          <p:nvPr/>
        </p:nvSpPr>
        <p:spPr>
          <a:xfrm>
            <a:off x="838080" y="1461960"/>
            <a:ext cx="10515240" cy="41421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Os resultados traduzidos em E-book são estratégias pedagógicas a serem disponibilizadas pela plataforma Galileu Galilei (</a:t>
            </a:r>
            <a:r>
              <a:rPr lang="pt-BR" sz="2400" b="0" strike="noStrike" spc="-1" dirty="0">
                <a:solidFill>
                  <a:srgbClr val="000000"/>
                </a:solidFill>
                <a:latin typeface="Aptos"/>
                <a:hlinkClick r:id="rId2"/>
              </a:rPr>
              <a:t>https://projetogalileugalilei.wordpress.com/</a:t>
            </a: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) para uso no ensino estimulante de sujeitos com AH/SD no seu processo de inclusão em espaços educacionais regulares. O E-book deve ser breve, apresentar um acesso rápido ao docente e trazer uma linguagem simples.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ítulo 1"/>
          <p:cNvSpPr txBox="1"/>
          <p:nvPr/>
        </p:nvSpPr>
        <p:spPr>
          <a:xfrm>
            <a:off x="838080" y="365040"/>
            <a:ext cx="10515240" cy="932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>
                <a:solidFill>
                  <a:srgbClr val="31564C"/>
                </a:solidFill>
                <a:latin typeface="Aptos Display"/>
              </a:rPr>
              <a:t>CONCLUSÕES</a:t>
            </a:r>
            <a:endParaRPr lang="pt-B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4" name="Espaço Reservado para Conteúdo 2"/>
          <p:cNvSpPr txBox="1"/>
          <p:nvPr/>
        </p:nvSpPr>
        <p:spPr>
          <a:xfrm>
            <a:off x="838080" y="1461960"/>
            <a:ext cx="10515240" cy="4142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E6C358"/>
              </a:buClr>
              <a:buFont typeface="Arial"/>
              <a:buChar char="•"/>
            </a:pPr>
            <a:r>
              <a:rPr lang="pt-BR" sz="2400" b="0" strike="noStrike" spc="-1" dirty="0">
                <a:solidFill>
                  <a:srgbClr val="000000"/>
                </a:solidFill>
                <a:latin typeface="Aptos"/>
              </a:rPr>
              <a:t>O exercício pedagógico fazendo uso do cinema como Arquitetura Pedagógica, recurso interativo e de experiência estética em sujeitos diagnosticados com AH/SD, traz amplitude cultural, empatia, consciência e conhecimento, promovendo o fortalecimento de suas singularidades e abrindo espaço para novos estudos mais aprofundados, pois cada sujeito é único e percebe o mundo, a Arte e a vida a partir de suas próprias experiências individuais. Espera-se que a proposta gere novos insights sobre AH/SD, suas manifestações e formas de identificação, beneficiando a comunidade científica e os educadores que trabalham com esses sujeitos.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400" b="0" strike="noStrike" spc="-1" dirty="0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ítulo 1"/>
          <p:cNvSpPr txBox="1"/>
          <p:nvPr/>
        </p:nvSpPr>
        <p:spPr>
          <a:xfrm>
            <a:off x="3750480" y="1683720"/>
            <a:ext cx="4690440" cy="8892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pt-BR" sz="7000" b="1" strike="noStrike" spc="-1">
                <a:solidFill>
                  <a:srgbClr val="31564C"/>
                </a:solidFill>
                <a:latin typeface="Aptos Display"/>
              </a:rPr>
              <a:t>Obrigado(a)</a:t>
            </a:r>
            <a:endParaRPr lang="pt-BR" sz="7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6" name="Espaço Reservado para Conteúdo 2"/>
          <p:cNvSpPr txBox="1"/>
          <p:nvPr/>
        </p:nvSpPr>
        <p:spPr>
          <a:xfrm>
            <a:off x="1497240" y="3120480"/>
            <a:ext cx="9708840" cy="17168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ts val="3061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600" b="1" strike="noStrike" spc="-1" dirty="0">
                <a:solidFill>
                  <a:srgbClr val="000000"/>
                </a:solidFill>
                <a:latin typeface="Aptos Display"/>
              </a:rPr>
              <a:t>Mariana da Silva Fonseca</a:t>
            </a:r>
            <a:endParaRPr lang="pt-BR" sz="3600" b="0" strike="noStrike" spc="-1" dirty="0">
              <a:solidFill>
                <a:srgbClr val="000000"/>
              </a:solidFill>
              <a:latin typeface="Aptos"/>
            </a:endParaRPr>
          </a:p>
          <a:p>
            <a:pPr algn="ctr">
              <a:lnSpc>
                <a:spcPts val="3061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ptos Display"/>
              </a:rPr>
              <a:t>Universidade Federal Fluminense</a:t>
            </a:r>
            <a:endParaRPr lang="pt-BR" sz="2800" b="0" strike="noStrike" spc="-1" dirty="0">
              <a:solidFill>
                <a:srgbClr val="000000"/>
              </a:solidFill>
              <a:latin typeface="Aptos"/>
            </a:endParaRPr>
          </a:p>
          <a:p>
            <a:pPr algn="ctr">
              <a:lnSpc>
                <a:spcPts val="3061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ptos Display"/>
                <a:hlinkClick r:id="rId2"/>
              </a:rPr>
              <a:t>mfonseca@id.uff.br</a:t>
            </a:r>
            <a:r>
              <a:rPr lang="pt-BR" sz="2800" b="0" u="sng" strike="noStrike" spc="-1" dirty="0">
                <a:solidFill>
                  <a:srgbClr val="000000"/>
                </a:solidFill>
                <a:latin typeface="Aptos Display"/>
                <a:hlinkClick r:id="rId2"/>
              </a:rPr>
              <a:t>/</a:t>
            </a:r>
            <a:r>
              <a:rPr lang="pt-BR" sz="2800" b="0" strike="noStrike" spc="-1" dirty="0">
                <a:solidFill>
                  <a:srgbClr val="000000"/>
                </a:solidFill>
                <a:latin typeface="Aptos Display"/>
              </a:rPr>
              <a:t>5521987879482</a:t>
            </a:r>
            <a:endParaRPr lang="pt-BR" sz="2800" b="0" strike="noStrike" spc="-1" dirty="0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800" b="0" strike="noStrike" spc="-1" dirty="0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483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Adriana Bitencourt Reis</dc:creator>
  <dc:description/>
  <cp:lastModifiedBy>Jacqueline Barros</cp:lastModifiedBy>
  <cp:revision>3</cp:revision>
  <dcterms:created xsi:type="dcterms:W3CDTF">2024-10-22T16:06:45Z</dcterms:created>
  <dcterms:modified xsi:type="dcterms:W3CDTF">2025-01-21T18:01:19Z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8</vt:i4>
  </property>
</Properties>
</file>