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48" r:id="rId1"/>
    <p:sldMasterId id="2147483661" r:id="rId2"/>
    <p:sldMasterId id="2147483674" r:id="rId3"/>
    <p:sldMasterId id="2147483675" r:id="rId4"/>
  </p:sldMasterIdLst>
  <p:notesMasterIdLst>
    <p:notesMasterId r:id="rId27"/>
  </p:notesMasterIdLst>
  <p:sldIdLst>
    <p:sldId id="256" r:id="rId5"/>
    <p:sldId id="292" r:id="rId6"/>
    <p:sldId id="395" r:id="rId7"/>
    <p:sldId id="389" r:id="rId8"/>
    <p:sldId id="380" r:id="rId9"/>
    <p:sldId id="366" r:id="rId10"/>
    <p:sldId id="381" r:id="rId11"/>
    <p:sldId id="393" r:id="rId12"/>
    <p:sldId id="391" r:id="rId13"/>
    <p:sldId id="394" r:id="rId14"/>
    <p:sldId id="396" r:id="rId15"/>
    <p:sldId id="397" r:id="rId16"/>
    <p:sldId id="392" r:id="rId17"/>
    <p:sldId id="367" r:id="rId18"/>
    <p:sldId id="399" r:id="rId19"/>
    <p:sldId id="332" r:id="rId20"/>
    <p:sldId id="335" r:id="rId21"/>
    <p:sldId id="390" r:id="rId22"/>
    <p:sldId id="383" r:id="rId23"/>
    <p:sldId id="346" r:id="rId24"/>
    <p:sldId id="267" r:id="rId25"/>
    <p:sldId id="259" r:id="rId26"/>
  </p:sldIdLst>
  <p:sldSz cx="13003213" cy="9752013"/>
  <p:notesSz cx="7559675" cy="10691813"/>
  <p:defaultTextStyle>
    <a:defPPr lvl="0">
      <a:defRPr lang="pt-B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43" userDrawn="1">
          <p15:clr>
            <a:srgbClr val="A4A3A4"/>
          </p15:clr>
        </p15:guide>
        <p15:guide id="2" pos="40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60"/>
    <a:srgbClr val="00926F"/>
    <a:srgbClr val="359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0980" autoAdjust="0"/>
  </p:normalViewPr>
  <p:slideViewPr>
    <p:cSldViewPr snapToGrid="0">
      <p:cViewPr varScale="1">
        <p:scale>
          <a:sx n="86" d="100"/>
          <a:sy n="86" d="100"/>
        </p:scale>
        <p:origin x="1320" y="208"/>
      </p:cViewPr>
      <p:guideLst>
        <p:guide orient="horz" pos="6143"/>
        <p:guide pos="40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GB" sz="5700" b="0" strike="noStrike" spc="-1">
                <a:solidFill>
                  <a:srgbClr val="FFFFFF"/>
                </a:solidFill>
                <a:latin typeface="Arial"/>
              </a:rPr>
              <a:t>Clique para mover o slide</a:t>
            </a:r>
          </a:p>
        </p:txBody>
      </p:sp>
      <p:sp>
        <p:nvSpPr>
          <p:cNvPr id="256" name="PlaceHolder 2"/>
          <p:cNvSpPr>
            <a:spLocks noGrp="1"/>
          </p:cNvSpPr>
          <p:nvPr>
            <p:ph type="body"/>
          </p:nvPr>
        </p:nvSpPr>
        <p:spPr>
          <a:xfrm>
            <a:off x="756000" y="5078520"/>
            <a:ext cx="6047640" cy="4811040"/>
          </a:xfrm>
          <a:prstGeom prst="rect">
            <a:avLst/>
          </a:prstGeom>
        </p:spPr>
        <p:txBody>
          <a:bodyPr lIns="0" tIns="0" rIns="0" bIns="0"/>
          <a:lstStyle/>
          <a:p>
            <a:r>
              <a:rPr lang="pt-BR" sz="2000" b="0" strike="noStrike" spc="-1">
                <a:latin typeface="Arial"/>
              </a:rPr>
              <a:t>Clique para editar o formato de notas</a:t>
            </a:r>
          </a:p>
        </p:txBody>
      </p:sp>
      <p:sp>
        <p:nvSpPr>
          <p:cNvPr id="257" name="PlaceHolder 3"/>
          <p:cNvSpPr>
            <a:spLocks noGrp="1"/>
          </p:cNvSpPr>
          <p:nvPr>
            <p:ph type="hdr"/>
          </p:nvPr>
        </p:nvSpPr>
        <p:spPr>
          <a:xfrm>
            <a:off x="0" y="0"/>
            <a:ext cx="3280680" cy="534240"/>
          </a:xfrm>
          <a:prstGeom prst="rect">
            <a:avLst/>
          </a:prstGeom>
        </p:spPr>
        <p:txBody>
          <a:bodyPr lIns="0" tIns="0" rIns="0" bIns="0"/>
          <a:lstStyle/>
          <a:p>
            <a:r>
              <a:rPr lang="pt-BR" sz="1400" b="0" strike="noStrike" spc="-1">
                <a:latin typeface="Times New Roman"/>
              </a:rPr>
              <a:t> </a:t>
            </a:r>
          </a:p>
        </p:txBody>
      </p:sp>
      <p:sp>
        <p:nvSpPr>
          <p:cNvPr id="258" name="PlaceHolder 4"/>
          <p:cNvSpPr>
            <a:spLocks noGrp="1"/>
          </p:cNvSpPr>
          <p:nvPr>
            <p:ph type="dt"/>
          </p:nvPr>
        </p:nvSpPr>
        <p:spPr>
          <a:xfrm>
            <a:off x="4278960" y="0"/>
            <a:ext cx="3280680" cy="534240"/>
          </a:xfrm>
          <a:prstGeom prst="rect">
            <a:avLst/>
          </a:prstGeom>
        </p:spPr>
        <p:txBody>
          <a:bodyPr lIns="0" tIns="0" rIns="0" bIns="0"/>
          <a:lstStyle/>
          <a:p>
            <a:pPr algn="r"/>
            <a:r>
              <a:rPr lang="pt-BR" sz="1400" b="0" strike="noStrike" spc="-1">
                <a:latin typeface="Times New Roman"/>
              </a:rPr>
              <a:t> </a:t>
            </a:r>
          </a:p>
        </p:txBody>
      </p:sp>
      <p:sp>
        <p:nvSpPr>
          <p:cNvPr id="259" name="PlaceHolder 5"/>
          <p:cNvSpPr>
            <a:spLocks noGrp="1"/>
          </p:cNvSpPr>
          <p:nvPr>
            <p:ph type="ftr"/>
          </p:nvPr>
        </p:nvSpPr>
        <p:spPr>
          <a:xfrm>
            <a:off x="0" y="10157400"/>
            <a:ext cx="3280680" cy="534240"/>
          </a:xfrm>
          <a:prstGeom prst="rect">
            <a:avLst/>
          </a:prstGeom>
        </p:spPr>
        <p:txBody>
          <a:bodyPr lIns="0" tIns="0" rIns="0" bIns="0" anchor="b"/>
          <a:lstStyle/>
          <a:p>
            <a:r>
              <a:rPr lang="pt-BR" sz="1400" b="0" strike="noStrike" spc="-1">
                <a:latin typeface="Times New Roman"/>
              </a:rPr>
              <a:t> </a:t>
            </a:r>
          </a:p>
        </p:txBody>
      </p:sp>
      <p:sp>
        <p:nvSpPr>
          <p:cNvPr id="260" name="PlaceHolder 6"/>
          <p:cNvSpPr>
            <a:spLocks noGrp="1"/>
          </p:cNvSpPr>
          <p:nvPr>
            <p:ph type="sldNum"/>
          </p:nvPr>
        </p:nvSpPr>
        <p:spPr>
          <a:xfrm>
            <a:off x="4278960" y="10157400"/>
            <a:ext cx="3280680" cy="534240"/>
          </a:xfrm>
          <a:prstGeom prst="rect">
            <a:avLst/>
          </a:prstGeom>
        </p:spPr>
        <p:txBody>
          <a:bodyPr lIns="0" tIns="0" rIns="0" bIns="0" anchor="b"/>
          <a:lstStyle/>
          <a:p>
            <a:pPr algn="r"/>
            <a:fld id="{08EFD2B5-EB7A-4E8B-9119-2A7EA2C641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Shape 1"/>
          <p:cNvSpPr txBox="1"/>
          <p:nvPr/>
        </p:nvSpPr>
        <p:spPr>
          <a:xfrm>
            <a:off x="4278240" y="10156680"/>
            <a:ext cx="3277800" cy="531360"/>
          </a:xfrm>
          <a:prstGeom prst="rect">
            <a:avLst/>
          </a:prstGeom>
          <a:noFill/>
          <a:ln>
            <a:noFill/>
          </a:ln>
        </p:spPr>
        <p:txBody>
          <a:bodyPr lIns="0" tIns="0" rIns="0" bIns="0" anchor="b"/>
          <a:lstStyle/>
          <a:p>
            <a:pPr algn="r">
              <a:lnSpc>
                <a:spcPct val="95000"/>
              </a:lnSpc>
            </a:pPr>
            <a:fld id="{22A8384D-0897-47EC-851F-C4751BD35B50}" type="slidenum">
              <a:rPr lang="pt-BR" sz="1400" b="0" strike="noStrike" spc="-1">
                <a:solidFill>
                  <a:srgbClr val="000000"/>
                </a:solidFill>
                <a:latin typeface="Times New Roman"/>
                <a:ea typeface="Microsoft YaHei"/>
              </a:rPr>
              <a:t>1</a:t>
            </a:fld>
            <a:endParaRPr lang="pt-BR" sz="1400" b="0" strike="noStrike" spc="-1">
              <a:latin typeface="Times New Roman"/>
            </a:endParaRPr>
          </a:p>
        </p:txBody>
      </p:sp>
      <p:sp>
        <p:nvSpPr>
          <p:cNvPr id="522" name="PlaceHolder 2"/>
          <p:cNvSpPr>
            <a:spLocks noGrp="1" noRot="1" noChangeAspect="1"/>
          </p:cNvSpPr>
          <p:nvPr>
            <p:ph type="sldImg"/>
          </p:nvPr>
        </p:nvSpPr>
        <p:spPr>
          <a:xfrm>
            <a:off x="1106488" y="812800"/>
            <a:ext cx="5345112" cy="4008438"/>
          </a:xfrm>
          <a:prstGeom prst="rect">
            <a:avLst/>
          </a:prstGeom>
        </p:spPr>
      </p:sp>
      <p:sp>
        <p:nvSpPr>
          <p:cNvPr id="523" name="PlaceHolder 3"/>
          <p:cNvSpPr>
            <a:spLocks noGrp="1"/>
          </p:cNvSpPr>
          <p:nvPr>
            <p:ph type="body"/>
          </p:nvPr>
        </p:nvSpPr>
        <p:spPr>
          <a:xfrm>
            <a:off x="755640" y="5078520"/>
            <a:ext cx="6048000" cy="4811400"/>
          </a:xfrm>
          <a:prstGeom prst="rect">
            <a:avLst/>
          </a:prstGeom>
        </p:spPr>
        <p:txBody>
          <a:bodyPr lIns="0" tIns="0" rIns="0" bIns="0" anchor="ctr"/>
          <a:lstStyle/>
          <a:p>
            <a:endParaRPr lang="pt-BR" sz="2000" b="0" strike="noStrike" spc="-1" dirty="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10</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398689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11</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232892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12</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128957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13</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400876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14</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481592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15</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391740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21</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a:latin typeface="Arial"/>
            </a:endParaRPr>
          </a:p>
        </p:txBody>
      </p:sp>
    </p:spTree>
    <p:extLst>
      <p:ext uri="{BB962C8B-B14F-4D97-AF65-F5344CB8AC3E}">
        <p14:creationId xmlns:p14="http://schemas.microsoft.com/office/powerpoint/2010/main" val="235508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ED2C1AC9-D25D-47DC-9C7F-AAA6929C3D86}" type="slidenum">
              <a:rPr lang="pt-BR" sz="1400" b="0" strike="noStrike" spc="-1">
                <a:solidFill>
                  <a:srgbClr val="000000"/>
                </a:solidFill>
                <a:latin typeface="Times New Roman"/>
                <a:ea typeface="Microsoft YaHei"/>
              </a:rPr>
              <a:t>22</a:t>
            </a:fld>
            <a:endParaRPr lang="pt-BR" sz="1400" b="0" strike="noStrike" spc="-1">
              <a:latin typeface="Arial"/>
            </a:endParaRPr>
          </a:p>
        </p:txBody>
      </p:sp>
      <p:sp>
        <p:nvSpPr>
          <p:cNvPr id="609" name="PlaceHolder 2"/>
          <p:cNvSpPr>
            <a:spLocks noGrp="1" noRot="1" noChangeAspect="1"/>
          </p:cNvSpPr>
          <p:nvPr>
            <p:ph type="sldImg"/>
          </p:nvPr>
        </p:nvSpPr>
        <p:spPr>
          <a:xfrm>
            <a:off x="1106488" y="812800"/>
            <a:ext cx="5343525" cy="4006850"/>
          </a:xfrm>
          <a:prstGeom prst="rect">
            <a:avLst/>
          </a:prstGeom>
        </p:spPr>
      </p:sp>
      <p:sp>
        <p:nvSpPr>
          <p:cNvPr id="610" name="PlaceHolder 3"/>
          <p:cNvSpPr>
            <a:spLocks noGrp="1"/>
          </p:cNvSpPr>
          <p:nvPr>
            <p:ph type="body"/>
          </p:nvPr>
        </p:nvSpPr>
        <p:spPr>
          <a:xfrm>
            <a:off x="755280" y="5078160"/>
            <a:ext cx="6048000" cy="4811400"/>
          </a:xfrm>
          <a:prstGeom prst="rect">
            <a:avLst/>
          </a:prstGeom>
        </p:spPr>
        <p:txBody>
          <a:bodyPr lIns="0" tIns="0" rIns="0" bIns="0" anchor="ctr"/>
          <a:lstStyle/>
          <a:p>
            <a:endParaRPr lang="pt-BR"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2</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19572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3</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181910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4</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323687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5</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379495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6</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312495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7</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249325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8</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322962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278240" y="10156680"/>
            <a:ext cx="3276720" cy="53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E704856-9532-4A33-AAA6-4301CF3E912B}" type="slidenum">
              <a:rPr lang="pt-BR" sz="1400" b="0" strike="noStrike" spc="-1">
                <a:solidFill>
                  <a:srgbClr val="000000"/>
                </a:solidFill>
                <a:latin typeface="Times New Roman"/>
                <a:ea typeface="Microsoft YaHei"/>
              </a:rPr>
              <a:t>9</a:t>
            </a:fld>
            <a:endParaRPr lang="pt-BR" sz="1400" b="0" strike="noStrike" spc="-1">
              <a:latin typeface="Arial"/>
            </a:endParaRPr>
          </a:p>
        </p:txBody>
      </p:sp>
      <p:sp>
        <p:nvSpPr>
          <p:cNvPr id="525" name="PlaceHolder 2"/>
          <p:cNvSpPr>
            <a:spLocks noGrp="1" noRot="1" noChangeAspect="1"/>
          </p:cNvSpPr>
          <p:nvPr>
            <p:ph type="sldImg"/>
          </p:nvPr>
        </p:nvSpPr>
        <p:spPr>
          <a:xfrm>
            <a:off x="1106488" y="812800"/>
            <a:ext cx="5345112" cy="4008438"/>
          </a:xfrm>
          <a:prstGeom prst="rect">
            <a:avLst/>
          </a:prstGeom>
        </p:spPr>
      </p:sp>
      <p:sp>
        <p:nvSpPr>
          <p:cNvPr id="526" name="PlaceHolder 3"/>
          <p:cNvSpPr>
            <a:spLocks noGrp="1"/>
          </p:cNvSpPr>
          <p:nvPr>
            <p:ph type="body"/>
          </p:nvPr>
        </p:nvSpPr>
        <p:spPr>
          <a:xfrm>
            <a:off x="755640" y="5078520"/>
            <a:ext cx="6046920" cy="4810320"/>
          </a:xfrm>
          <a:prstGeom prst="rect">
            <a:avLst/>
          </a:prstGeom>
        </p:spPr>
        <p:txBody>
          <a:bodyPr lIns="0" tIns="0" rIns="0" bIns="0" anchor="ctr"/>
          <a:lstStyle/>
          <a:p>
            <a:endParaRPr lang="pt-BR" sz="2000" b="0" strike="noStrike" spc="-1" dirty="0">
              <a:latin typeface="Arial"/>
            </a:endParaRPr>
          </a:p>
        </p:txBody>
      </p:sp>
    </p:spTree>
    <p:extLst>
      <p:ext uri="{BB962C8B-B14F-4D97-AF65-F5344CB8AC3E}">
        <p14:creationId xmlns:p14="http://schemas.microsoft.com/office/powerpoint/2010/main" val="180653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41" name="PlaceHolder 2"/>
          <p:cNvSpPr>
            <a:spLocks noGrp="1"/>
          </p:cNvSpPr>
          <p:nvPr>
            <p:ph type="body"/>
          </p:nvPr>
        </p:nvSpPr>
        <p:spPr>
          <a:xfrm>
            <a:off x="650160" y="228168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42" name="PlaceHolder 3"/>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44"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45"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46"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47" name="PlaceHolder 5"/>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49" name="PlaceHolder 2"/>
          <p:cNvSpPr>
            <a:spLocks noGrp="1"/>
          </p:cNvSpPr>
          <p:nvPr>
            <p:ph type="body"/>
          </p:nvPr>
        </p:nvSpPr>
        <p:spPr>
          <a:xfrm>
            <a:off x="65016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50" name="PlaceHolder 3"/>
          <p:cNvSpPr>
            <a:spLocks noGrp="1"/>
          </p:cNvSpPr>
          <p:nvPr>
            <p:ph type="body"/>
          </p:nvPr>
        </p:nvSpPr>
        <p:spPr>
          <a:xfrm>
            <a:off x="460692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51" name="PlaceHolder 4"/>
          <p:cNvSpPr>
            <a:spLocks noGrp="1"/>
          </p:cNvSpPr>
          <p:nvPr>
            <p:ph type="body"/>
          </p:nvPr>
        </p:nvSpPr>
        <p:spPr>
          <a:xfrm>
            <a:off x="856404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52" name="PlaceHolder 5"/>
          <p:cNvSpPr>
            <a:spLocks noGrp="1"/>
          </p:cNvSpPr>
          <p:nvPr>
            <p:ph type="body"/>
          </p:nvPr>
        </p:nvSpPr>
        <p:spPr>
          <a:xfrm>
            <a:off x="65016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53" name="PlaceHolder 6"/>
          <p:cNvSpPr>
            <a:spLocks noGrp="1"/>
          </p:cNvSpPr>
          <p:nvPr>
            <p:ph type="body"/>
          </p:nvPr>
        </p:nvSpPr>
        <p:spPr>
          <a:xfrm>
            <a:off x="460692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54" name="PlaceHolder 7"/>
          <p:cNvSpPr>
            <a:spLocks noGrp="1"/>
          </p:cNvSpPr>
          <p:nvPr>
            <p:ph type="body"/>
          </p:nvPr>
        </p:nvSpPr>
        <p:spPr>
          <a:xfrm>
            <a:off x="856404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53" name="PlaceHolder 2"/>
          <p:cNvSpPr>
            <a:spLocks noGrp="1"/>
          </p:cNvSpPr>
          <p:nvPr>
            <p:ph type="subTitle"/>
          </p:nvPr>
        </p:nvSpPr>
        <p:spPr>
          <a:xfrm>
            <a:off x="650160" y="2281680"/>
            <a:ext cx="11702520" cy="56556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55" name="PlaceHolder 2"/>
          <p:cNvSpPr>
            <a:spLocks noGrp="1"/>
          </p:cNvSpPr>
          <p:nvPr>
            <p:ph type="body"/>
          </p:nvPr>
        </p:nvSpPr>
        <p:spPr>
          <a:xfrm>
            <a:off x="650160" y="2281680"/>
            <a:ext cx="1170252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57"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58"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50160" y="388800"/>
            <a:ext cx="11702520" cy="75474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62"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63"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64"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20" name="PlaceHolder 2"/>
          <p:cNvSpPr>
            <a:spLocks noGrp="1"/>
          </p:cNvSpPr>
          <p:nvPr>
            <p:ph type="subTitle"/>
          </p:nvPr>
        </p:nvSpPr>
        <p:spPr>
          <a:xfrm>
            <a:off x="650160" y="2281680"/>
            <a:ext cx="11702520" cy="56556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66"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67"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68" name="PlaceHolder 4"/>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70"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71"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72" name="PlaceHolder 4"/>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74" name="PlaceHolder 2"/>
          <p:cNvSpPr>
            <a:spLocks noGrp="1"/>
          </p:cNvSpPr>
          <p:nvPr>
            <p:ph type="body"/>
          </p:nvPr>
        </p:nvSpPr>
        <p:spPr>
          <a:xfrm>
            <a:off x="650160" y="228168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75" name="PlaceHolder 3"/>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77"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78"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79"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80" name="PlaceHolder 5"/>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82" name="PlaceHolder 2"/>
          <p:cNvSpPr>
            <a:spLocks noGrp="1"/>
          </p:cNvSpPr>
          <p:nvPr>
            <p:ph type="body"/>
          </p:nvPr>
        </p:nvSpPr>
        <p:spPr>
          <a:xfrm>
            <a:off x="65016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83" name="PlaceHolder 3"/>
          <p:cNvSpPr>
            <a:spLocks noGrp="1"/>
          </p:cNvSpPr>
          <p:nvPr>
            <p:ph type="body"/>
          </p:nvPr>
        </p:nvSpPr>
        <p:spPr>
          <a:xfrm>
            <a:off x="460692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84" name="PlaceHolder 4"/>
          <p:cNvSpPr>
            <a:spLocks noGrp="1"/>
          </p:cNvSpPr>
          <p:nvPr>
            <p:ph type="body"/>
          </p:nvPr>
        </p:nvSpPr>
        <p:spPr>
          <a:xfrm>
            <a:off x="856404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85" name="PlaceHolder 5"/>
          <p:cNvSpPr>
            <a:spLocks noGrp="1"/>
          </p:cNvSpPr>
          <p:nvPr>
            <p:ph type="body"/>
          </p:nvPr>
        </p:nvSpPr>
        <p:spPr>
          <a:xfrm>
            <a:off x="65016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86" name="PlaceHolder 6"/>
          <p:cNvSpPr>
            <a:spLocks noGrp="1"/>
          </p:cNvSpPr>
          <p:nvPr>
            <p:ph type="body"/>
          </p:nvPr>
        </p:nvSpPr>
        <p:spPr>
          <a:xfrm>
            <a:off x="460692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87" name="PlaceHolder 7"/>
          <p:cNvSpPr>
            <a:spLocks noGrp="1"/>
          </p:cNvSpPr>
          <p:nvPr>
            <p:ph type="body"/>
          </p:nvPr>
        </p:nvSpPr>
        <p:spPr>
          <a:xfrm>
            <a:off x="856404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9" name="PlaceHolder 2"/>
          <p:cNvSpPr>
            <a:spLocks noGrp="1"/>
          </p:cNvSpPr>
          <p:nvPr>
            <p:ph type="subTitle"/>
          </p:nvPr>
        </p:nvSpPr>
        <p:spPr>
          <a:xfrm>
            <a:off x="650160" y="2281680"/>
            <a:ext cx="11702520" cy="56556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1" name="PlaceHolder 2"/>
          <p:cNvSpPr>
            <a:spLocks noGrp="1"/>
          </p:cNvSpPr>
          <p:nvPr>
            <p:ph type="body"/>
          </p:nvPr>
        </p:nvSpPr>
        <p:spPr>
          <a:xfrm>
            <a:off x="650160" y="2281680"/>
            <a:ext cx="1170252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3"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4"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22" name="PlaceHolder 2"/>
          <p:cNvSpPr>
            <a:spLocks noGrp="1"/>
          </p:cNvSpPr>
          <p:nvPr>
            <p:ph type="body"/>
          </p:nvPr>
        </p:nvSpPr>
        <p:spPr>
          <a:xfrm>
            <a:off x="650160" y="2281680"/>
            <a:ext cx="1170252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50160" y="388800"/>
            <a:ext cx="11702520" cy="75474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8"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9"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0"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2"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4" name="PlaceHolder 4"/>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6"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7"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8" name="PlaceHolder 4"/>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30" name="PlaceHolder 2"/>
          <p:cNvSpPr>
            <a:spLocks noGrp="1"/>
          </p:cNvSpPr>
          <p:nvPr>
            <p:ph type="body"/>
          </p:nvPr>
        </p:nvSpPr>
        <p:spPr>
          <a:xfrm>
            <a:off x="650160" y="228168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31" name="PlaceHolder 3"/>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33"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34"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35"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36" name="PlaceHolder 5"/>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38" name="PlaceHolder 2"/>
          <p:cNvSpPr>
            <a:spLocks noGrp="1"/>
          </p:cNvSpPr>
          <p:nvPr>
            <p:ph type="body"/>
          </p:nvPr>
        </p:nvSpPr>
        <p:spPr>
          <a:xfrm>
            <a:off x="65016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39" name="PlaceHolder 3"/>
          <p:cNvSpPr>
            <a:spLocks noGrp="1"/>
          </p:cNvSpPr>
          <p:nvPr>
            <p:ph type="body"/>
          </p:nvPr>
        </p:nvSpPr>
        <p:spPr>
          <a:xfrm>
            <a:off x="460692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40" name="PlaceHolder 4"/>
          <p:cNvSpPr>
            <a:spLocks noGrp="1"/>
          </p:cNvSpPr>
          <p:nvPr>
            <p:ph type="body"/>
          </p:nvPr>
        </p:nvSpPr>
        <p:spPr>
          <a:xfrm>
            <a:off x="856404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41" name="PlaceHolder 5"/>
          <p:cNvSpPr>
            <a:spLocks noGrp="1"/>
          </p:cNvSpPr>
          <p:nvPr>
            <p:ph type="body"/>
          </p:nvPr>
        </p:nvSpPr>
        <p:spPr>
          <a:xfrm>
            <a:off x="65016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42" name="PlaceHolder 6"/>
          <p:cNvSpPr>
            <a:spLocks noGrp="1"/>
          </p:cNvSpPr>
          <p:nvPr>
            <p:ph type="body"/>
          </p:nvPr>
        </p:nvSpPr>
        <p:spPr>
          <a:xfrm>
            <a:off x="460692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43" name="PlaceHolder 7"/>
          <p:cNvSpPr>
            <a:spLocks noGrp="1"/>
          </p:cNvSpPr>
          <p:nvPr>
            <p:ph type="body"/>
          </p:nvPr>
        </p:nvSpPr>
        <p:spPr>
          <a:xfrm>
            <a:off x="856404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79" name="PlaceHolder 2"/>
          <p:cNvSpPr>
            <a:spLocks noGrp="1"/>
          </p:cNvSpPr>
          <p:nvPr>
            <p:ph type="subTitle"/>
          </p:nvPr>
        </p:nvSpPr>
        <p:spPr>
          <a:xfrm>
            <a:off x="650160" y="2281680"/>
            <a:ext cx="11702520" cy="56556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81" name="PlaceHolder 2"/>
          <p:cNvSpPr>
            <a:spLocks noGrp="1"/>
          </p:cNvSpPr>
          <p:nvPr>
            <p:ph type="body"/>
          </p:nvPr>
        </p:nvSpPr>
        <p:spPr>
          <a:xfrm>
            <a:off x="650160" y="2281680"/>
            <a:ext cx="1170252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24"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25"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83"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84"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50160" y="388800"/>
            <a:ext cx="11702520" cy="75474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88"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89"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90"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92"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93"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94" name="PlaceHolder 4"/>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196"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97"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198" name="PlaceHolder 4"/>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00" name="PlaceHolder 2"/>
          <p:cNvSpPr>
            <a:spLocks noGrp="1"/>
          </p:cNvSpPr>
          <p:nvPr>
            <p:ph type="body"/>
          </p:nvPr>
        </p:nvSpPr>
        <p:spPr>
          <a:xfrm>
            <a:off x="650160" y="228168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01" name="PlaceHolder 3"/>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03"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04"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05"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06" name="PlaceHolder 5"/>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08" name="PlaceHolder 2"/>
          <p:cNvSpPr>
            <a:spLocks noGrp="1"/>
          </p:cNvSpPr>
          <p:nvPr>
            <p:ph type="body"/>
          </p:nvPr>
        </p:nvSpPr>
        <p:spPr>
          <a:xfrm>
            <a:off x="65016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09" name="PlaceHolder 3"/>
          <p:cNvSpPr>
            <a:spLocks noGrp="1"/>
          </p:cNvSpPr>
          <p:nvPr>
            <p:ph type="body"/>
          </p:nvPr>
        </p:nvSpPr>
        <p:spPr>
          <a:xfrm>
            <a:off x="460692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10" name="PlaceHolder 4"/>
          <p:cNvSpPr>
            <a:spLocks noGrp="1"/>
          </p:cNvSpPr>
          <p:nvPr>
            <p:ph type="body"/>
          </p:nvPr>
        </p:nvSpPr>
        <p:spPr>
          <a:xfrm>
            <a:off x="8564040" y="228168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11" name="PlaceHolder 5"/>
          <p:cNvSpPr>
            <a:spLocks noGrp="1"/>
          </p:cNvSpPr>
          <p:nvPr>
            <p:ph type="body"/>
          </p:nvPr>
        </p:nvSpPr>
        <p:spPr>
          <a:xfrm>
            <a:off x="65016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12" name="PlaceHolder 6"/>
          <p:cNvSpPr>
            <a:spLocks noGrp="1"/>
          </p:cNvSpPr>
          <p:nvPr>
            <p:ph type="body"/>
          </p:nvPr>
        </p:nvSpPr>
        <p:spPr>
          <a:xfrm>
            <a:off x="460692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13" name="PlaceHolder 7"/>
          <p:cNvSpPr>
            <a:spLocks noGrp="1"/>
          </p:cNvSpPr>
          <p:nvPr>
            <p:ph type="body"/>
          </p:nvPr>
        </p:nvSpPr>
        <p:spPr>
          <a:xfrm>
            <a:off x="8564040" y="5235840"/>
            <a:ext cx="37681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650160" y="388800"/>
            <a:ext cx="11702520" cy="754740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29"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0" name="PlaceHolder 3"/>
          <p:cNvSpPr>
            <a:spLocks noGrp="1"/>
          </p:cNvSpPr>
          <p:nvPr>
            <p:ph type="body"/>
          </p:nvPr>
        </p:nvSpPr>
        <p:spPr>
          <a:xfrm>
            <a:off x="664668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1" name="PlaceHolder 4"/>
          <p:cNvSpPr>
            <a:spLocks noGrp="1"/>
          </p:cNvSpPr>
          <p:nvPr>
            <p:ph type="body"/>
          </p:nvPr>
        </p:nvSpPr>
        <p:spPr>
          <a:xfrm>
            <a:off x="65016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33" name="PlaceHolder 2"/>
          <p:cNvSpPr>
            <a:spLocks noGrp="1"/>
          </p:cNvSpPr>
          <p:nvPr>
            <p:ph type="body"/>
          </p:nvPr>
        </p:nvSpPr>
        <p:spPr>
          <a:xfrm>
            <a:off x="650160" y="2281680"/>
            <a:ext cx="5710680" cy="565560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4"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5" name="PlaceHolder 4"/>
          <p:cNvSpPr>
            <a:spLocks noGrp="1"/>
          </p:cNvSpPr>
          <p:nvPr>
            <p:ph type="body"/>
          </p:nvPr>
        </p:nvSpPr>
        <p:spPr>
          <a:xfrm>
            <a:off x="6646680" y="523584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50160" y="388800"/>
            <a:ext cx="11702520" cy="1627920"/>
          </a:xfrm>
          <a:prstGeom prst="rect">
            <a:avLst/>
          </a:prstGeom>
        </p:spPr>
        <p:txBody>
          <a:bodyPr lIns="0" tIns="0" rIns="0" bIns="0" anchor="ctr"/>
          <a:lstStyle/>
          <a:p>
            <a:endParaRPr lang="pt-BR" sz="1800" b="0" strike="noStrike" spc="-1">
              <a:solidFill>
                <a:srgbClr val="000000"/>
              </a:solidFill>
              <a:latin typeface="Arial"/>
            </a:endParaRPr>
          </a:p>
        </p:txBody>
      </p:sp>
      <p:sp>
        <p:nvSpPr>
          <p:cNvPr id="237" name="PlaceHolder 2"/>
          <p:cNvSpPr>
            <a:spLocks noGrp="1"/>
          </p:cNvSpPr>
          <p:nvPr>
            <p:ph type="body"/>
          </p:nvPr>
        </p:nvSpPr>
        <p:spPr>
          <a:xfrm>
            <a:off x="65016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8" name="PlaceHolder 3"/>
          <p:cNvSpPr>
            <a:spLocks noGrp="1"/>
          </p:cNvSpPr>
          <p:nvPr>
            <p:ph type="body"/>
          </p:nvPr>
        </p:nvSpPr>
        <p:spPr>
          <a:xfrm>
            <a:off x="6646680" y="2281680"/>
            <a:ext cx="5710680" cy="2697480"/>
          </a:xfrm>
          <a:prstGeom prst="rect">
            <a:avLst/>
          </a:prstGeom>
        </p:spPr>
        <p:txBody>
          <a:bodyPr lIns="0" tIns="0" rIns="0" bIns="0">
            <a:normAutofit/>
          </a:bodyPr>
          <a:lstStyle/>
          <a:p>
            <a:endParaRPr lang="pt-BR" sz="2800" b="0" strike="noStrike" spc="-1">
              <a:solidFill>
                <a:srgbClr val="000000"/>
              </a:solidFill>
              <a:latin typeface="Arial"/>
            </a:endParaRPr>
          </a:p>
        </p:txBody>
      </p:sp>
      <p:sp>
        <p:nvSpPr>
          <p:cNvPr id="239" name="PlaceHolder 4"/>
          <p:cNvSpPr>
            <a:spLocks noGrp="1"/>
          </p:cNvSpPr>
          <p:nvPr>
            <p:ph type="body"/>
          </p:nvPr>
        </p:nvSpPr>
        <p:spPr>
          <a:xfrm>
            <a:off x="650160" y="5235840"/>
            <a:ext cx="11702520" cy="2697480"/>
          </a:xfrm>
          <a:prstGeom prst="rect">
            <a:avLst/>
          </a:prstGeom>
        </p:spPr>
        <p:txBody>
          <a:bodyPr lIns="0" tIns="0" rIns="0" bIns="0">
            <a:normAutofit/>
          </a:bodyPr>
          <a:lstStyle/>
          <a:p>
            <a:endParaRPr lang="pt-B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14" name="PlaceHolder 1"/>
          <p:cNvSpPr>
            <a:spLocks noGrp="1"/>
          </p:cNvSpPr>
          <p:nvPr>
            <p:ph type="dt"/>
          </p:nvPr>
        </p:nvSpPr>
        <p:spPr>
          <a:xfrm>
            <a:off x="650880" y="8883720"/>
            <a:ext cx="3025440" cy="669600"/>
          </a:xfrm>
          <a:prstGeom prst="rect">
            <a:avLst/>
          </a:prstGeom>
        </p:spPr>
        <p:txBody>
          <a:bodyPr lIns="0" tIns="0" rIns="0" bIns="0"/>
          <a:lstStyle/>
          <a:p>
            <a:endParaRPr lang="pt-BR" sz="2400" b="0" strike="noStrike" spc="-1">
              <a:latin typeface="Times New Roman"/>
            </a:endParaRPr>
          </a:p>
        </p:txBody>
      </p:sp>
      <p:sp>
        <p:nvSpPr>
          <p:cNvPr id="215" name="PlaceHolder 2"/>
          <p:cNvSpPr>
            <a:spLocks noGrp="1"/>
          </p:cNvSpPr>
          <p:nvPr>
            <p:ph type="ftr"/>
          </p:nvPr>
        </p:nvSpPr>
        <p:spPr>
          <a:xfrm>
            <a:off x="4446720" y="8883720"/>
            <a:ext cx="4117680" cy="669600"/>
          </a:xfrm>
          <a:prstGeom prst="rect">
            <a:avLst/>
          </a:prstGeom>
        </p:spPr>
        <p:txBody>
          <a:bodyPr lIns="0" tIns="0" rIns="0" bIns="0"/>
          <a:lstStyle/>
          <a:p>
            <a:endParaRPr lang="pt-BR" sz="2400" b="0" strike="noStrike" spc="-1">
              <a:latin typeface="Times New Roman"/>
            </a:endParaRPr>
          </a:p>
        </p:txBody>
      </p:sp>
      <p:sp>
        <p:nvSpPr>
          <p:cNvPr id="216" name="PlaceHolder 3"/>
          <p:cNvSpPr>
            <a:spLocks noGrp="1"/>
          </p:cNvSpPr>
          <p:nvPr>
            <p:ph type="sldNum"/>
          </p:nvPr>
        </p:nvSpPr>
        <p:spPr>
          <a:xfrm>
            <a:off x="9323280" y="8883720"/>
            <a:ext cx="3025440" cy="669600"/>
          </a:xfrm>
          <a:prstGeom prst="rect">
            <a:avLst/>
          </a:prstGeom>
        </p:spPr>
        <p:txBody>
          <a:bodyPr lIns="0" tIns="0" rIns="0" bIns="0"/>
          <a:lstStyle/>
          <a:p>
            <a:pPr>
              <a:lnSpc>
                <a:spcPct val="93000"/>
              </a:lnSpc>
            </a:pPr>
            <a:fld id="{7B44FF1F-0F8E-4361-81BE-42820BFB8B42}" type="slidenum">
              <a:rPr lang="pt-BR" sz="1400" b="0" strike="noStrike" spc="-1">
                <a:solidFill>
                  <a:srgbClr val="000000"/>
                </a:solidFill>
                <a:latin typeface="Arial"/>
                <a:ea typeface="Microsoft YaHei"/>
              </a:rPr>
              <a:t>‹nº›</a:t>
            </a:fld>
            <a:endParaRPr lang="pt-BR" sz="1400" b="0" strike="noStrike" spc="-1">
              <a:latin typeface="Times New Roman"/>
            </a:endParaRPr>
          </a:p>
        </p:txBody>
      </p:sp>
      <p:sp>
        <p:nvSpPr>
          <p:cNvPr id="217" name="PlaceHolder 4"/>
          <p:cNvSpPr>
            <a:spLocks noGrp="1"/>
          </p:cNvSpPr>
          <p:nvPr>
            <p:ph type="title"/>
          </p:nvPr>
        </p:nvSpPr>
        <p:spPr>
          <a:xfrm>
            <a:off x="650160" y="388800"/>
            <a:ext cx="11702520" cy="1627920"/>
          </a:xfrm>
          <a:prstGeom prst="rect">
            <a:avLst/>
          </a:prstGeom>
        </p:spPr>
        <p:txBody>
          <a:bodyPr lIns="0" tIns="0" rIns="0" bIns="0" anchor="ctr"/>
          <a:lstStyle/>
          <a:p>
            <a:r>
              <a:rPr lang="en-GB" sz="5700" b="0" strike="noStrike" spc="-1">
                <a:solidFill>
                  <a:srgbClr val="FFFFFF"/>
                </a:solidFill>
                <a:latin typeface="Arial"/>
              </a:rPr>
              <a:t>Clique para editar o formato do texto do título</a:t>
            </a:r>
          </a:p>
        </p:txBody>
      </p:sp>
      <p:sp>
        <p:nvSpPr>
          <p:cNvPr id="218" name="PlaceHolder 5"/>
          <p:cNvSpPr>
            <a:spLocks noGrp="1"/>
          </p:cNvSpPr>
          <p:nvPr>
            <p:ph type="body"/>
          </p:nvPr>
        </p:nvSpPr>
        <p:spPr>
          <a:xfrm>
            <a:off x="650160" y="2281680"/>
            <a:ext cx="11702520" cy="5655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4100" b="0" strike="noStrike" spc="-1">
                <a:solidFill>
                  <a:srgbClr val="000000"/>
                </a:solidFill>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en-GB" sz="3100" b="0" strike="noStrike" spc="-1">
                <a:solidFill>
                  <a:srgbClr val="000000"/>
                </a:solidFill>
                <a:latin typeface="Arial"/>
              </a:rPr>
              <a:t>2.º nível da estrutura de tópicos</a:t>
            </a:r>
          </a:p>
          <a:p>
            <a:pPr marL="1296000" lvl="2" indent="-288000">
              <a:spcBef>
                <a:spcPts val="850"/>
              </a:spcBef>
              <a:buClr>
                <a:srgbClr val="000000"/>
              </a:buClr>
              <a:buSzPct val="45000"/>
              <a:buFont typeface="Wingdings" charset="2"/>
              <a:buChar char=""/>
            </a:pPr>
            <a:r>
              <a:rPr lang="en-GB" sz="2600" b="0" strike="noStrike" spc="-1">
                <a:solidFill>
                  <a:srgbClr val="000000"/>
                </a:solidFill>
                <a:latin typeface="Arial"/>
              </a:rPr>
              <a:t>3.º nível da estrutura de tópicos</a:t>
            </a:r>
          </a:p>
          <a:p>
            <a:pPr marL="1728000" lvl="3" indent="-216000">
              <a:spcBef>
                <a:spcPts val="567"/>
              </a:spcBef>
              <a:buClr>
                <a:srgbClr val="000000"/>
              </a:buClr>
              <a:buSzPct val="75000"/>
              <a:buFont typeface="Symbol" charset="2"/>
              <a:buChar char=""/>
            </a:pPr>
            <a:r>
              <a:rPr lang="en-GB" sz="2600" b="0" strike="noStrike" spc="-1">
                <a:solidFill>
                  <a:srgbClr val="000000"/>
                </a:solidFill>
                <a:latin typeface="Arial"/>
              </a:rPr>
              <a:t>4.º nível da estrutura de tópicos</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5.º nível da estrutura de tópicos</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6.º nível da estrutura de tópicos</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7.º nível da estrutura de tópicos</a:t>
            </a:r>
          </a:p>
        </p:txBody>
      </p:sp>
      <p:sp>
        <p:nvSpPr>
          <p:cNvPr id="2" name="CaixaDeTexto 1">
            <a:extLst>
              <a:ext uri="{FF2B5EF4-FFF2-40B4-BE49-F238E27FC236}">
                <a16:creationId xmlns:a16="http://schemas.microsoft.com/office/drawing/2014/main" id="{8A3310A8-B026-7846-BFC9-71665F8B1F50}"/>
              </a:ext>
            </a:extLst>
          </p:cNvPr>
          <p:cNvSpPr txBox="1"/>
          <p:nvPr userDrawn="1"/>
        </p:nvSpPr>
        <p:spPr>
          <a:xfrm>
            <a:off x="10787270" y="8753061"/>
            <a:ext cx="184731" cy="369332"/>
          </a:xfrm>
          <a:prstGeom prst="rect">
            <a:avLst/>
          </a:prstGeom>
          <a:noFill/>
        </p:spPr>
        <p:txBody>
          <a:bodyPr wrap="none" rtlCol="0">
            <a:spAutoFit/>
          </a:bodyPr>
          <a:lstStyle/>
          <a:p>
            <a:endParaRPr lang="pt-BR"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8" name="CustomShape 4"/>
          <p:cNvSpPr/>
          <p:nvPr/>
        </p:nvSpPr>
        <p:spPr>
          <a:xfrm>
            <a:off x="10389960" y="8404560"/>
            <a:ext cx="2086920" cy="1078560"/>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50" name="PlaceHolder 5"/>
          <p:cNvSpPr>
            <a:spLocks noGrp="1"/>
          </p:cNvSpPr>
          <p:nvPr>
            <p:ph type="title"/>
          </p:nvPr>
        </p:nvSpPr>
        <p:spPr>
          <a:xfrm>
            <a:off x="650160" y="388800"/>
            <a:ext cx="11702520" cy="1627920"/>
          </a:xfrm>
          <a:prstGeom prst="rect">
            <a:avLst/>
          </a:prstGeom>
        </p:spPr>
        <p:txBody>
          <a:bodyPr lIns="0" tIns="0" rIns="0" bIns="0" anchor="ctr"/>
          <a:lstStyle/>
          <a:p>
            <a:r>
              <a:rPr lang="pt-BR" sz="1800" b="0" strike="noStrike" spc="-1">
                <a:solidFill>
                  <a:srgbClr val="000000"/>
                </a:solidFill>
                <a:latin typeface="Arial"/>
              </a:rPr>
              <a:t>Clique para editar o formato do texto do título</a:t>
            </a:r>
          </a:p>
        </p:txBody>
      </p:sp>
      <p:sp>
        <p:nvSpPr>
          <p:cNvPr id="51" name="PlaceHolder 6"/>
          <p:cNvSpPr>
            <a:spLocks noGrp="1"/>
          </p:cNvSpPr>
          <p:nvPr>
            <p:ph type="body"/>
          </p:nvPr>
        </p:nvSpPr>
        <p:spPr>
          <a:xfrm>
            <a:off x="650160" y="2281680"/>
            <a:ext cx="11702520" cy="5655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2800" b="0" strike="noStrike" spc="-1">
                <a:solidFill>
                  <a:srgbClr val="000000"/>
                </a:solidFill>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000" b="0" strike="noStrike" spc="-1">
                <a:solidFill>
                  <a:srgbClr val="000000"/>
                </a:solidFill>
                <a:latin typeface="Arial"/>
              </a:rPr>
              <a:t>2.º nível da estrutura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da estrutura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 name="CustomShape 4"/>
          <p:cNvSpPr/>
          <p:nvPr/>
        </p:nvSpPr>
        <p:spPr>
          <a:xfrm>
            <a:off x="10389960" y="8404560"/>
            <a:ext cx="2086920" cy="1078560"/>
          </a:xfrm>
          <a:prstGeom prst="rect">
            <a:avLst/>
          </a:prstGeom>
          <a:solidFill>
            <a:schemeClr val="accent3"/>
          </a:solidFill>
          <a:ln w="9360">
            <a:noFill/>
          </a:ln>
        </p:spPr>
        <p:style>
          <a:lnRef idx="0">
            <a:scrgbClr r="0" g="0" b="0"/>
          </a:lnRef>
          <a:fillRef idx="0">
            <a:scrgbClr r="0" g="0" b="0"/>
          </a:fillRef>
          <a:effectRef idx="0">
            <a:scrgbClr r="0" g="0" b="0"/>
          </a:effectRef>
          <a:fontRef idx="minor"/>
        </p:style>
      </p:sp>
      <p:pic>
        <p:nvPicPr>
          <p:cNvPr id="5" name="Imagem 1"/>
          <p:cNvPicPr/>
          <p:nvPr/>
        </p:nvPicPr>
        <p:blipFill>
          <a:blip r:embed="rId15"/>
          <a:stretch/>
        </p:blipFill>
        <p:spPr>
          <a:xfrm>
            <a:off x="11145960" y="8808120"/>
            <a:ext cx="1854000" cy="926280"/>
          </a:xfrm>
          <a:prstGeom prst="rect">
            <a:avLst/>
          </a:prstGeom>
          <a:ln>
            <a:noFill/>
          </a:ln>
        </p:spPr>
      </p:pic>
      <p:sp>
        <p:nvSpPr>
          <p:cNvPr id="6" name="PlaceHolder 5"/>
          <p:cNvSpPr>
            <a:spLocks noGrp="1"/>
          </p:cNvSpPr>
          <p:nvPr>
            <p:ph type="title"/>
          </p:nvPr>
        </p:nvSpPr>
        <p:spPr>
          <a:xfrm>
            <a:off x="650160" y="388800"/>
            <a:ext cx="11702520" cy="1627920"/>
          </a:xfrm>
          <a:prstGeom prst="rect">
            <a:avLst/>
          </a:prstGeom>
        </p:spPr>
        <p:txBody>
          <a:bodyPr lIns="0" tIns="0" rIns="0" bIns="0" anchor="ctr"/>
          <a:lstStyle/>
          <a:p>
            <a:r>
              <a:rPr lang="pt-BR" sz="1800" b="0" strike="noStrike" spc="-1">
                <a:solidFill>
                  <a:srgbClr val="000000"/>
                </a:solidFill>
                <a:latin typeface="Arial"/>
              </a:rPr>
              <a:t>Clique para editar o formato do texto do título</a:t>
            </a:r>
          </a:p>
        </p:txBody>
      </p:sp>
      <p:sp>
        <p:nvSpPr>
          <p:cNvPr id="7" name="PlaceHolder 6"/>
          <p:cNvSpPr>
            <a:spLocks noGrp="1"/>
          </p:cNvSpPr>
          <p:nvPr>
            <p:ph type="body"/>
          </p:nvPr>
        </p:nvSpPr>
        <p:spPr>
          <a:xfrm>
            <a:off x="650160" y="2281680"/>
            <a:ext cx="11702520" cy="5655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2800" b="0" strike="noStrike" spc="-1">
                <a:solidFill>
                  <a:srgbClr val="000000"/>
                </a:solidFill>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000" b="0" strike="noStrike" spc="-1">
                <a:solidFill>
                  <a:srgbClr val="000000"/>
                </a:solidFill>
                <a:latin typeface="Arial"/>
              </a:rPr>
              <a:t>2.º nível da estrutura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da estrutura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Arial"/>
              </a:rPr>
              <a:t>7.º nível da estrutura de tópicos</a:t>
            </a:r>
          </a:p>
        </p:txBody>
      </p:sp>
      <p:pic>
        <p:nvPicPr>
          <p:cNvPr id="11" name="Imagem 10">
            <a:extLst>
              <a:ext uri="{FF2B5EF4-FFF2-40B4-BE49-F238E27FC236}">
                <a16:creationId xmlns:a16="http://schemas.microsoft.com/office/drawing/2014/main" id="{8AE403F7-644B-9844-9584-65034048D8B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4819" y="8976816"/>
            <a:ext cx="2192333" cy="604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74" name="CustomShape 4"/>
          <p:cNvSpPr/>
          <p:nvPr/>
        </p:nvSpPr>
        <p:spPr>
          <a:xfrm>
            <a:off x="10389960" y="8404560"/>
            <a:ext cx="2086920" cy="1078560"/>
          </a:xfrm>
          <a:prstGeom prst="rect">
            <a:avLst/>
          </a:prstGeom>
          <a:solidFill>
            <a:schemeClr val="accent3"/>
          </a:solidFill>
          <a:ln w="9360">
            <a:noFill/>
          </a:ln>
        </p:spPr>
        <p:style>
          <a:lnRef idx="0">
            <a:scrgbClr r="0" g="0" b="0"/>
          </a:lnRef>
          <a:fillRef idx="0">
            <a:scrgbClr r="0" g="0" b="0"/>
          </a:fillRef>
          <a:effectRef idx="0">
            <a:scrgbClr r="0" g="0" b="0"/>
          </a:effectRef>
          <a:fontRef idx="minor"/>
        </p:style>
      </p:sp>
      <p:pic>
        <p:nvPicPr>
          <p:cNvPr id="175" name="Imagem 1"/>
          <p:cNvPicPr/>
          <p:nvPr/>
        </p:nvPicPr>
        <p:blipFill>
          <a:blip r:embed="rId15"/>
          <a:stretch/>
        </p:blipFill>
        <p:spPr>
          <a:xfrm>
            <a:off x="11145960" y="8808120"/>
            <a:ext cx="1854000" cy="926280"/>
          </a:xfrm>
          <a:prstGeom prst="rect">
            <a:avLst/>
          </a:prstGeom>
          <a:ln>
            <a:noFill/>
          </a:ln>
        </p:spPr>
      </p:pic>
      <p:sp>
        <p:nvSpPr>
          <p:cNvPr id="176" name="PlaceHolder 5"/>
          <p:cNvSpPr>
            <a:spLocks noGrp="1"/>
          </p:cNvSpPr>
          <p:nvPr>
            <p:ph type="title"/>
          </p:nvPr>
        </p:nvSpPr>
        <p:spPr>
          <a:xfrm>
            <a:off x="650160" y="388800"/>
            <a:ext cx="11702160" cy="1627560"/>
          </a:xfrm>
          <a:prstGeom prst="rect">
            <a:avLst/>
          </a:prstGeom>
        </p:spPr>
        <p:txBody>
          <a:bodyPr lIns="0" tIns="0" rIns="0" bIns="0" anchor="ctr"/>
          <a:lstStyle/>
          <a:p>
            <a:r>
              <a:rPr lang="pt-BR" sz="4400" b="0" strike="noStrike" spc="-1">
                <a:solidFill>
                  <a:srgbClr val="000000"/>
                </a:solidFill>
                <a:latin typeface="Arial"/>
              </a:rPr>
              <a:t>Clique para editar o formato do texto do título</a:t>
            </a:r>
          </a:p>
        </p:txBody>
      </p:sp>
      <p:sp>
        <p:nvSpPr>
          <p:cNvPr id="177" name="PlaceHolder 6"/>
          <p:cNvSpPr>
            <a:spLocks noGrp="1"/>
          </p:cNvSpPr>
          <p:nvPr>
            <p:ph type="body"/>
          </p:nvPr>
        </p:nvSpPr>
        <p:spPr>
          <a:xfrm>
            <a:off x="650160" y="2281680"/>
            <a:ext cx="11702520" cy="5655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2800" b="0" strike="noStrike" spc="-1">
                <a:solidFill>
                  <a:srgbClr val="000000"/>
                </a:solidFill>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000" b="0" strike="noStrike" spc="-1">
                <a:solidFill>
                  <a:srgbClr val="000000"/>
                </a:solidFill>
                <a:latin typeface="Arial"/>
              </a:rPr>
              <a:t>2.º nível da estrutura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da estrutura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Arial"/>
              </a:rPr>
              <a:t>7.º nível da estrutura de tópicos</a:t>
            </a:r>
          </a:p>
        </p:txBody>
      </p:sp>
      <p:pic>
        <p:nvPicPr>
          <p:cNvPr id="10" name="Imagem 9">
            <a:extLst>
              <a:ext uri="{FF2B5EF4-FFF2-40B4-BE49-F238E27FC236}">
                <a16:creationId xmlns:a16="http://schemas.microsoft.com/office/drawing/2014/main" id="{7716FDA1-D220-B944-A6D6-F3C26F88EE2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4819" y="8976816"/>
            <a:ext cx="2192333" cy="604696"/>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pixabay.com/pt/illustrations/fotos-tira-de-filme-661946/" TargetMode="External"/><Relationship Id="rId5" Type="http://schemas.openxmlformats.org/officeDocument/2006/relationships/image" Target="../media/image8.jpeg"/><Relationship Id="rId4" Type="http://schemas.openxmlformats.org/officeDocument/2006/relationships/hyperlink" Target="http://www.youtube.com/watch?v=coa_VQE_Fy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pixabay.com/pt/illustrations/fotos-tira-de-filme-661946/" TargetMode="External"/><Relationship Id="rId5" Type="http://schemas.openxmlformats.org/officeDocument/2006/relationships/image" Target="../media/image8.jpeg"/><Relationship Id="rId4" Type="http://schemas.openxmlformats.org/officeDocument/2006/relationships/hyperlink" Target="http://www.youtube.com/watch?v=S-3BXHNPvh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ngwing.com/pt/free-png-nkmko"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JuQK5vS6bHE" TargetMode="External"/><Relationship Id="rId1" Type="http://schemas.openxmlformats.org/officeDocument/2006/relationships/slideLayout" Target="../slideLayouts/slideLayout14.xml"/><Relationship Id="rId4" Type="http://schemas.openxmlformats.org/officeDocument/2006/relationships/hyperlink" Target="https://pixabay.com/pt/illustrations/fotos-tira-de-filme-66194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hatodigital.com/como-precificar-corretamente-o-meu-infoproduto/" TargetMode="External"/><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greatist.com/" TargetMode="External"/><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www.onze.com.br/blog/tipos-de-aplicacoes-financeiras/" TargetMode="External"/><Relationship Id="rId3" Type="http://schemas.openxmlformats.org/officeDocument/2006/relationships/image" Target="../media/image1.png"/><Relationship Id="rId7" Type="http://schemas.openxmlformats.org/officeDocument/2006/relationships/hyperlink" Target="https://www.youtube.com/watch?v=S-3BXHNPvhk"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tray.com.br/escola/renda-extra/" TargetMode="External"/><Relationship Id="rId5" Type="http://schemas.openxmlformats.org/officeDocument/2006/relationships/hyperlink" Target="https://www.youtube.com/watch?v=JuQK5vS6bHE" TargetMode="External"/><Relationship Id="rId4" Type="http://schemas.openxmlformats.org/officeDocument/2006/relationships/hyperlink" Target="https://www.youtube.com/watch?v=coa_VQE_Fyc" TargetMode="External"/><Relationship Id="rId9" Type="http://schemas.openxmlformats.org/officeDocument/2006/relationships/hyperlink" Target="https://blog.nubank.com.br/tipos-de-investimento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nez.lima@ifms.edu.br"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61" name="Picture 1"/>
          <p:cNvPicPr/>
          <p:nvPr/>
        </p:nvPicPr>
        <p:blipFill>
          <a:blip r:embed="rId4"/>
          <a:stretch/>
        </p:blipFill>
        <p:spPr>
          <a:xfrm>
            <a:off x="0" y="18687"/>
            <a:ext cx="13002840" cy="9751680"/>
          </a:xfrm>
          <a:prstGeom prst="rect">
            <a:avLst/>
          </a:prstGeom>
          <a:ln>
            <a:noFill/>
          </a:ln>
        </p:spPr>
      </p:pic>
      <p:sp>
        <p:nvSpPr>
          <p:cNvPr id="262" name="CustomShape 1"/>
          <p:cNvSpPr/>
          <p:nvPr/>
        </p:nvSpPr>
        <p:spPr>
          <a:xfrm>
            <a:off x="431999" y="1105030"/>
            <a:ext cx="11416121" cy="657000"/>
          </a:xfrm>
          <a:prstGeom prst="rect">
            <a:avLst/>
          </a:prstGeom>
          <a:noFill/>
          <a:ln>
            <a:noFill/>
          </a:ln>
        </p:spPr>
        <p:style>
          <a:lnRef idx="0">
            <a:scrgbClr r="0" g="0" b="0"/>
          </a:lnRef>
          <a:fillRef idx="0">
            <a:scrgbClr r="0" g="0" b="0"/>
          </a:fillRef>
          <a:effectRef idx="0">
            <a:scrgbClr r="0" g="0" b="0"/>
          </a:effectRef>
          <a:fontRef idx="minor"/>
        </p:style>
        <p:txBody>
          <a:bodyPr lIns="90000" tIns="80640" rIns="90000" bIns="45000"/>
          <a:lstStyle/>
          <a:p>
            <a:pPr>
              <a:lnSpc>
                <a:spcPct val="93000"/>
              </a:lnSpc>
            </a:pPr>
            <a:r>
              <a:rPr lang="pt-BR" sz="4800" b="1" strike="noStrike" spc="-1" dirty="0">
                <a:solidFill>
                  <a:srgbClr val="FFFFFF"/>
                </a:solidFill>
                <a:latin typeface="Arial"/>
                <a:ea typeface="Microsoft YaHei"/>
              </a:rPr>
              <a:t>Mestrado Profissional em </a:t>
            </a:r>
          </a:p>
          <a:p>
            <a:pPr>
              <a:lnSpc>
                <a:spcPct val="93000"/>
              </a:lnSpc>
            </a:pPr>
            <a:r>
              <a:rPr lang="pt-BR" sz="4800" b="1" strike="noStrike" spc="-1" dirty="0">
                <a:solidFill>
                  <a:srgbClr val="FFFFFF"/>
                </a:solidFill>
                <a:latin typeface="Arial"/>
                <a:ea typeface="Microsoft YaHei"/>
              </a:rPr>
              <a:t>Educação Profissional e Tecnológica</a:t>
            </a:r>
            <a:endParaRPr lang="pt-BR" sz="4800" b="0" strike="noStrike" spc="-1" dirty="0">
              <a:solidFill>
                <a:srgbClr val="FFFFFF"/>
              </a:solidFill>
              <a:latin typeface="Arial"/>
            </a:endParaRPr>
          </a:p>
        </p:txBody>
      </p:sp>
      <p:sp>
        <p:nvSpPr>
          <p:cNvPr id="264" name="CustomShape 3"/>
          <p:cNvSpPr/>
          <p:nvPr/>
        </p:nvSpPr>
        <p:spPr>
          <a:xfrm>
            <a:off x="9318171" y="5733143"/>
            <a:ext cx="3684669" cy="4037224"/>
          </a:xfrm>
          <a:custGeom>
            <a:avLst/>
            <a:gdLst/>
            <a:ahLst/>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solidFill>
              <a:srgbClr val="ABC0E4"/>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265" name="Imagem 6"/>
          <p:cNvPicPr/>
          <p:nvPr/>
        </p:nvPicPr>
        <p:blipFill>
          <a:blip r:embed="rId5"/>
          <a:stretch/>
        </p:blipFill>
        <p:spPr>
          <a:xfrm>
            <a:off x="9912746" y="5995877"/>
            <a:ext cx="3090467" cy="2940956"/>
          </a:xfrm>
          <a:prstGeom prst="rect">
            <a:avLst/>
          </a:prstGeom>
          <a:ln>
            <a:noFill/>
          </a:ln>
        </p:spPr>
      </p:pic>
      <p:pic>
        <p:nvPicPr>
          <p:cNvPr id="266" name="Picture 1"/>
          <p:cNvPicPr/>
          <p:nvPr/>
        </p:nvPicPr>
        <p:blipFill>
          <a:blip r:embed="rId6"/>
          <a:srcRect l="57136" t="57483" r="26722" b="21261"/>
          <a:stretch/>
        </p:blipFill>
        <p:spPr>
          <a:xfrm>
            <a:off x="11007618" y="8732156"/>
            <a:ext cx="900720" cy="842040"/>
          </a:xfrm>
          <a:prstGeom prst="rect">
            <a:avLst/>
          </a:prstGeom>
          <a:ln>
            <a:noFill/>
          </a:ln>
        </p:spPr>
      </p:pic>
      <p:sp>
        <p:nvSpPr>
          <p:cNvPr id="2" name="CaixaDeTexto 1">
            <a:extLst>
              <a:ext uri="{FF2B5EF4-FFF2-40B4-BE49-F238E27FC236}">
                <a16:creationId xmlns:a16="http://schemas.microsoft.com/office/drawing/2014/main" id="{36B3CE6D-86EC-97A5-9E8C-1CC69182253B}"/>
              </a:ext>
            </a:extLst>
          </p:cNvPr>
          <p:cNvSpPr txBox="1"/>
          <p:nvPr/>
        </p:nvSpPr>
        <p:spPr>
          <a:xfrm>
            <a:off x="431999" y="5502415"/>
            <a:ext cx="9341588" cy="2554545"/>
          </a:xfrm>
          <a:prstGeom prst="rect">
            <a:avLst/>
          </a:prstGeom>
          <a:noFill/>
        </p:spPr>
        <p:txBody>
          <a:bodyPr wrap="square">
            <a:spAutoFit/>
          </a:bodyPr>
          <a:lstStyle/>
          <a:p>
            <a:r>
              <a:rPr lang="pt-BR" sz="3200" b="1" dirty="0">
                <a:solidFill>
                  <a:srgbClr val="FFFF00"/>
                </a:solidFill>
                <a:latin typeface="+mj-lt"/>
              </a:rPr>
              <a:t>EDUCAÇÃO FINANCEIRA PARA ESTUDANTES DO ENSINO TÉCNICO INTEGRADO AO ENSINO MÉDIO: UMA SEQUÊNCIA DIDÁTICA</a:t>
            </a:r>
          </a:p>
          <a:p>
            <a:endParaRPr lang="pt-BR" sz="3200" b="1" dirty="0">
              <a:solidFill>
                <a:srgbClr val="FFFF00"/>
              </a:solidFill>
              <a:latin typeface="+mj-lt"/>
            </a:endParaRPr>
          </a:p>
          <a:p>
            <a:pPr algn="ctr"/>
            <a:r>
              <a:rPr lang="pt-BR" sz="3200" b="1" dirty="0">
                <a:solidFill>
                  <a:schemeClr val="bg1"/>
                </a:solidFill>
                <a:latin typeface="+mj-lt"/>
              </a:rPr>
              <a:t>Aula 3</a:t>
            </a:r>
          </a:p>
        </p:txBody>
      </p:sp>
      <p:sp>
        <p:nvSpPr>
          <p:cNvPr id="4" name="CustomShape 2">
            <a:extLst>
              <a:ext uri="{FF2B5EF4-FFF2-40B4-BE49-F238E27FC236}">
                <a16:creationId xmlns:a16="http://schemas.microsoft.com/office/drawing/2014/main" id="{2F9CCCA3-A079-75BC-9336-74A933661653}"/>
              </a:ext>
            </a:extLst>
          </p:cNvPr>
          <p:cNvSpPr/>
          <p:nvPr/>
        </p:nvSpPr>
        <p:spPr>
          <a:xfrm>
            <a:off x="431999" y="3130169"/>
            <a:ext cx="6475320" cy="1506240"/>
          </a:xfrm>
          <a:prstGeom prst="rect">
            <a:avLst/>
          </a:prstGeom>
          <a:noFill/>
          <a:ln>
            <a:noFill/>
          </a:ln>
        </p:spPr>
        <p:style>
          <a:lnRef idx="0">
            <a:scrgbClr r="0" g="0" b="0"/>
          </a:lnRef>
          <a:fillRef idx="0">
            <a:scrgbClr r="0" g="0" b="0"/>
          </a:fillRef>
          <a:effectRef idx="0">
            <a:scrgbClr r="0" g="0" b="0"/>
          </a:effectRef>
          <a:fontRef idx="minor"/>
        </p:style>
        <p:txBody>
          <a:bodyPr lIns="90000" tIns="62640" rIns="90000" bIns="45000"/>
          <a:lstStyle/>
          <a:p>
            <a:pPr>
              <a:lnSpc>
                <a:spcPct val="93000"/>
              </a:lnSpc>
            </a:pPr>
            <a:r>
              <a:rPr lang="pt-BR" sz="3200" spc="-1" dirty="0" err="1">
                <a:solidFill>
                  <a:srgbClr val="FFFFFF"/>
                </a:solidFill>
                <a:latin typeface="Arial"/>
                <a:ea typeface="Microsoft YaHei"/>
              </a:rPr>
              <a:t>Inêz</a:t>
            </a:r>
            <a:r>
              <a:rPr lang="pt-BR" sz="3200" spc="-1" dirty="0">
                <a:solidFill>
                  <a:srgbClr val="FFFFFF"/>
                </a:solidFill>
                <a:latin typeface="Arial"/>
                <a:ea typeface="Microsoft YaHei"/>
              </a:rPr>
              <a:t> </a:t>
            </a:r>
            <a:r>
              <a:rPr lang="pt-BR" sz="3200" spc="-1" dirty="0" err="1">
                <a:solidFill>
                  <a:srgbClr val="FFFFFF"/>
                </a:solidFill>
                <a:latin typeface="Arial"/>
                <a:ea typeface="Microsoft YaHei"/>
              </a:rPr>
              <a:t>Rozana</a:t>
            </a:r>
            <a:r>
              <a:rPr lang="pt-BR" sz="3200" spc="-1" dirty="0">
                <a:solidFill>
                  <a:srgbClr val="FFFFFF"/>
                </a:solidFill>
                <a:latin typeface="Arial"/>
                <a:ea typeface="Microsoft YaHei"/>
              </a:rPr>
              <a:t> de Lima</a:t>
            </a:r>
          </a:p>
          <a:p>
            <a:pPr>
              <a:lnSpc>
                <a:spcPct val="93000"/>
              </a:lnSpc>
            </a:pPr>
            <a:r>
              <a:rPr lang="nb-NO" sz="3200" spc="-1" dirty="0">
                <a:solidFill>
                  <a:srgbClr val="FFFFFF"/>
                </a:solidFill>
                <a:latin typeface="Arial"/>
                <a:ea typeface="Microsoft YaHei"/>
              </a:rPr>
              <a:t>Dante Alighieri Alves de Mello</a:t>
            </a:r>
            <a:endParaRPr lang="pt-BR" sz="3200" strike="noStrike" spc="-1" dirty="0">
              <a:solidFill>
                <a:srgbClr val="FFFFFF"/>
              </a:solidFill>
              <a:latin typeface="Arial"/>
              <a:ea typeface="Microsoft YaHei"/>
            </a:endParaRPr>
          </a:p>
          <a:p>
            <a:pPr>
              <a:lnSpc>
                <a:spcPct val="93000"/>
              </a:lnSpc>
            </a:pPr>
            <a:endParaRPr lang="pt-BR" sz="3200" b="0" strike="noStrike" spc="-1" dirty="0">
              <a:solidFill>
                <a:srgbClr val="FFFFFF"/>
              </a:solidFill>
              <a:latin typeface="Arial"/>
            </a:endParaRPr>
          </a:p>
          <a:p>
            <a:pPr>
              <a:lnSpc>
                <a:spcPct val="93000"/>
              </a:lnSpc>
            </a:pPr>
            <a:r>
              <a:rPr lang="pt-BR" sz="2400" b="0" strike="noStrike" spc="-1" dirty="0">
                <a:solidFill>
                  <a:srgbClr val="FFFFFF"/>
                </a:solidFill>
                <a:latin typeface="Arial"/>
                <a:ea typeface="Microsoft YaHei"/>
              </a:rPr>
              <a:t>Instituto Federal de Mato Grosso do Sul</a:t>
            </a:r>
            <a:endParaRPr lang="pt-BR" sz="2400" b="0" strike="noStrike" spc="-1" dirty="0">
              <a:solidFill>
                <a:srgbClr val="FFFFFF"/>
              </a:solidFill>
              <a:latin typeface="Arial"/>
            </a:endParaRPr>
          </a:p>
          <a:p>
            <a:pPr>
              <a:lnSpc>
                <a:spcPct val="93000"/>
              </a:lnSpc>
            </a:pPr>
            <a:endParaRPr lang="pt-BR" sz="2400" b="0" strike="noStrike" spc="-1" dirty="0">
              <a:solidFill>
                <a:srgbClr val="FFFFFF"/>
              </a:solidFill>
              <a:latin typeface="Arial"/>
              <a:ea typeface="Microsoft YaHei"/>
            </a:endParaRPr>
          </a:p>
          <a:p>
            <a:pPr>
              <a:lnSpc>
                <a:spcPct val="93000"/>
              </a:lnSpc>
            </a:pPr>
            <a:endParaRPr lang="pt-BR" sz="2400" b="0" strike="noStrike" spc="-1" dirty="0">
              <a:solidFill>
                <a:srgbClr val="FFFFFF"/>
              </a:solidFill>
              <a:latin typeface="Arial"/>
              <a:ea typeface="Microsoft YaHei"/>
            </a:endParaRPr>
          </a:p>
          <a:p>
            <a:pPr>
              <a:lnSpc>
                <a:spcPct val="93000"/>
              </a:lnSpc>
            </a:pPr>
            <a:endParaRPr lang="pt-BR" sz="2400" spc="-1" dirty="0">
              <a:solidFill>
                <a:srgbClr val="FFFFFF"/>
              </a:solidFill>
              <a:latin typeface="Arial"/>
              <a:ea typeface="Microsoft YaHe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aplicações disponíveis no sistema bancário: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4855082"/>
            <a:ext cx="9567720" cy="461303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238440"/>
            <a:ext cx="10765710" cy="1089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r>
              <a:rPr lang="pt-BR" sz="2800" b="1" dirty="0"/>
              <a:t>RENDA VARIÁVEL:</a:t>
            </a:r>
          </a:p>
          <a:p>
            <a:pPr algn="just"/>
            <a:endParaRPr lang="pt-BR" sz="2800" b="1" dirty="0"/>
          </a:p>
          <a:p>
            <a:pPr marL="457200" indent="-457200" algn="just">
              <a:buFont typeface="Arial" panose="020B0604020202020204" pitchFamily="34" charset="0"/>
              <a:buChar char="•"/>
            </a:pPr>
            <a:r>
              <a:rPr lang="pt-BR" sz="2400" b="1" dirty="0"/>
              <a:t>Câmbio: </a:t>
            </a:r>
            <a:r>
              <a:rPr lang="pt-BR" sz="2400" dirty="0"/>
              <a:t>o mercado de câmbio é um comércio monetário global onde são negociadas moedas estrangeiras conhecidas como divisas.</a:t>
            </a:r>
          </a:p>
          <a:p>
            <a:pPr marL="457200" indent="-457200" algn="just">
              <a:buFont typeface="Arial" panose="020B0604020202020204" pitchFamily="34" charset="0"/>
              <a:buChar char="•"/>
            </a:pPr>
            <a:endParaRPr lang="pt-BR" sz="2400" b="1" dirty="0"/>
          </a:p>
          <a:p>
            <a:pPr marL="457200" indent="-457200" algn="just">
              <a:buFont typeface="Arial" panose="020B0604020202020204" pitchFamily="34" charset="0"/>
              <a:buChar char="•"/>
            </a:pPr>
            <a:r>
              <a:rPr lang="pt-BR" sz="2400" b="1" dirty="0"/>
              <a:t>Opções: </a:t>
            </a:r>
            <a:r>
              <a:rPr lang="pt-BR" sz="2400" dirty="0"/>
              <a:t>é o ambiente onde se negociam opções de ações, ou até mesmo de commodities. Elas são um tipo de derivativo, uma vez que o preço – e a finalidade – pelo qual são negociadas derivam do ativo-objeto, que no caso a ser considerado nesse artigo, são as ações.</a:t>
            </a:r>
          </a:p>
          <a:p>
            <a:pPr marL="457200" indent="-457200" algn="just">
              <a:buFont typeface="Arial" panose="020B0604020202020204" pitchFamily="34" charset="0"/>
              <a:buChar char="•"/>
            </a:pPr>
            <a:endParaRPr lang="pt-BR" sz="2400" dirty="0"/>
          </a:p>
          <a:p>
            <a:pPr marL="457200" indent="-457200" algn="just">
              <a:buFont typeface="Arial" panose="020B0604020202020204" pitchFamily="34" charset="0"/>
              <a:buChar char="•"/>
            </a:pPr>
            <a:r>
              <a:rPr lang="pt-BR" sz="2400" b="1" dirty="0"/>
              <a:t>Debêntures: </a:t>
            </a:r>
            <a:r>
              <a:rPr lang="pt-BR" sz="2400" dirty="0"/>
              <a:t>são como empréstimos que as empresas pedem ao público para financiar seus projetos. Quem compra debêntures empresta dinheiro para a empresa e, em troca, recebe pagamentos regulares de juros. É uma forma de investir, mas há um certo risco envolvido, pois depende do sucesso da empresa para receber de volta o dinheiro emprestado.</a:t>
            </a:r>
          </a:p>
          <a:p>
            <a:pPr marL="457200" indent="-457200" algn="just">
              <a:buFont typeface="Arial" panose="020B0604020202020204" pitchFamily="34" charset="0"/>
              <a:buChar char="•"/>
            </a:pPr>
            <a:endParaRPr lang="pt-BR" sz="2400" dirty="0"/>
          </a:p>
          <a:p>
            <a:pPr marL="457200" indent="-457200" algn="just">
              <a:buFont typeface="Arial" panose="020B0604020202020204" pitchFamily="34" charset="0"/>
              <a:buChar char="•"/>
            </a:pPr>
            <a:endParaRPr lang="pt-BR" sz="2400" dirty="0"/>
          </a:p>
          <a:p>
            <a:pPr algn="just"/>
            <a:endParaRPr lang="pt-BR" sz="2400" b="1" dirty="0">
              <a:solidFill>
                <a:srgbClr val="FF0000"/>
              </a:solidFill>
            </a:endParaRPr>
          </a:p>
          <a:p>
            <a:pPr marL="457200" indent="-457200" algn="just">
              <a:buFont typeface="Arial" panose="020B0604020202020204" pitchFamily="34" charset="0"/>
              <a:buChar char="•"/>
            </a:pPr>
            <a:endParaRPr lang="pt-BR" sz="2400" b="1" dirty="0"/>
          </a:p>
          <a:p>
            <a:pPr algn="just"/>
            <a:endParaRPr lang="pt-BR" sz="2800" b="1" dirty="0"/>
          </a:p>
          <a:p>
            <a:pPr algn="just"/>
            <a:r>
              <a:rPr lang="pt-BR" dirty="0"/>
              <a:t> </a:t>
            </a:r>
            <a:endParaRPr lang="pt-BR" sz="2800" dirty="0"/>
          </a:p>
        </p:txBody>
      </p:sp>
      <p:sp>
        <p:nvSpPr>
          <p:cNvPr id="2" name="CaixaDeTexto 1">
            <a:extLst>
              <a:ext uri="{FF2B5EF4-FFF2-40B4-BE49-F238E27FC236}">
                <a16:creationId xmlns:a16="http://schemas.microsoft.com/office/drawing/2014/main" id="{B6F35182-3C6A-0343-6E9E-5E8DA4D0E6DF}"/>
              </a:ext>
            </a:extLst>
          </p:cNvPr>
          <p:cNvSpPr txBox="1"/>
          <p:nvPr/>
        </p:nvSpPr>
        <p:spPr>
          <a:xfrm>
            <a:off x="12392019" y="9127397"/>
            <a:ext cx="441146" cy="369332"/>
          </a:xfrm>
          <a:prstGeom prst="rect">
            <a:avLst/>
          </a:prstGeom>
          <a:noFill/>
        </p:spPr>
        <p:txBody>
          <a:bodyPr wrap="none" rtlCol="0">
            <a:spAutoFit/>
          </a:bodyPr>
          <a:lstStyle/>
          <a:p>
            <a:r>
              <a:rPr lang="pt-BR" dirty="0"/>
              <a:t>10</a:t>
            </a:r>
          </a:p>
        </p:txBody>
      </p:sp>
    </p:spTree>
    <p:extLst>
      <p:ext uri="{BB962C8B-B14F-4D97-AF65-F5344CB8AC3E}">
        <p14:creationId xmlns:p14="http://schemas.microsoft.com/office/powerpoint/2010/main" val="163555263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aplicações disponíveis no sistema bancário: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4855082"/>
            <a:ext cx="9567720" cy="461303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62232" y="1977375"/>
            <a:ext cx="12654116"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pt-BR" sz="2800" b="1" dirty="0"/>
          </a:p>
          <a:p>
            <a:pPr algn="just"/>
            <a:endParaRPr lang="pt-BR" sz="2800" b="1" dirty="0"/>
          </a:p>
          <a:p>
            <a:pPr algn="just"/>
            <a:r>
              <a:rPr lang="pt-BR" sz="2800" b="1" dirty="0"/>
              <a:t>RENDA VARIÁVEL:</a:t>
            </a:r>
          </a:p>
          <a:p>
            <a:pPr algn="just"/>
            <a:endParaRPr lang="pt-BR" sz="2800" b="1" dirty="0"/>
          </a:p>
          <a:p>
            <a:pPr algn="just"/>
            <a:r>
              <a:rPr lang="pt-BR" sz="2800" b="1" dirty="0"/>
              <a:t>Criptomoedas: </a:t>
            </a:r>
            <a:r>
              <a:rPr lang="pt-BR" sz="2400" dirty="0"/>
              <a:t>são tipos de dinheiro digital. Elas existem apenas online e não têm uma forma física, como notas ou moedas.</a:t>
            </a:r>
          </a:p>
          <a:p>
            <a:pPr algn="just"/>
            <a:endParaRPr lang="pt-BR" sz="2400" dirty="0"/>
          </a:p>
          <a:p>
            <a:pPr algn="just"/>
            <a:r>
              <a:rPr lang="pt-BR" sz="2400" b="1" dirty="0"/>
              <a:t>Como funcionam?</a:t>
            </a:r>
          </a:p>
          <a:p>
            <a:pPr algn="just"/>
            <a:r>
              <a:rPr lang="pt-BR" sz="2400" b="1" dirty="0"/>
              <a:t>Tecnologia </a:t>
            </a:r>
            <a:r>
              <a:rPr lang="pt-BR" sz="2400" b="1" i="1" dirty="0" err="1"/>
              <a:t>Blockchain</a:t>
            </a:r>
            <a:r>
              <a:rPr lang="pt-BR" sz="2400" dirty="0"/>
              <a:t>: criptomoedas usam uma tecnologia chamada </a:t>
            </a:r>
            <a:r>
              <a:rPr lang="pt-BR" sz="2400" i="1" dirty="0" err="1"/>
              <a:t>blockchain</a:t>
            </a:r>
            <a:r>
              <a:rPr lang="pt-BR" sz="2400" dirty="0"/>
              <a:t>. É como um grande livro de registros online que mantém todas as transações seguras e transparentes.</a:t>
            </a:r>
          </a:p>
          <a:p>
            <a:pPr algn="just"/>
            <a:endParaRPr lang="pt-BR" sz="2400" dirty="0"/>
          </a:p>
          <a:p>
            <a:pPr algn="just"/>
            <a:r>
              <a:rPr lang="pt-BR" sz="2400" b="1" dirty="0"/>
              <a:t>Descentralização</a:t>
            </a:r>
            <a:r>
              <a:rPr lang="pt-BR" sz="2400" dirty="0"/>
              <a:t>: diferente de moedas tradicionais controladas por governos, as criptomoedas são descentralizadas. Isso significa que não são controladas por um único órgão, como um banco central.</a:t>
            </a:r>
          </a:p>
          <a:p>
            <a:pPr algn="just"/>
            <a:endParaRPr lang="pt-BR" sz="2400" dirty="0"/>
          </a:p>
          <a:p>
            <a:pPr algn="just"/>
            <a:r>
              <a:rPr lang="pt-BR" sz="2400" b="1" dirty="0"/>
              <a:t>Mineração</a:t>
            </a:r>
            <a:r>
              <a:rPr lang="pt-BR" sz="2400" dirty="0"/>
              <a:t>: algumas criptomoedas, como o </a:t>
            </a:r>
            <a:r>
              <a:rPr lang="pt-BR" sz="2400" i="1" dirty="0"/>
              <a:t>Bitcoin</a:t>
            </a:r>
            <a:r>
              <a:rPr lang="pt-BR" sz="2400" dirty="0"/>
              <a:t>, são "mineradas". Pessoas (ou computadores) resolvem problemas matemáticos complexos para verificar e registrar as transações na </a:t>
            </a:r>
            <a:r>
              <a:rPr lang="pt-BR" sz="2400" dirty="0" err="1"/>
              <a:t>blockchain</a:t>
            </a:r>
            <a:r>
              <a:rPr lang="pt-BR" sz="2400" dirty="0"/>
              <a:t>. Em troca, são recompensadas com novos </a:t>
            </a:r>
            <a:r>
              <a:rPr lang="pt-BR" sz="2400" i="1" dirty="0"/>
              <a:t>Bitcoins</a:t>
            </a:r>
            <a:r>
              <a:rPr lang="pt-BR" sz="2400" dirty="0"/>
              <a:t>.</a:t>
            </a:r>
          </a:p>
        </p:txBody>
      </p:sp>
      <p:sp>
        <p:nvSpPr>
          <p:cNvPr id="2" name="CaixaDeTexto 1">
            <a:extLst>
              <a:ext uri="{FF2B5EF4-FFF2-40B4-BE49-F238E27FC236}">
                <a16:creationId xmlns:a16="http://schemas.microsoft.com/office/drawing/2014/main" id="{99B7F384-A39C-E65F-6C28-5394E29F823D}"/>
              </a:ext>
            </a:extLst>
          </p:cNvPr>
          <p:cNvSpPr txBox="1"/>
          <p:nvPr/>
        </p:nvSpPr>
        <p:spPr>
          <a:xfrm>
            <a:off x="12392019" y="9127397"/>
            <a:ext cx="424027" cy="369332"/>
          </a:xfrm>
          <a:prstGeom prst="rect">
            <a:avLst/>
          </a:prstGeom>
          <a:noFill/>
        </p:spPr>
        <p:txBody>
          <a:bodyPr wrap="none" rtlCol="0">
            <a:spAutoFit/>
          </a:bodyPr>
          <a:lstStyle/>
          <a:p>
            <a:r>
              <a:rPr lang="pt-BR" dirty="0"/>
              <a:t>11</a:t>
            </a:r>
          </a:p>
        </p:txBody>
      </p:sp>
    </p:spTree>
    <p:extLst>
      <p:ext uri="{BB962C8B-B14F-4D97-AF65-F5344CB8AC3E}">
        <p14:creationId xmlns:p14="http://schemas.microsoft.com/office/powerpoint/2010/main" val="41486601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aplicações disponíveis no sistema bancário: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4855082"/>
            <a:ext cx="9567720" cy="461303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1823486"/>
            <a:ext cx="10765710" cy="772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pt-BR" sz="2800" b="1" dirty="0"/>
          </a:p>
          <a:p>
            <a:pPr algn="just"/>
            <a:endParaRPr lang="pt-BR" sz="2800" b="1" dirty="0"/>
          </a:p>
          <a:p>
            <a:pPr algn="just"/>
            <a:r>
              <a:rPr lang="pt-BR" sz="2800" b="1" dirty="0"/>
              <a:t>RENDA VARIÁVEL:</a:t>
            </a:r>
          </a:p>
          <a:p>
            <a:pPr algn="just"/>
            <a:endParaRPr lang="pt-BR" sz="2800" b="1" dirty="0"/>
          </a:p>
          <a:p>
            <a:pPr algn="just"/>
            <a:r>
              <a:rPr lang="pt-BR" sz="2400" b="1" dirty="0"/>
              <a:t>Carteiras Digitais</a:t>
            </a:r>
            <a:r>
              <a:rPr lang="pt-BR" sz="2400" dirty="0"/>
              <a:t>: Para usar criptomoedas, você precisa de uma "carteira digital", que é um aplicativo ou dispositivo para armazenar suas moedas com segurança.</a:t>
            </a:r>
          </a:p>
          <a:p>
            <a:pPr algn="just"/>
            <a:endParaRPr lang="pt-BR" sz="2400" dirty="0"/>
          </a:p>
          <a:p>
            <a:pPr algn="just"/>
            <a:r>
              <a:rPr lang="pt-BR" sz="2400" b="1" dirty="0"/>
              <a:t>Transações P2P</a:t>
            </a:r>
            <a:r>
              <a:rPr lang="pt-BR" sz="2400" dirty="0"/>
              <a:t>: As transações ocorrem diretamente entre as pessoas, sem a necessidade de intermediários como bancos. Isso pode tornar as transações mais rápidas e, em alguns casos, mais baratas.</a:t>
            </a:r>
          </a:p>
          <a:p>
            <a:pPr algn="just"/>
            <a:r>
              <a:rPr lang="pt-BR" sz="2400" dirty="0"/>
              <a:t>Volatilidade: O valor das criptomoedas pode variar bastante, tornando os preços mais voláteis do que os das moedas tradicionais.</a:t>
            </a:r>
          </a:p>
          <a:p>
            <a:pPr algn="just"/>
            <a:endParaRPr lang="pt-BR" sz="2400" dirty="0"/>
          </a:p>
          <a:p>
            <a:pPr algn="just"/>
            <a:r>
              <a:rPr lang="pt-BR" sz="2400" dirty="0">
                <a:solidFill>
                  <a:srgbClr val="FF0000"/>
                </a:solidFill>
              </a:rPr>
              <a:t>Lembre-se, as </a:t>
            </a:r>
            <a:r>
              <a:rPr lang="pt-BR" sz="2400" b="1" dirty="0">
                <a:solidFill>
                  <a:srgbClr val="FF0000"/>
                </a:solidFill>
              </a:rPr>
              <a:t>criptomoedas</a:t>
            </a:r>
            <a:r>
              <a:rPr lang="pt-BR" sz="2400" dirty="0">
                <a:solidFill>
                  <a:srgbClr val="FF0000"/>
                </a:solidFill>
              </a:rPr>
              <a:t> são uma forma de dinheiro digital e, embora ofereçam benefícios, também têm riscos. É importante entender como funcionam antes de investir ou usá-las</a:t>
            </a:r>
            <a:r>
              <a:rPr lang="pt-BR" sz="2400" dirty="0"/>
              <a:t>.</a:t>
            </a:r>
          </a:p>
          <a:p>
            <a:pPr algn="just"/>
            <a:endParaRPr lang="pt-BR" sz="2400" dirty="0"/>
          </a:p>
          <a:p>
            <a:pPr algn="just"/>
            <a:endParaRPr lang="pt-BR" sz="2400" dirty="0"/>
          </a:p>
          <a:p>
            <a:pPr algn="just"/>
            <a:r>
              <a:rPr lang="pt-BR" sz="2400" dirty="0"/>
              <a:t> </a:t>
            </a:r>
          </a:p>
        </p:txBody>
      </p:sp>
      <p:sp>
        <p:nvSpPr>
          <p:cNvPr id="2" name="CaixaDeTexto 1">
            <a:extLst>
              <a:ext uri="{FF2B5EF4-FFF2-40B4-BE49-F238E27FC236}">
                <a16:creationId xmlns:a16="http://schemas.microsoft.com/office/drawing/2014/main" id="{9F4A9571-7D53-063E-8CBA-1F54983B9A33}"/>
              </a:ext>
            </a:extLst>
          </p:cNvPr>
          <p:cNvSpPr txBox="1"/>
          <p:nvPr/>
        </p:nvSpPr>
        <p:spPr>
          <a:xfrm>
            <a:off x="12392019" y="9127397"/>
            <a:ext cx="441146" cy="369332"/>
          </a:xfrm>
          <a:prstGeom prst="rect">
            <a:avLst/>
          </a:prstGeom>
          <a:noFill/>
        </p:spPr>
        <p:txBody>
          <a:bodyPr wrap="none" rtlCol="0">
            <a:spAutoFit/>
          </a:bodyPr>
          <a:lstStyle/>
          <a:p>
            <a:r>
              <a:rPr lang="pt-BR" dirty="0"/>
              <a:t>12</a:t>
            </a:r>
          </a:p>
        </p:txBody>
      </p:sp>
    </p:spTree>
    <p:extLst>
      <p:ext uri="{BB962C8B-B14F-4D97-AF65-F5344CB8AC3E}">
        <p14:creationId xmlns:p14="http://schemas.microsoft.com/office/powerpoint/2010/main" val="30163107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 calcmode="lin" valueType="num">
                                      <p:cBhvr>
                                        <p:cTn id="7"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INVESTIMENTOS:</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3346977"/>
            <a:ext cx="1076571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2800" dirty="0"/>
              <a:t>Quais são os 3 tipos de investimentos?</a:t>
            </a:r>
          </a:p>
          <a:p>
            <a:pPr algn="just"/>
            <a:endParaRPr lang="pt-BR" sz="2800" dirty="0"/>
          </a:p>
          <a:p>
            <a:pPr algn="just"/>
            <a:r>
              <a:rPr lang="pt-BR" sz="2800" dirty="0"/>
              <a:t>​</a:t>
            </a:r>
            <a:r>
              <a:rPr lang="pt-BR" sz="2800" b="1" dirty="0"/>
              <a:t>- Curto prazo</a:t>
            </a:r>
            <a:r>
              <a:rPr lang="pt-BR" sz="2800" dirty="0"/>
              <a:t>: invista o seu dinheiro em curto prazo e com segurança.</a:t>
            </a:r>
          </a:p>
          <a:p>
            <a:pPr algn="just"/>
            <a:endParaRPr lang="pt-BR" sz="2800" dirty="0"/>
          </a:p>
          <a:p>
            <a:pPr algn="just"/>
            <a:r>
              <a:rPr lang="pt-BR" sz="2800" b="1" dirty="0"/>
              <a:t>- Médio prazo:</a:t>
            </a:r>
            <a:r>
              <a:rPr lang="pt-BR" sz="2800" dirty="0"/>
              <a:t> a opção ideal para quem quer mais segurança e menos risco.</a:t>
            </a:r>
          </a:p>
          <a:p>
            <a:pPr algn="just"/>
            <a:endParaRPr lang="pt-BR" sz="2800" dirty="0"/>
          </a:p>
          <a:p>
            <a:pPr algn="just"/>
            <a:r>
              <a:rPr lang="pt-BR" sz="2800" b="1" dirty="0"/>
              <a:t>- Longo prazo:</a:t>
            </a:r>
            <a:r>
              <a:rPr lang="pt-BR" sz="2800" dirty="0"/>
              <a:t> saiba mais sobre fundos de </a:t>
            </a:r>
            <a:r>
              <a:rPr lang="pt-BR" sz="2800" b="1" dirty="0"/>
              <a:t>investimentos</a:t>
            </a:r>
            <a:r>
              <a:rPr lang="pt-BR" sz="2800" dirty="0"/>
              <a:t> e outras opções.</a:t>
            </a:r>
          </a:p>
          <a:p>
            <a:pPr algn="just"/>
            <a:r>
              <a:rPr lang="pt-BR" dirty="0"/>
              <a:t> </a:t>
            </a:r>
            <a:endParaRPr lang="pt-BR" sz="2800" dirty="0"/>
          </a:p>
        </p:txBody>
      </p:sp>
      <p:sp>
        <p:nvSpPr>
          <p:cNvPr id="2" name="CaixaDeTexto 1">
            <a:extLst>
              <a:ext uri="{FF2B5EF4-FFF2-40B4-BE49-F238E27FC236}">
                <a16:creationId xmlns:a16="http://schemas.microsoft.com/office/drawing/2014/main" id="{7694B075-9213-BBA8-EA2D-6D6C5255C52A}"/>
              </a:ext>
            </a:extLst>
          </p:cNvPr>
          <p:cNvSpPr txBox="1"/>
          <p:nvPr/>
        </p:nvSpPr>
        <p:spPr>
          <a:xfrm>
            <a:off x="12392019" y="9127397"/>
            <a:ext cx="441146" cy="369332"/>
          </a:xfrm>
          <a:prstGeom prst="rect">
            <a:avLst/>
          </a:prstGeom>
          <a:noFill/>
        </p:spPr>
        <p:txBody>
          <a:bodyPr wrap="none" rtlCol="0">
            <a:spAutoFit/>
          </a:bodyPr>
          <a:lstStyle/>
          <a:p>
            <a:r>
              <a:rPr lang="pt-BR" dirty="0"/>
              <a:t>13</a:t>
            </a:r>
          </a:p>
        </p:txBody>
      </p:sp>
    </p:spTree>
    <p:extLst>
      <p:ext uri="{BB962C8B-B14F-4D97-AF65-F5344CB8AC3E}">
        <p14:creationId xmlns:p14="http://schemas.microsoft.com/office/powerpoint/2010/main" val="20133205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20"/>
            <a:ext cx="8566200" cy="746564"/>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Vídeo 1:</a:t>
            </a:r>
            <a:endParaRPr lang="pt-BR" sz="4000" b="0" strike="noStrike" spc="-1" dirty="0">
              <a:latin typeface="Arial"/>
            </a:endParaRPr>
          </a:p>
        </p:txBody>
      </p:sp>
      <p:sp>
        <p:nvSpPr>
          <p:cNvPr id="269" name="CustomShape 3"/>
          <p:cNvSpPr/>
          <p:nvPr/>
        </p:nvSpPr>
        <p:spPr>
          <a:xfrm>
            <a:off x="1303689" y="2836506"/>
            <a:ext cx="10383850" cy="530229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3" name="Retângulo 2"/>
          <p:cNvSpPr/>
          <p:nvPr/>
        </p:nvSpPr>
        <p:spPr>
          <a:xfrm>
            <a:off x="1530133" y="2283920"/>
            <a:ext cx="10157406" cy="3977884"/>
          </a:xfrm>
          <a:prstGeom prst="rect">
            <a:avLst/>
          </a:prstGeom>
        </p:spPr>
        <p:txBody>
          <a:bodyPr wrap="square">
            <a:spAutoFit/>
          </a:bodyPr>
          <a:lstStyle/>
          <a:p>
            <a:pPr marL="13335">
              <a:lnSpc>
                <a:spcPct val="107000"/>
              </a:lnSpc>
              <a:spcAft>
                <a:spcPts val="300"/>
              </a:spcAft>
            </a:pPr>
            <a:r>
              <a:rPr lang="pt-BR" sz="2800" b="1" dirty="0"/>
              <a:t>Acesse a seguir </a:t>
            </a:r>
            <a:r>
              <a:rPr lang="pt-BR" sz="2800" dirty="0"/>
              <a:t>um vídeo de 2 minutos de duração:</a:t>
            </a:r>
          </a:p>
          <a:p>
            <a:pPr marL="13335">
              <a:lnSpc>
                <a:spcPct val="107000"/>
              </a:lnSpc>
              <a:spcAft>
                <a:spcPts val="300"/>
              </a:spcAft>
            </a:pPr>
            <a:endPar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marL="13335" algn="ctr">
              <a:lnSpc>
                <a:spcPct val="107000"/>
              </a:lnSpc>
              <a:spcAft>
                <a:spcPts val="300"/>
              </a:spcAft>
            </a:pPr>
            <a:r>
              <a:rPr lang="pt-BR" sz="2800" b="1" dirty="0">
                <a:solidFill>
                  <a:srgbClr val="0070C0"/>
                </a:solidFill>
                <a:hlinkClick r:id="rId4">
                  <a:extLst>
                    <a:ext uri="{A12FA001-AC4F-418D-AE19-62706E023703}">
                      <ahyp:hlinkClr xmlns:ahyp="http://schemas.microsoft.com/office/drawing/2018/hyperlinkcolor" val="tx"/>
                    </a:ext>
                  </a:extLst>
                </a:hlinkClick>
              </a:rPr>
              <a:t>www.youtube.com/watch?v=coa_VQE_Fyc</a:t>
            </a:r>
            <a:endParaRPr lang="pt-BR" sz="28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13335">
              <a:lnSpc>
                <a:spcPct val="107000"/>
              </a:lnSpc>
              <a:spcAft>
                <a:spcPts val="300"/>
              </a:spcAft>
            </a:pPr>
            <a:endPar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marL="13335">
              <a:lnSpc>
                <a:spcPct val="107000"/>
              </a:lnSpc>
              <a:spcAft>
                <a:spcPts val="300"/>
              </a:spcAft>
            </a:pPr>
            <a:r>
              <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O que é renda fixa? Quando vale a pena investir?</a:t>
            </a:r>
            <a:r>
              <a:rPr lang="pt-BR" sz="2800" dirty="0">
                <a:solidFill>
                  <a:srgbClr val="202124"/>
                </a:solidFill>
                <a:latin typeface="Arial" panose="020B0604020202020204" pitchFamily="34" charset="0"/>
                <a:ea typeface="Calibri" panose="020F0502020204030204" pitchFamily="34" charset="0"/>
                <a:cs typeface="Times New Roman" panose="02020603050405020304" pitchFamily="18" charset="0"/>
              </a:rPr>
              <a:t> </a:t>
            </a:r>
            <a:r>
              <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 Direto ao Ponto.</a:t>
            </a:r>
          </a:p>
          <a:p>
            <a:pPr marL="13335">
              <a:lnSpc>
                <a:spcPct val="107000"/>
              </a:lnSpc>
              <a:spcAft>
                <a:spcPts val="300"/>
              </a:spcAft>
            </a:pPr>
            <a:endPar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marL="13335">
              <a:lnSpc>
                <a:spcPct val="107000"/>
              </a:lnSpc>
              <a:spcAft>
                <a:spcPts val="300"/>
              </a:spcAft>
            </a:pPr>
            <a:r>
              <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Canal: </a:t>
            </a:r>
            <a:r>
              <a:rPr lang="pt-BR" sz="2800" dirty="0" err="1">
                <a:solidFill>
                  <a:srgbClr val="202124"/>
                </a:solidFill>
                <a:latin typeface="Arial" panose="020B0604020202020204" pitchFamily="34" charset="0"/>
                <a:ea typeface="Calibri" panose="020F0502020204030204" pitchFamily="34" charset="0"/>
                <a:cs typeface="Times New Roman" panose="02020603050405020304" pitchFamily="18" charset="0"/>
              </a:rPr>
              <a:t>Nubank</a:t>
            </a:r>
            <a:endParaRPr lang="pt-BR" sz="2800"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6315FBAE-7AA6-FDFD-3AA6-AAE7F2733072}"/>
              </a:ext>
            </a:extLst>
          </p:cNvPr>
          <p:cNvSpPr txBox="1"/>
          <p:nvPr/>
        </p:nvSpPr>
        <p:spPr>
          <a:xfrm>
            <a:off x="12392019" y="9127397"/>
            <a:ext cx="441146" cy="369332"/>
          </a:xfrm>
          <a:prstGeom prst="rect">
            <a:avLst/>
          </a:prstGeom>
          <a:noFill/>
        </p:spPr>
        <p:txBody>
          <a:bodyPr wrap="none" rtlCol="0">
            <a:spAutoFit/>
          </a:bodyPr>
          <a:lstStyle/>
          <a:p>
            <a:r>
              <a:rPr lang="pt-BR" dirty="0"/>
              <a:t>14</a:t>
            </a:r>
          </a:p>
        </p:txBody>
      </p:sp>
      <p:pic>
        <p:nvPicPr>
          <p:cNvPr id="8" name="Picture 2" descr="Fotos, Tira De Filme, Fotos Da Nature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946" y="5613938"/>
            <a:ext cx="3561780" cy="321414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8658808" y="8397551"/>
            <a:ext cx="3415004" cy="646331"/>
          </a:xfrm>
          <a:prstGeom prst="rect">
            <a:avLst/>
          </a:prstGeom>
          <a:noFill/>
        </p:spPr>
        <p:txBody>
          <a:bodyPr wrap="square" rtlCol="0">
            <a:spAutoFit/>
          </a:bodyPr>
          <a:lstStyle/>
          <a:p>
            <a:r>
              <a:rPr lang="pt-BR" dirty="0"/>
              <a:t>Fonte: </a:t>
            </a:r>
            <a:r>
              <a:rPr lang="pt-BR" dirty="0">
                <a:hlinkClick r:id="rId6">
                  <a:extLst>
                    <a:ext uri="{A12FA001-AC4F-418D-AE19-62706E023703}">
                      <ahyp:hlinkClr xmlns:ahyp="http://schemas.microsoft.com/office/drawing/2018/hyperlinkcolor" val="tx"/>
                    </a:ext>
                  </a:extLst>
                </a:hlinkClick>
              </a:rPr>
              <a:t>pixabay.com</a:t>
            </a:r>
            <a:endParaRPr lang="pt-BR" dirty="0"/>
          </a:p>
          <a:p>
            <a:endParaRPr lang="pt-BR" dirty="0"/>
          </a:p>
        </p:txBody>
      </p:sp>
    </p:spTree>
    <p:extLst>
      <p:ext uri="{BB962C8B-B14F-4D97-AF65-F5344CB8AC3E}">
        <p14:creationId xmlns:p14="http://schemas.microsoft.com/office/powerpoint/2010/main" val="39205030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20"/>
            <a:ext cx="8566200" cy="746564"/>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Vídeo 2:</a:t>
            </a:r>
            <a:endParaRPr lang="pt-BR" sz="4000" b="0" strike="noStrike" spc="-1" dirty="0">
              <a:latin typeface="Arial"/>
            </a:endParaRPr>
          </a:p>
        </p:txBody>
      </p:sp>
      <p:sp>
        <p:nvSpPr>
          <p:cNvPr id="269" name="CustomShape 3"/>
          <p:cNvSpPr/>
          <p:nvPr/>
        </p:nvSpPr>
        <p:spPr>
          <a:xfrm>
            <a:off x="1303689" y="2836506"/>
            <a:ext cx="10383850" cy="530229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3" name="Retângulo 2"/>
          <p:cNvSpPr/>
          <p:nvPr/>
        </p:nvSpPr>
        <p:spPr>
          <a:xfrm>
            <a:off x="1530133" y="2283920"/>
            <a:ext cx="10157406" cy="3977884"/>
          </a:xfrm>
          <a:prstGeom prst="rect">
            <a:avLst/>
          </a:prstGeom>
        </p:spPr>
        <p:txBody>
          <a:bodyPr wrap="square">
            <a:spAutoFit/>
          </a:bodyPr>
          <a:lstStyle/>
          <a:p>
            <a:pPr marL="13335">
              <a:lnSpc>
                <a:spcPct val="107000"/>
              </a:lnSpc>
              <a:spcAft>
                <a:spcPts val="300"/>
              </a:spcAft>
            </a:pPr>
            <a:r>
              <a:rPr lang="pt-BR" sz="2800" b="1" dirty="0"/>
              <a:t>Acesse a seguir </a:t>
            </a:r>
            <a:r>
              <a:rPr lang="pt-BR" sz="2800" dirty="0"/>
              <a:t>um vídeo de 2 minutos de duração:</a:t>
            </a:r>
          </a:p>
          <a:p>
            <a:pPr marL="13335">
              <a:lnSpc>
                <a:spcPct val="107000"/>
              </a:lnSpc>
              <a:spcAft>
                <a:spcPts val="300"/>
              </a:spcAft>
            </a:pPr>
            <a:endPar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marL="13335" algn="ctr">
              <a:lnSpc>
                <a:spcPct val="107000"/>
              </a:lnSpc>
              <a:spcAft>
                <a:spcPts val="300"/>
              </a:spcAft>
            </a:pPr>
            <a:r>
              <a:rPr lang="pt-BR" sz="2800" b="1" dirty="0">
                <a:solidFill>
                  <a:srgbClr val="0070C0"/>
                </a:solidFill>
                <a:hlinkClick r:id="rId4">
                  <a:extLst>
                    <a:ext uri="{A12FA001-AC4F-418D-AE19-62706E023703}">
                      <ahyp:hlinkClr xmlns:ahyp="http://schemas.microsoft.com/office/drawing/2018/hyperlinkcolor" val="tx"/>
                    </a:ext>
                  </a:extLst>
                </a:hlinkClick>
              </a:rPr>
              <a:t>www.youtube.com/watch?v=S-3BXHNPvhk</a:t>
            </a:r>
            <a:endParaRPr lang="pt-BR" sz="28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13335">
              <a:lnSpc>
                <a:spcPct val="107000"/>
              </a:lnSpc>
              <a:spcAft>
                <a:spcPts val="300"/>
              </a:spcAft>
            </a:pPr>
            <a:endPar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marL="13335">
              <a:lnSpc>
                <a:spcPct val="107000"/>
              </a:lnSpc>
              <a:spcAft>
                <a:spcPts val="300"/>
              </a:spcAft>
            </a:pPr>
            <a:r>
              <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Renda variável: Tem a ver com investir em ações? | Direto ao Ponto</a:t>
            </a:r>
          </a:p>
          <a:p>
            <a:pPr marL="13335">
              <a:lnSpc>
                <a:spcPct val="107000"/>
              </a:lnSpc>
              <a:spcAft>
                <a:spcPts val="300"/>
              </a:spcAft>
            </a:pPr>
            <a:endParaRPr lang="pt-BR" sz="2800"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marL="13335">
              <a:lnSpc>
                <a:spcPct val="107000"/>
              </a:lnSpc>
              <a:spcAft>
                <a:spcPts val="300"/>
              </a:spcAft>
            </a:pPr>
            <a:r>
              <a:rPr lang="pt-BR" sz="2800" b="1" dirty="0">
                <a:solidFill>
                  <a:srgbClr val="202124"/>
                </a:solidFill>
                <a:latin typeface="Arial" panose="020B0604020202020204" pitchFamily="34" charset="0"/>
                <a:ea typeface="Calibri" panose="020F0502020204030204" pitchFamily="34" charset="0"/>
                <a:cs typeface="Times New Roman" panose="02020603050405020304" pitchFamily="18" charset="0"/>
              </a:rPr>
              <a:t>Canal: </a:t>
            </a:r>
            <a:r>
              <a:rPr lang="pt-BR" sz="2800" dirty="0" err="1">
                <a:solidFill>
                  <a:srgbClr val="202124"/>
                </a:solidFill>
                <a:latin typeface="Arial" panose="020B0604020202020204" pitchFamily="34" charset="0"/>
                <a:ea typeface="Calibri" panose="020F0502020204030204" pitchFamily="34" charset="0"/>
                <a:cs typeface="Times New Roman" panose="02020603050405020304" pitchFamily="18" charset="0"/>
              </a:rPr>
              <a:t>Nubank</a:t>
            </a:r>
            <a:endParaRPr lang="pt-BR" sz="2800" dirty="0">
              <a:solidFill>
                <a:srgbClr val="202124"/>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6315FBAE-7AA6-FDFD-3AA6-AAE7F2733072}"/>
              </a:ext>
            </a:extLst>
          </p:cNvPr>
          <p:cNvSpPr txBox="1"/>
          <p:nvPr/>
        </p:nvSpPr>
        <p:spPr>
          <a:xfrm>
            <a:off x="12392019" y="9127397"/>
            <a:ext cx="441146" cy="369332"/>
          </a:xfrm>
          <a:prstGeom prst="rect">
            <a:avLst/>
          </a:prstGeom>
          <a:noFill/>
        </p:spPr>
        <p:txBody>
          <a:bodyPr wrap="none" rtlCol="0">
            <a:spAutoFit/>
          </a:bodyPr>
          <a:lstStyle/>
          <a:p>
            <a:r>
              <a:rPr lang="pt-BR" dirty="0"/>
              <a:t>15</a:t>
            </a:r>
          </a:p>
        </p:txBody>
      </p:sp>
      <p:pic>
        <p:nvPicPr>
          <p:cNvPr id="8" name="Picture 2" descr="Fotos, Tira De Filme, Fotos Da Nature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946" y="5589313"/>
            <a:ext cx="3561780" cy="321414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8621486" y="8453535"/>
            <a:ext cx="3359020" cy="646331"/>
          </a:xfrm>
          <a:prstGeom prst="rect">
            <a:avLst/>
          </a:prstGeom>
          <a:noFill/>
        </p:spPr>
        <p:txBody>
          <a:bodyPr wrap="square" rtlCol="0">
            <a:spAutoFit/>
          </a:bodyPr>
          <a:lstStyle/>
          <a:p>
            <a:r>
              <a:rPr lang="pt-BR" dirty="0"/>
              <a:t>Fonte: </a:t>
            </a:r>
            <a:r>
              <a:rPr lang="pt-BR" dirty="0">
                <a:hlinkClick r:id="rId6">
                  <a:extLst>
                    <a:ext uri="{A12FA001-AC4F-418D-AE19-62706E023703}">
                      <ahyp:hlinkClr xmlns:ahyp="http://schemas.microsoft.com/office/drawing/2018/hyperlinkcolor" val="tx"/>
                    </a:ext>
                  </a:extLst>
                </a:hlinkClick>
              </a:rPr>
              <a:t>pixabay.com</a:t>
            </a:r>
            <a:endParaRPr lang="pt-BR" dirty="0"/>
          </a:p>
          <a:p>
            <a:endParaRPr lang="pt-BR" dirty="0"/>
          </a:p>
        </p:txBody>
      </p:sp>
    </p:spTree>
    <p:extLst>
      <p:ext uri="{BB962C8B-B14F-4D97-AF65-F5344CB8AC3E}">
        <p14:creationId xmlns:p14="http://schemas.microsoft.com/office/powerpoint/2010/main" val="186481547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160" y="1136822"/>
            <a:ext cx="11702520" cy="879898"/>
          </a:xfrm>
        </p:spPr>
        <p:txBody>
          <a:bodyPr/>
          <a:lstStyle/>
          <a:p>
            <a:pPr algn="ctr"/>
            <a:r>
              <a:rPr lang="pt-BR" b="1" dirty="0">
                <a:solidFill>
                  <a:srgbClr val="00B050"/>
                </a:solidFill>
              </a:rPr>
              <a:t>PROTEÇÃO DO FGC</a:t>
            </a:r>
          </a:p>
        </p:txBody>
      </p:sp>
      <p:sp>
        <p:nvSpPr>
          <p:cNvPr id="3" name="Subtítulo 2"/>
          <p:cNvSpPr>
            <a:spLocks noGrp="1"/>
          </p:cNvSpPr>
          <p:nvPr>
            <p:ph type="subTitle"/>
          </p:nvPr>
        </p:nvSpPr>
        <p:spPr>
          <a:xfrm>
            <a:off x="650160" y="2016720"/>
            <a:ext cx="11410035" cy="7735292"/>
          </a:xfrm>
        </p:spPr>
        <p:txBody>
          <a:bodyPr>
            <a:normAutofit/>
          </a:bodyPr>
          <a:lstStyle/>
          <a:p>
            <a:pPr marL="571500" indent="-571500">
              <a:buFont typeface="Wingdings" panose="05000000000000000000" pitchFamily="2" charset="2"/>
              <a:buChar char="ü"/>
            </a:pPr>
            <a:endParaRPr lang="pt-BR" sz="3600" dirty="0"/>
          </a:p>
          <a:p>
            <a:pPr marL="571500" indent="-571500">
              <a:buFont typeface="Wingdings" panose="05000000000000000000" pitchFamily="2" charset="2"/>
              <a:buChar char="ü"/>
            </a:pPr>
            <a:endParaRPr lang="pt-BR" sz="3600" dirty="0"/>
          </a:p>
          <a:p>
            <a:pPr marL="571500" indent="-571500">
              <a:buFont typeface="Wingdings" panose="05000000000000000000" pitchFamily="2" charset="2"/>
              <a:buChar char="ü"/>
            </a:pPr>
            <a:endParaRPr lang="pt-BR" sz="3600" dirty="0"/>
          </a:p>
          <a:p>
            <a:pPr marL="571500" indent="-571500">
              <a:buFont typeface="Wingdings" panose="05000000000000000000" pitchFamily="2" charset="2"/>
              <a:buChar char="ü"/>
            </a:pPr>
            <a:endParaRPr lang="pt-BR" sz="3600" dirty="0"/>
          </a:p>
          <a:p>
            <a:pPr marL="571500" indent="-571500" algn="just">
              <a:buFont typeface="Wingdings" panose="05000000000000000000" pitchFamily="2" charset="2"/>
              <a:buChar char="ü"/>
            </a:pPr>
            <a:r>
              <a:rPr lang="pt-BR" sz="3200" dirty="0"/>
              <a:t>Vários títulos de renda fixa também trazem mais segurança por terem garantia do FGC, o </a:t>
            </a:r>
            <a:r>
              <a:rPr lang="pt-BR" sz="3200" dirty="0">
                <a:solidFill>
                  <a:schemeClr val="accent6">
                    <a:lumMod val="75000"/>
                  </a:schemeClr>
                </a:solidFill>
              </a:rPr>
              <a:t>Fundo Garantidor de Créditos</a:t>
            </a:r>
            <a:r>
              <a:rPr lang="pt-BR" sz="3200" dirty="0"/>
              <a:t>. Caso a instituição financeira que emitiu o título quebre o FGC garante que o investidor recupere até R$250 mil por CPF e por instituição financeira.</a:t>
            </a:r>
          </a:p>
          <a:p>
            <a:endParaRPr lang="pt-BR" dirty="0"/>
          </a:p>
          <a:p>
            <a:endParaRPr lang="pt-BR" dirty="0"/>
          </a:p>
          <a:p>
            <a:pPr algn="just"/>
            <a:endParaRPr lang="pt-BR" sz="3100" dirty="0"/>
          </a:p>
          <a:p>
            <a:endParaRPr lang="pt-BR" dirty="0"/>
          </a:p>
          <a:p>
            <a:endParaRPr lang="pt-BR" dirty="0"/>
          </a:p>
          <a:p>
            <a:endParaRPr lang="pt-BR" dirty="0"/>
          </a:p>
          <a:p>
            <a:endParaRPr lang="pt-BR" dirty="0"/>
          </a:p>
        </p:txBody>
      </p:sp>
      <p:pic>
        <p:nvPicPr>
          <p:cNvPr id="5" name="Imagem 4" descr="Veilige Kluis Lockbox · Gratis vectorafbeelding op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416" y="6194226"/>
            <a:ext cx="4142794" cy="2848171"/>
          </a:xfrm>
          <a:prstGeom prst="rect">
            <a:avLst/>
          </a:prstGeom>
        </p:spPr>
      </p:pic>
      <p:sp>
        <p:nvSpPr>
          <p:cNvPr id="4" name="CaixaDeTexto 3">
            <a:extLst>
              <a:ext uri="{FF2B5EF4-FFF2-40B4-BE49-F238E27FC236}">
                <a16:creationId xmlns:a16="http://schemas.microsoft.com/office/drawing/2014/main" id="{67A6010E-B839-7171-B646-2E8891886ED8}"/>
              </a:ext>
            </a:extLst>
          </p:cNvPr>
          <p:cNvSpPr txBox="1"/>
          <p:nvPr/>
        </p:nvSpPr>
        <p:spPr>
          <a:xfrm>
            <a:off x="12392019" y="9127397"/>
            <a:ext cx="441146" cy="369332"/>
          </a:xfrm>
          <a:prstGeom prst="rect">
            <a:avLst/>
          </a:prstGeom>
          <a:noFill/>
        </p:spPr>
        <p:txBody>
          <a:bodyPr wrap="none" rtlCol="0">
            <a:spAutoFit/>
          </a:bodyPr>
          <a:lstStyle/>
          <a:p>
            <a:r>
              <a:rPr lang="pt-BR" dirty="0"/>
              <a:t>16</a:t>
            </a:r>
          </a:p>
        </p:txBody>
      </p:sp>
      <p:sp>
        <p:nvSpPr>
          <p:cNvPr id="6" name="CaixaDeTexto 5"/>
          <p:cNvSpPr txBox="1"/>
          <p:nvPr/>
        </p:nvSpPr>
        <p:spPr>
          <a:xfrm>
            <a:off x="7688424" y="8565502"/>
            <a:ext cx="3489649" cy="646331"/>
          </a:xfrm>
          <a:prstGeom prst="rect">
            <a:avLst/>
          </a:prstGeom>
          <a:noFill/>
        </p:spPr>
        <p:txBody>
          <a:bodyPr wrap="square" rtlCol="0">
            <a:spAutoFit/>
          </a:bodyPr>
          <a:lstStyle/>
          <a:p>
            <a:r>
              <a:rPr lang="pt-BR" dirty="0"/>
              <a:t>Fonte: </a:t>
            </a:r>
            <a:r>
              <a:rPr lang="pt-BR" dirty="0">
                <a:hlinkClick r:id="rId3">
                  <a:extLst>
                    <a:ext uri="{A12FA001-AC4F-418D-AE19-62706E023703}">
                      <ahyp:hlinkClr xmlns:ahyp="http://schemas.microsoft.com/office/drawing/2018/hyperlinkcolor" val="tx"/>
                    </a:ext>
                  </a:extLst>
                </a:hlinkClick>
              </a:rPr>
              <a:t>pngwing.com</a:t>
            </a:r>
            <a:endParaRPr lang="pt-BR" dirty="0"/>
          </a:p>
          <a:p>
            <a:endParaRPr lang="pt-BR" dirty="0"/>
          </a:p>
        </p:txBody>
      </p:sp>
    </p:spTree>
    <p:extLst>
      <p:ext uri="{BB962C8B-B14F-4D97-AF65-F5344CB8AC3E}">
        <p14:creationId xmlns:p14="http://schemas.microsoft.com/office/powerpoint/2010/main" val="62723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160" y="944880"/>
            <a:ext cx="11702520" cy="1615440"/>
          </a:xfrm>
        </p:spPr>
        <p:txBody>
          <a:bodyPr/>
          <a:lstStyle/>
          <a:p>
            <a:pPr algn="ctr">
              <a:lnSpc>
                <a:spcPct val="93000"/>
              </a:lnSpc>
            </a:pPr>
            <a:r>
              <a:rPr lang="pt-BR" sz="4000" b="1" spc="-1" dirty="0">
                <a:solidFill>
                  <a:srgbClr val="009900"/>
                </a:solidFill>
                <a:latin typeface="Arial"/>
                <a:ea typeface="Microsoft YaHei"/>
                <a:cs typeface="+mn-cs"/>
              </a:rPr>
              <a:t>PERFIL DO INVESTIDOR</a:t>
            </a:r>
          </a:p>
        </p:txBody>
      </p:sp>
      <p:sp>
        <p:nvSpPr>
          <p:cNvPr id="3" name="Subtítulo 2"/>
          <p:cNvSpPr>
            <a:spLocks noGrp="1"/>
          </p:cNvSpPr>
          <p:nvPr>
            <p:ph type="subTitle"/>
          </p:nvPr>
        </p:nvSpPr>
        <p:spPr>
          <a:xfrm>
            <a:off x="724279" y="2289186"/>
            <a:ext cx="11554281" cy="6545179"/>
          </a:xfrm>
        </p:spPr>
        <p:txBody>
          <a:bodyPr/>
          <a:lstStyle/>
          <a:p>
            <a:pPr algn="just"/>
            <a:r>
              <a:rPr lang="pt-BR" sz="3200" b="1" dirty="0"/>
              <a:t>Conservador</a:t>
            </a:r>
            <a:r>
              <a:rPr lang="pt-BR" sz="3200" dirty="0"/>
              <a:t>: prefere investimentos de baixo risco (renda fixa).</a:t>
            </a:r>
          </a:p>
          <a:p>
            <a:pPr algn="just"/>
            <a:endParaRPr lang="pt-BR" sz="3200" dirty="0"/>
          </a:p>
          <a:p>
            <a:pPr algn="just"/>
            <a:r>
              <a:rPr lang="pt-BR" sz="3200" b="1" dirty="0"/>
              <a:t>Moderado</a:t>
            </a:r>
            <a:r>
              <a:rPr lang="pt-BR" sz="3200" dirty="0"/>
              <a:t>: valoriza os investimentos seguros mas também está disposto a assumir alguns riscos em seus investimentos. (renda fixa e variável)</a:t>
            </a:r>
          </a:p>
          <a:p>
            <a:pPr algn="just"/>
            <a:endParaRPr lang="pt-BR" sz="3200" b="1" dirty="0"/>
          </a:p>
          <a:p>
            <a:pPr algn="just"/>
            <a:r>
              <a:rPr lang="pt-BR" sz="3200" b="1" dirty="0"/>
              <a:t>Arrojado ou agressivo</a:t>
            </a:r>
            <a:r>
              <a:rPr lang="pt-BR" sz="3200" dirty="0"/>
              <a:t>: está disposto a correr maior risco em seus investimentos buscando lograr maior retorno. Contudo pode perder também. </a:t>
            </a:r>
          </a:p>
        </p:txBody>
      </p:sp>
      <p:sp>
        <p:nvSpPr>
          <p:cNvPr id="4" name="CaixaDeTexto 3">
            <a:extLst>
              <a:ext uri="{FF2B5EF4-FFF2-40B4-BE49-F238E27FC236}">
                <a16:creationId xmlns:a16="http://schemas.microsoft.com/office/drawing/2014/main" id="{7250E495-CBFB-9AE2-95F2-42F34AEF6ABC}"/>
              </a:ext>
            </a:extLst>
          </p:cNvPr>
          <p:cNvSpPr txBox="1"/>
          <p:nvPr/>
        </p:nvSpPr>
        <p:spPr>
          <a:xfrm>
            <a:off x="12392019" y="9127397"/>
            <a:ext cx="441146" cy="369332"/>
          </a:xfrm>
          <a:prstGeom prst="rect">
            <a:avLst/>
          </a:prstGeom>
          <a:noFill/>
        </p:spPr>
        <p:txBody>
          <a:bodyPr wrap="none" rtlCol="0">
            <a:spAutoFit/>
          </a:bodyPr>
          <a:lstStyle/>
          <a:p>
            <a:r>
              <a:rPr lang="pt-BR" dirty="0"/>
              <a:t>17</a:t>
            </a:r>
          </a:p>
        </p:txBody>
      </p:sp>
    </p:spTree>
    <p:extLst>
      <p:ext uri="{BB962C8B-B14F-4D97-AF65-F5344CB8AC3E}">
        <p14:creationId xmlns:p14="http://schemas.microsoft.com/office/powerpoint/2010/main" val="42367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160" y="944880"/>
            <a:ext cx="11702520" cy="1615440"/>
          </a:xfrm>
        </p:spPr>
        <p:txBody>
          <a:bodyPr/>
          <a:lstStyle/>
          <a:p>
            <a:pPr algn="ctr">
              <a:lnSpc>
                <a:spcPct val="93000"/>
              </a:lnSpc>
            </a:pPr>
            <a:r>
              <a:rPr lang="pt-BR" sz="4000" b="1" spc="-1" dirty="0">
                <a:solidFill>
                  <a:srgbClr val="009900"/>
                </a:solidFill>
                <a:latin typeface="Arial"/>
                <a:ea typeface="Microsoft YaHei"/>
                <a:cs typeface="+mn-cs"/>
              </a:rPr>
              <a:t>Vídeo 3 – aprendendo a investir</a:t>
            </a:r>
          </a:p>
        </p:txBody>
      </p:sp>
      <p:sp>
        <p:nvSpPr>
          <p:cNvPr id="3" name="Subtítulo 2"/>
          <p:cNvSpPr>
            <a:spLocks noGrp="1"/>
          </p:cNvSpPr>
          <p:nvPr>
            <p:ph type="subTitle"/>
          </p:nvPr>
        </p:nvSpPr>
        <p:spPr>
          <a:xfrm>
            <a:off x="856358" y="2732413"/>
            <a:ext cx="11702520" cy="3055016"/>
          </a:xfrm>
        </p:spPr>
        <p:txBody>
          <a:bodyPr/>
          <a:lstStyle/>
          <a:p>
            <a:pPr marL="13335">
              <a:lnSpc>
                <a:spcPct val="107000"/>
              </a:lnSpc>
              <a:spcAft>
                <a:spcPts val="300"/>
              </a:spcAft>
            </a:pPr>
            <a:r>
              <a:rPr lang="pt-BR" sz="2800" b="1" dirty="0"/>
              <a:t>Acesse a seguir </a:t>
            </a:r>
            <a:r>
              <a:rPr lang="pt-BR" sz="2800" dirty="0"/>
              <a:t>um vídeo de 18 minutos de duração:</a:t>
            </a:r>
          </a:p>
          <a:p>
            <a:pPr marL="13335">
              <a:lnSpc>
                <a:spcPct val="107000"/>
              </a:lnSpc>
              <a:spcAft>
                <a:spcPts val="300"/>
              </a:spcAft>
            </a:pPr>
            <a:endParaRPr lang="pt-BR" sz="2800" dirty="0"/>
          </a:p>
          <a:p>
            <a:pPr marL="13335" algn="ctr">
              <a:lnSpc>
                <a:spcPct val="107000"/>
              </a:lnSpc>
              <a:spcAft>
                <a:spcPts val="300"/>
              </a:spcAft>
            </a:pPr>
            <a:r>
              <a:rPr lang="pt-BR" sz="2800" b="1" dirty="0">
                <a:solidFill>
                  <a:srgbClr val="0070C0"/>
                </a:solidFill>
                <a:hlinkClick r:id="rId2">
                  <a:extLst>
                    <a:ext uri="{A12FA001-AC4F-418D-AE19-62706E023703}">
                      <ahyp:hlinkClr xmlns:ahyp="http://schemas.microsoft.com/office/drawing/2018/hyperlinkcolor" val="tx"/>
                    </a:ext>
                  </a:extLst>
                </a:hlinkClick>
              </a:rPr>
              <a:t>www.youtube.com/watch?v=JuQK5vS6bHE</a:t>
            </a:r>
            <a:endParaRPr lang="pt-BR" sz="2800" b="1" dirty="0">
              <a:solidFill>
                <a:srgbClr val="0070C0"/>
              </a:solidFill>
            </a:endParaRPr>
          </a:p>
          <a:p>
            <a:br>
              <a:rPr lang="pt-BR" sz="2800" dirty="0"/>
            </a:br>
            <a:r>
              <a:rPr lang="pt-BR" sz="2800" b="1" dirty="0"/>
              <a:t>Os 3 melhores investimentos pra quem é iniciante | faça isso agora! </a:t>
            </a:r>
            <a:br>
              <a:rPr lang="pt-BR" sz="2800" b="1" dirty="0"/>
            </a:br>
            <a:br>
              <a:rPr lang="pt-BR" sz="2800" dirty="0"/>
            </a:br>
            <a:r>
              <a:rPr lang="pt-BR" sz="2800" b="1" dirty="0"/>
              <a:t>Canal:</a:t>
            </a:r>
            <a:r>
              <a:rPr lang="pt-BR" sz="2800" dirty="0"/>
              <a:t> A Cara da Riqueza. </a:t>
            </a:r>
          </a:p>
          <a:p>
            <a:endParaRPr lang="pt-BR" sz="2800" dirty="0"/>
          </a:p>
        </p:txBody>
      </p:sp>
      <p:sp>
        <p:nvSpPr>
          <p:cNvPr id="4" name="CaixaDeTexto 3">
            <a:extLst>
              <a:ext uri="{FF2B5EF4-FFF2-40B4-BE49-F238E27FC236}">
                <a16:creationId xmlns:a16="http://schemas.microsoft.com/office/drawing/2014/main" id="{C2454F6D-406B-9689-B485-AD5E9303409E}"/>
              </a:ext>
            </a:extLst>
          </p:cNvPr>
          <p:cNvSpPr txBox="1"/>
          <p:nvPr/>
        </p:nvSpPr>
        <p:spPr>
          <a:xfrm>
            <a:off x="12392019" y="9127397"/>
            <a:ext cx="441146" cy="369332"/>
          </a:xfrm>
          <a:prstGeom prst="rect">
            <a:avLst/>
          </a:prstGeom>
          <a:noFill/>
        </p:spPr>
        <p:txBody>
          <a:bodyPr wrap="none" rtlCol="0">
            <a:spAutoFit/>
          </a:bodyPr>
          <a:lstStyle/>
          <a:p>
            <a:r>
              <a:rPr lang="pt-BR" dirty="0"/>
              <a:t>18</a:t>
            </a:r>
          </a:p>
        </p:txBody>
      </p:sp>
      <p:pic>
        <p:nvPicPr>
          <p:cNvPr id="6" name="Picture 2" descr="Fotos, Tira De Filme, Fotos Da Natur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530" y="5787429"/>
            <a:ext cx="3561780" cy="321414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8416212" y="8789437"/>
            <a:ext cx="3470988" cy="646331"/>
          </a:xfrm>
          <a:prstGeom prst="rect">
            <a:avLst/>
          </a:prstGeom>
          <a:noFill/>
        </p:spPr>
        <p:txBody>
          <a:bodyPr wrap="square" rtlCol="0">
            <a:spAutoFit/>
          </a:bodyPr>
          <a:lstStyle/>
          <a:p>
            <a:r>
              <a:rPr lang="pt-BR" dirty="0"/>
              <a:t>Fonte: </a:t>
            </a:r>
            <a:r>
              <a:rPr lang="pt-BR" dirty="0">
                <a:hlinkClick r:id="rId4">
                  <a:extLst>
                    <a:ext uri="{A12FA001-AC4F-418D-AE19-62706E023703}">
                      <ahyp:hlinkClr xmlns:ahyp="http://schemas.microsoft.com/office/drawing/2018/hyperlinkcolor" val="tx"/>
                    </a:ext>
                  </a:extLst>
                </a:hlinkClick>
              </a:rPr>
              <a:t>pixabay.com</a:t>
            </a:r>
            <a:endParaRPr lang="pt-BR" dirty="0"/>
          </a:p>
          <a:p>
            <a:endParaRPr lang="pt-BR" dirty="0"/>
          </a:p>
        </p:txBody>
      </p:sp>
    </p:spTree>
    <p:extLst>
      <p:ext uri="{BB962C8B-B14F-4D97-AF65-F5344CB8AC3E}">
        <p14:creationId xmlns:p14="http://schemas.microsoft.com/office/powerpoint/2010/main" val="149426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160" y="944880"/>
            <a:ext cx="11702520" cy="1615440"/>
          </a:xfrm>
        </p:spPr>
        <p:txBody>
          <a:bodyPr/>
          <a:lstStyle/>
          <a:p>
            <a:pPr algn="ctr">
              <a:lnSpc>
                <a:spcPct val="93000"/>
              </a:lnSpc>
            </a:pPr>
            <a:r>
              <a:rPr lang="pt-BR" sz="4000" b="1" spc="-1" dirty="0">
                <a:solidFill>
                  <a:srgbClr val="009900"/>
                </a:solidFill>
                <a:latin typeface="Arial"/>
                <a:ea typeface="Microsoft YaHei"/>
                <a:cs typeface="+mn-cs"/>
              </a:rPr>
              <a:t>Reflexão final sobre investimentos</a:t>
            </a:r>
          </a:p>
        </p:txBody>
      </p:sp>
      <p:sp>
        <p:nvSpPr>
          <p:cNvPr id="3" name="Subtítulo 2"/>
          <p:cNvSpPr>
            <a:spLocks noGrp="1"/>
          </p:cNvSpPr>
          <p:nvPr>
            <p:ph type="subTitle"/>
          </p:nvPr>
        </p:nvSpPr>
        <p:spPr>
          <a:xfrm>
            <a:off x="723672" y="2743200"/>
            <a:ext cx="11554281" cy="6545179"/>
          </a:xfrm>
        </p:spPr>
        <p:txBody>
          <a:bodyPr/>
          <a:lstStyle/>
          <a:p>
            <a:pPr lvl="0" algn="just"/>
            <a:r>
              <a:rPr lang="pt-BR" sz="3200" b="1" dirty="0"/>
              <a:t>Importante: </a:t>
            </a:r>
          </a:p>
          <a:p>
            <a:pPr lvl="0" algn="just"/>
            <a:endParaRPr lang="pt-BR" sz="3200" b="1" dirty="0"/>
          </a:p>
          <a:p>
            <a:pPr lvl="0" algn="just"/>
            <a:r>
              <a:rPr lang="pt-BR" sz="3200" b="1" dirty="0"/>
              <a:t>Refletir sobre o conhecimento que precisamos ter para fazer investimentos corretos e seguros. Iniciar sempre pelos mais seguros e com mais liquidez.</a:t>
            </a:r>
          </a:p>
          <a:p>
            <a:pPr lvl="0" algn="just"/>
            <a:endParaRPr lang="pt-BR" sz="3200" b="1" dirty="0"/>
          </a:p>
          <a:p>
            <a:pPr lvl="0" algn="just"/>
            <a:endParaRPr lang="pt-BR" sz="3200" b="1" dirty="0"/>
          </a:p>
          <a:p>
            <a:pPr lvl="0" algn="just"/>
            <a:endParaRPr lang="pt-BR" sz="3200" b="1" dirty="0"/>
          </a:p>
          <a:p>
            <a:pPr lvl="0" algn="just"/>
            <a:endParaRPr lang="pt-BR" sz="3200" b="1" dirty="0"/>
          </a:p>
          <a:p>
            <a:pPr lvl="0" algn="just"/>
            <a:endParaRPr lang="pt-BR" sz="3200" b="1" dirty="0"/>
          </a:p>
          <a:p>
            <a:pPr lvl="0" algn="just"/>
            <a:endParaRPr lang="pt-BR" sz="3200" b="1" dirty="0"/>
          </a:p>
          <a:p>
            <a:pPr lvl="0" algn="just"/>
            <a:endParaRPr lang="pt-BR" sz="3200" b="1" dirty="0"/>
          </a:p>
          <a:p>
            <a:pPr lvl="0" algn="just"/>
            <a:endParaRPr lang="pt-BR" sz="3200" b="1" dirty="0"/>
          </a:p>
          <a:p>
            <a:pPr lvl="0" algn="just"/>
            <a:endParaRPr lang="pt-BR" sz="3200" b="1" dirty="0"/>
          </a:p>
          <a:p>
            <a:pPr lvl="0" algn="just"/>
            <a:endParaRPr lang="pt-BR" sz="3200" dirty="0"/>
          </a:p>
        </p:txBody>
      </p:sp>
      <p:pic>
        <p:nvPicPr>
          <p:cNvPr id="6" name="Imagem 5" descr="juntar &lt;strong&gt;dinheiro&lt;/strong&gt; ou só se vive uma vez - Laado Mais &lt;strong&gt;Seguro&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681" y="4935932"/>
            <a:ext cx="5565209" cy="3710139"/>
          </a:xfrm>
          <a:prstGeom prst="rect">
            <a:avLst/>
          </a:prstGeom>
        </p:spPr>
      </p:pic>
      <p:sp>
        <p:nvSpPr>
          <p:cNvPr id="4" name="CaixaDeTexto 3">
            <a:extLst>
              <a:ext uri="{FF2B5EF4-FFF2-40B4-BE49-F238E27FC236}">
                <a16:creationId xmlns:a16="http://schemas.microsoft.com/office/drawing/2014/main" id="{DD05DE9C-6182-1062-463B-16658ADB3990}"/>
              </a:ext>
            </a:extLst>
          </p:cNvPr>
          <p:cNvSpPr txBox="1"/>
          <p:nvPr/>
        </p:nvSpPr>
        <p:spPr>
          <a:xfrm>
            <a:off x="12392019" y="9127397"/>
            <a:ext cx="441146" cy="369332"/>
          </a:xfrm>
          <a:prstGeom prst="rect">
            <a:avLst/>
          </a:prstGeom>
          <a:noFill/>
        </p:spPr>
        <p:txBody>
          <a:bodyPr wrap="none" rtlCol="0">
            <a:spAutoFit/>
          </a:bodyPr>
          <a:lstStyle/>
          <a:p>
            <a:r>
              <a:rPr lang="pt-BR" dirty="0"/>
              <a:t>19</a:t>
            </a:r>
          </a:p>
        </p:txBody>
      </p:sp>
      <p:sp>
        <p:nvSpPr>
          <p:cNvPr id="5" name="CaixaDeTexto 4"/>
          <p:cNvSpPr txBox="1"/>
          <p:nvPr/>
        </p:nvSpPr>
        <p:spPr>
          <a:xfrm>
            <a:off x="8378890" y="8322906"/>
            <a:ext cx="3545632" cy="646331"/>
          </a:xfrm>
          <a:prstGeom prst="rect">
            <a:avLst/>
          </a:prstGeom>
          <a:noFill/>
        </p:spPr>
        <p:txBody>
          <a:bodyPr wrap="square" rtlCol="0">
            <a:spAutoFit/>
          </a:bodyPr>
          <a:lstStyle/>
          <a:p>
            <a:r>
              <a:rPr lang="pt-BR" dirty="0"/>
              <a:t>Fonte: </a:t>
            </a:r>
            <a:r>
              <a:rPr lang="pt-BR" dirty="0">
                <a:hlinkClick r:id="rId3">
                  <a:extLst>
                    <a:ext uri="{A12FA001-AC4F-418D-AE19-62706E023703}">
                      <ahyp:hlinkClr xmlns:ahyp="http://schemas.microsoft.com/office/drawing/2018/hyperlinkcolor" val="tx"/>
                    </a:ext>
                  </a:extLst>
                </a:hlinkClick>
              </a:rPr>
              <a:t>thatodigital.com</a:t>
            </a:r>
            <a:endParaRPr lang="pt-BR" dirty="0"/>
          </a:p>
          <a:p>
            <a:endParaRPr lang="pt-BR" dirty="0"/>
          </a:p>
        </p:txBody>
      </p:sp>
    </p:spTree>
    <p:extLst>
      <p:ext uri="{BB962C8B-B14F-4D97-AF65-F5344CB8AC3E}">
        <p14:creationId xmlns:p14="http://schemas.microsoft.com/office/powerpoint/2010/main" val="163377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559860" y="1419120"/>
            <a:ext cx="11769213" cy="1886733"/>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2800" b="1" strike="noStrike" spc="-1" dirty="0">
                <a:solidFill>
                  <a:srgbClr val="009900"/>
                </a:solidFill>
                <a:latin typeface="Arial"/>
                <a:ea typeface="Microsoft YaHei"/>
              </a:rPr>
              <a:t> </a:t>
            </a:r>
            <a:r>
              <a:rPr lang="pt-BR" sz="4000" b="1" spc="-1" dirty="0">
                <a:solidFill>
                  <a:srgbClr val="009900"/>
                </a:solidFill>
                <a:latin typeface="Arial"/>
                <a:ea typeface="Microsoft YaHei"/>
              </a:rPr>
              <a:t>Atividade: montando um orçamento doméstico com R$1.400,00</a:t>
            </a:r>
            <a:endParaRPr lang="pt-BR" sz="2800" b="0" strike="noStrike" spc="-1" dirty="0">
              <a:latin typeface="Arial"/>
            </a:endParaRPr>
          </a:p>
        </p:txBody>
      </p:sp>
      <p:sp>
        <p:nvSpPr>
          <p:cNvPr id="269" name="CustomShape 3"/>
          <p:cNvSpPr/>
          <p:nvPr/>
        </p:nvSpPr>
        <p:spPr>
          <a:xfrm>
            <a:off x="964415" y="2483957"/>
            <a:ext cx="10960107" cy="488722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dirty="0"/>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050497" y="3798294"/>
            <a:ext cx="1078794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t-BR" sz="2800" u="sng" dirty="0"/>
              <a:t>Retomar</a:t>
            </a:r>
            <a:r>
              <a:rPr lang="pt-BR" sz="2800" dirty="0"/>
              <a:t> a atividade da aula anterior referente a construção de um orçamento dentro de uma renda de R$ 1.400,00, </a:t>
            </a:r>
            <a:r>
              <a:rPr lang="pt-BR" sz="2800" b="1" dirty="0"/>
              <a:t>focando no movimento inicial de </a:t>
            </a:r>
            <a:r>
              <a:rPr lang="pt-BR" sz="2800" b="1" dirty="0">
                <a:solidFill>
                  <a:srgbClr val="00B050"/>
                </a:solidFill>
              </a:rPr>
              <a:t>guardar 20% </a:t>
            </a:r>
            <a:r>
              <a:rPr lang="pt-BR" sz="2800" dirty="0"/>
              <a:t>(R$ 280,00) para construção de </a:t>
            </a:r>
            <a:r>
              <a:rPr lang="pt-BR" sz="2800" b="1" dirty="0">
                <a:solidFill>
                  <a:srgbClr val="00B050"/>
                </a:solidFill>
              </a:rPr>
              <a:t>reserva financeira:</a:t>
            </a:r>
            <a:r>
              <a:rPr lang="pt-BR" sz="2800" dirty="0"/>
              <a:t>  20 minutos.</a:t>
            </a:r>
          </a:p>
          <a:p>
            <a:pPr algn="just" eaLnBrk="0" fontAlgn="base" hangingPunct="0">
              <a:spcBef>
                <a:spcPct val="0"/>
              </a:spcBef>
              <a:spcAft>
                <a:spcPct val="0"/>
              </a:spcAft>
            </a:pPr>
            <a:endParaRPr lang="pt-BR" sz="2800" dirty="0"/>
          </a:p>
          <a:p>
            <a:pPr algn="just" eaLnBrk="0" fontAlgn="base" hangingPunct="0">
              <a:spcBef>
                <a:spcPct val="0"/>
              </a:spcBef>
              <a:spcAft>
                <a:spcPct val="0"/>
              </a:spcAft>
            </a:pPr>
            <a:r>
              <a:rPr lang="pt-BR" sz="2800" b="1" dirty="0">
                <a:solidFill>
                  <a:srgbClr val="FF0000"/>
                </a:solidFill>
              </a:rPr>
              <a:t>Lembre-se que a sua reserva de emergência deverá ser equivalente a no mínimo 6 meses de sua despesa mensal. O ideal é que seja de um ano.</a:t>
            </a:r>
          </a:p>
        </p:txBody>
      </p:sp>
      <p:sp>
        <p:nvSpPr>
          <p:cNvPr id="2" name="CaixaDeTexto 1">
            <a:extLst>
              <a:ext uri="{FF2B5EF4-FFF2-40B4-BE49-F238E27FC236}">
                <a16:creationId xmlns:a16="http://schemas.microsoft.com/office/drawing/2014/main" id="{A4BDC07C-6BD5-CAAE-09F4-109EE3CD552C}"/>
              </a:ext>
            </a:extLst>
          </p:cNvPr>
          <p:cNvSpPr txBox="1"/>
          <p:nvPr/>
        </p:nvSpPr>
        <p:spPr>
          <a:xfrm>
            <a:off x="12466969" y="9127397"/>
            <a:ext cx="312906" cy="369332"/>
          </a:xfrm>
          <a:prstGeom prst="rect">
            <a:avLst/>
          </a:prstGeom>
          <a:noFill/>
        </p:spPr>
        <p:txBody>
          <a:bodyPr wrap="none" rtlCol="0">
            <a:spAutoFit/>
          </a:bodyPr>
          <a:lstStyle/>
          <a:p>
            <a:r>
              <a:rPr lang="pt-BR" dirty="0"/>
              <a:t>2</a:t>
            </a:r>
          </a:p>
        </p:txBody>
      </p:sp>
    </p:spTree>
    <p:extLst>
      <p:ext uri="{BB962C8B-B14F-4D97-AF65-F5344CB8AC3E}">
        <p14:creationId xmlns:p14="http://schemas.microsoft.com/office/powerpoint/2010/main" val="180818999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160" y="1036320"/>
            <a:ext cx="11702520" cy="980400"/>
          </a:xfrm>
        </p:spPr>
        <p:txBody>
          <a:bodyPr/>
          <a:lstStyle/>
          <a:p>
            <a:pPr algn="ctr"/>
            <a:br>
              <a:rPr lang="pt-BR" b="1" spc="-1" dirty="0">
                <a:solidFill>
                  <a:srgbClr val="009900"/>
                </a:solidFill>
                <a:ea typeface="Microsoft YaHei"/>
              </a:rPr>
            </a:br>
            <a:r>
              <a:rPr lang="pt-BR" b="1" spc="-1" dirty="0">
                <a:solidFill>
                  <a:srgbClr val="009900"/>
                </a:solidFill>
                <a:ea typeface="Microsoft YaHei"/>
              </a:rPr>
              <a:t>Tranquilidade financeira</a:t>
            </a:r>
            <a:br>
              <a:rPr lang="pt-BR" spc="-1" dirty="0"/>
            </a:br>
            <a:endParaRPr lang="pt-BR" dirty="0"/>
          </a:p>
        </p:txBody>
      </p:sp>
      <p:sp>
        <p:nvSpPr>
          <p:cNvPr id="3" name="Subtítulo 2"/>
          <p:cNvSpPr>
            <a:spLocks noGrp="1"/>
          </p:cNvSpPr>
          <p:nvPr>
            <p:ph type="subTitle"/>
          </p:nvPr>
        </p:nvSpPr>
        <p:spPr>
          <a:xfrm>
            <a:off x="689499" y="2016720"/>
            <a:ext cx="11702520" cy="7110677"/>
          </a:xfrm>
        </p:spPr>
        <p:txBody>
          <a:bodyPr>
            <a:normAutofit/>
          </a:bodyPr>
          <a:lstStyle/>
          <a:p>
            <a:pPr marL="0" indent="0" algn="just">
              <a:buNone/>
            </a:pPr>
            <a:endParaRPr lang="pt-BR" dirty="0"/>
          </a:p>
          <a:p>
            <a:pPr algn="just"/>
            <a:endParaRPr lang="pt-BR" sz="3000" dirty="0"/>
          </a:p>
          <a:p>
            <a:pPr algn="just"/>
            <a:endParaRPr lang="pt-BR" sz="3000" dirty="0"/>
          </a:p>
          <a:p>
            <a:pPr algn="just"/>
            <a:r>
              <a:rPr lang="pt-BR" sz="3000" dirty="0"/>
              <a:t>Alcançar a tranquilidade financeira envolve mais do que simplesmente poupar dinheiro; é fundamental ter conhecimento sobre o sistema financeiro e seus diversos instrumentos para investir de maneira adequada conforme o perfil de cada indivíduo. A educação financeira capacita as pessoas a planejar e gerir melhor seus recursos, proporcionando uma vida financeira mais estável e tranquila.</a:t>
            </a:r>
          </a:p>
          <a:p>
            <a:pPr algn="just"/>
            <a:endParaRPr lang="pt-BR" dirty="0"/>
          </a:p>
          <a:p>
            <a:pPr algn="just"/>
            <a:endParaRPr lang="pt-BR" dirty="0"/>
          </a:p>
          <a:p>
            <a:pPr algn="just"/>
            <a:endParaRPr lang="pt-BR" dirty="0"/>
          </a:p>
          <a:p>
            <a:pPr algn="just"/>
            <a:endParaRPr lang="pt-BR" dirty="0"/>
          </a:p>
          <a:p>
            <a:pPr algn="just"/>
            <a:endParaRPr lang="pt-BR" sz="1800" dirty="0">
              <a:solidFill>
                <a:srgbClr val="FF0000"/>
              </a:solidFill>
            </a:endParaRPr>
          </a:p>
          <a:p>
            <a:pPr algn="just"/>
            <a:endParaRPr lang="pt-BR" sz="1800" dirty="0">
              <a:solidFill>
                <a:srgbClr val="FF0000"/>
              </a:solidFill>
            </a:endParaRPr>
          </a:p>
          <a:p>
            <a:pPr algn="just"/>
            <a:endParaRPr lang="pt-BR" dirty="0"/>
          </a:p>
        </p:txBody>
      </p:sp>
      <p:pic>
        <p:nvPicPr>
          <p:cNvPr id="4" name="Imagem 3" descr="Tema 6: La afectividad human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002" y="5542384"/>
            <a:ext cx="5785879" cy="3192542"/>
          </a:xfrm>
          <a:prstGeom prst="rect">
            <a:avLst/>
          </a:prstGeom>
        </p:spPr>
      </p:pic>
      <p:sp>
        <p:nvSpPr>
          <p:cNvPr id="5" name="CaixaDeTexto 4">
            <a:extLst>
              <a:ext uri="{FF2B5EF4-FFF2-40B4-BE49-F238E27FC236}">
                <a16:creationId xmlns:a16="http://schemas.microsoft.com/office/drawing/2014/main" id="{4C53EB78-D901-064E-3F0A-CDDDF41F929F}"/>
              </a:ext>
            </a:extLst>
          </p:cNvPr>
          <p:cNvSpPr txBox="1"/>
          <p:nvPr/>
        </p:nvSpPr>
        <p:spPr>
          <a:xfrm>
            <a:off x="12392019" y="9127397"/>
            <a:ext cx="441146" cy="369332"/>
          </a:xfrm>
          <a:prstGeom prst="rect">
            <a:avLst/>
          </a:prstGeom>
          <a:noFill/>
        </p:spPr>
        <p:txBody>
          <a:bodyPr wrap="none" rtlCol="0">
            <a:spAutoFit/>
          </a:bodyPr>
          <a:lstStyle/>
          <a:p>
            <a:r>
              <a:rPr lang="pt-BR" dirty="0"/>
              <a:t>20</a:t>
            </a:r>
          </a:p>
        </p:txBody>
      </p:sp>
      <p:sp>
        <p:nvSpPr>
          <p:cNvPr id="6" name="CaixaDeTexto 5"/>
          <p:cNvSpPr txBox="1"/>
          <p:nvPr/>
        </p:nvSpPr>
        <p:spPr>
          <a:xfrm>
            <a:off x="8626390" y="8365594"/>
            <a:ext cx="3801132" cy="369332"/>
          </a:xfrm>
          <a:prstGeom prst="rect">
            <a:avLst/>
          </a:prstGeom>
          <a:noFill/>
        </p:spPr>
        <p:txBody>
          <a:bodyPr wrap="square" rtlCol="0">
            <a:spAutoFit/>
          </a:bodyPr>
          <a:lstStyle/>
          <a:p>
            <a:r>
              <a:rPr lang="pt-BR" dirty="0">
                <a:ln w="0"/>
                <a:effectLst>
                  <a:outerShdw blurRad="38100" dist="19050" dir="2700000" algn="tl" rotWithShape="0">
                    <a:schemeClr val="dk1">
                      <a:alpha val="40000"/>
                    </a:schemeClr>
                  </a:outerShdw>
                </a:effectLst>
              </a:rPr>
              <a:t>Fonte: </a:t>
            </a:r>
            <a:r>
              <a:rPr lang="pt-BR" dirty="0">
                <a:hlinkClick r:id="rId3">
                  <a:extLst>
                    <a:ext uri="{A12FA001-AC4F-418D-AE19-62706E023703}">
                      <ahyp:hlinkClr xmlns:ahyp="http://schemas.microsoft.com/office/drawing/2018/hyperlinkcolor" val="tx"/>
                    </a:ext>
                  </a:extLst>
                </a:hlinkClick>
              </a:rPr>
              <a:t>greatist.com</a:t>
            </a:r>
            <a:endParaRPr lang="pt-BR"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392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20"/>
            <a:ext cx="8566200" cy="486000"/>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trike="noStrike" spc="-1" dirty="0">
                <a:solidFill>
                  <a:srgbClr val="009900"/>
                </a:solidFill>
                <a:latin typeface="Arial"/>
                <a:ea typeface="Microsoft YaHei"/>
              </a:rPr>
              <a:t>Referências Bibliográficas</a:t>
            </a:r>
            <a:endParaRPr lang="pt-BR" sz="4000" b="0" strike="noStrike" spc="-1" dirty="0">
              <a:latin typeface="Arial"/>
            </a:endParaRPr>
          </a:p>
        </p:txBody>
      </p:sp>
      <p:sp>
        <p:nvSpPr>
          <p:cNvPr id="269" name="CustomShape 3"/>
          <p:cNvSpPr/>
          <p:nvPr/>
        </p:nvSpPr>
        <p:spPr>
          <a:xfrm>
            <a:off x="975512" y="2220686"/>
            <a:ext cx="11050376" cy="664339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pt-BR" sz="2100" dirty="0"/>
              <a:t>O que é renda fixa? Quando vale a pena investir?| Direto ao Ponto. </a:t>
            </a:r>
            <a:r>
              <a:rPr lang="pt-BR" sz="2100" dirty="0" err="1"/>
              <a:t>Nubank</a:t>
            </a:r>
            <a:r>
              <a:rPr lang="pt-BR" sz="2100" dirty="0"/>
              <a:t>. Disponível em: </a:t>
            </a:r>
            <a:r>
              <a:rPr lang="pt-BR" sz="2100" dirty="0">
                <a:hlinkClick r:id="rId4">
                  <a:extLst>
                    <a:ext uri="{A12FA001-AC4F-418D-AE19-62706E023703}">
                      <ahyp:hlinkClr xmlns:ahyp="http://schemas.microsoft.com/office/drawing/2018/hyperlinkcolor" val="tx"/>
                    </a:ext>
                  </a:extLst>
                </a:hlinkClick>
              </a:rPr>
              <a:t>https://www.youtube.com/watch?v=coa_VQE_Fyc</a:t>
            </a:r>
            <a:r>
              <a:rPr lang="pt-BR" sz="2100" dirty="0"/>
              <a:t>. Acesso em 25 </a:t>
            </a:r>
            <a:r>
              <a:rPr lang="pt-BR" sz="2100" dirty="0" err="1"/>
              <a:t>fev</a:t>
            </a:r>
            <a:r>
              <a:rPr lang="pt-BR" sz="2100" dirty="0"/>
              <a:t> 2024.</a:t>
            </a:r>
          </a:p>
          <a:p>
            <a:endParaRPr lang="pt-BR" sz="2100" dirty="0"/>
          </a:p>
          <a:p>
            <a:r>
              <a:rPr lang="pt-BR" sz="2100" dirty="0"/>
              <a:t>Os 3 melhores investimentos pra quem é iniciante | faça isso agora! Canal A cara da riqueza. Disponível em: &lt;</a:t>
            </a:r>
            <a:r>
              <a:rPr lang="pt-BR" sz="2100" dirty="0">
                <a:hlinkClick r:id="rId5">
                  <a:extLst>
                    <a:ext uri="{A12FA001-AC4F-418D-AE19-62706E023703}">
                      <ahyp:hlinkClr xmlns:ahyp="http://schemas.microsoft.com/office/drawing/2018/hyperlinkcolor" val="tx"/>
                    </a:ext>
                  </a:extLst>
                </a:hlinkClick>
              </a:rPr>
              <a:t>https://www.youtube.com/watch?v=JuQK5vS6bHE</a:t>
            </a:r>
            <a:r>
              <a:rPr lang="pt-BR" sz="2100" dirty="0"/>
              <a:t>&gt;. Acesso em: 23 </a:t>
            </a:r>
            <a:r>
              <a:rPr lang="pt-BR" sz="2100" dirty="0" err="1"/>
              <a:t>fev</a:t>
            </a:r>
            <a:r>
              <a:rPr lang="pt-BR" sz="2100" dirty="0"/>
              <a:t> 2024.</a:t>
            </a:r>
          </a:p>
          <a:p>
            <a:endParaRPr lang="pt-BR" sz="2100" dirty="0"/>
          </a:p>
          <a:p>
            <a:r>
              <a:rPr lang="pt-BR" sz="2100" dirty="0"/>
              <a:t>Renda extra: 49 ideias incríveis para ganhar dinheiro em 2024. Escola e-commerce. </a:t>
            </a:r>
            <a:r>
              <a:rPr lang="pt-BR" sz="2100" dirty="0" err="1"/>
              <a:t>By</a:t>
            </a:r>
            <a:r>
              <a:rPr lang="pt-BR" sz="2100" dirty="0"/>
              <a:t> Tay </a:t>
            </a:r>
            <a:r>
              <a:rPr lang="pt-BR" sz="2100" dirty="0" err="1"/>
              <a:t>Y</a:t>
            </a:r>
            <a:r>
              <a:rPr lang="pt-BR" sz="2100" dirty="0"/>
              <a:t>. Disponível em: </a:t>
            </a:r>
            <a:r>
              <a:rPr lang="pt-BR" sz="2100" u="sng" dirty="0">
                <a:hlinkClick r:id="rId6">
                  <a:extLst>
                    <a:ext uri="{A12FA001-AC4F-418D-AE19-62706E023703}">
                      <ahyp:hlinkClr xmlns:ahyp="http://schemas.microsoft.com/office/drawing/2018/hyperlinkcolor" val="tx"/>
                    </a:ext>
                  </a:extLst>
                </a:hlinkClick>
              </a:rPr>
              <a:t>https://www.tray.com.br/escola/renda-extra/</a:t>
            </a:r>
            <a:r>
              <a:rPr lang="pt-BR" sz="2100" dirty="0"/>
              <a:t>. Acesso em 01 mar 2024.</a:t>
            </a:r>
          </a:p>
          <a:p>
            <a:endParaRPr lang="pt-BR" sz="2100" dirty="0"/>
          </a:p>
          <a:p>
            <a:r>
              <a:rPr lang="pt-BR" sz="2100" dirty="0"/>
              <a:t>Renda variável: Tem a ver com investir em ações? | Direto ao Ponto. </a:t>
            </a:r>
            <a:r>
              <a:rPr lang="pt-BR" sz="2100" dirty="0" err="1"/>
              <a:t>Nubank</a:t>
            </a:r>
            <a:r>
              <a:rPr lang="pt-BR" sz="2100" dirty="0"/>
              <a:t>. Disponível em: </a:t>
            </a:r>
            <a:r>
              <a:rPr lang="pt-BR" sz="2100" dirty="0">
                <a:hlinkClick r:id="rId7">
                  <a:extLst>
                    <a:ext uri="{A12FA001-AC4F-418D-AE19-62706E023703}">
                      <ahyp:hlinkClr xmlns:ahyp="http://schemas.microsoft.com/office/drawing/2018/hyperlinkcolor" val="tx"/>
                    </a:ext>
                  </a:extLst>
                </a:hlinkClick>
              </a:rPr>
              <a:t>https://www.youtube.com/watch?v=S-3BXHNPvhk</a:t>
            </a:r>
            <a:r>
              <a:rPr lang="pt-BR" sz="2100" dirty="0"/>
              <a:t>. Acesso em 25 </a:t>
            </a:r>
            <a:r>
              <a:rPr lang="pt-BR" sz="2100" dirty="0" err="1"/>
              <a:t>fev</a:t>
            </a:r>
            <a:r>
              <a:rPr lang="pt-BR" sz="2100" dirty="0"/>
              <a:t> 2024.</a:t>
            </a:r>
          </a:p>
          <a:p>
            <a:endParaRPr lang="pt-BR" sz="2100" dirty="0"/>
          </a:p>
          <a:p>
            <a:r>
              <a:rPr lang="pt-BR" sz="2100" dirty="0"/>
              <a:t>Tipos de aplicações financeiras: guia básico para iniciantes. Redação Onze. Disponível em: </a:t>
            </a:r>
            <a:r>
              <a:rPr lang="pt-BR" sz="2100" dirty="0">
                <a:hlinkClick r:id="rId8">
                  <a:extLst>
                    <a:ext uri="{A12FA001-AC4F-418D-AE19-62706E023703}">
                      <ahyp:hlinkClr xmlns:ahyp="http://schemas.microsoft.com/office/drawing/2018/hyperlinkcolor" val="tx"/>
                    </a:ext>
                  </a:extLst>
                </a:hlinkClick>
              </a:rPr>
              <a:t>https://www.onze.com.br/blog/tipos-de-aplicacoes-financeiras/</a:t>
            </a:r>
            <a:r>
              <a:rPr lang="pt-BR" sz="2100" dirty="0"/>
              <a:t>. Acesso em 19 </a:t>
            </a:r>
            <a:r>
              <a:rPr lang="pt-BR" sz="2100" dirty="0" err="1"/>
              <a:t>fev</a:t>
            </a:r>
            <a:r>
              <a:rPr lang="pt-BR" sz="2100" dirty="0"/>
              <a:t> 2024.</a:t>
            </a:r>
          </a:p>
          <a:p>
            <a:endParaRPr lang="pt-BR" sz="2100" dirty="0"/>
          </a:p>
          <a:p>
            <a:r>
              <a:rPr lang="pt-BR" sz="2100" dirty="0"/>
              <a:t>Tipos de investimentos: quais são os principais e como escolher o melhor para você?  </a:t>
            </a:r>
            <a:r>
              <a:rPr lang="pt-BR" sz="2100" dirty="0" err="1"/>
              <a:t>Nubank</a:t>
            </a:r>
            <a:r>
              <a:rPr lang="pt-BR" sz="2100" dirty="0"/>
              <a:t>. Disponível em: &lt;</a:t>
            </a:r>
            <a:r>
              <a:rPr lang="pt-BR" sz="2100" dirty="0">
                <a:hlinkClick r:id="rId9">
                  <a:extLst>
                    <a:ext uri="{A12FA001-AC4F-418D-AE19-62706E023703}">
                      <ahyp:hlinkClr xmlns:ahyp="http://schemas.microsoft.com/office/drawing/2018/hyperlinkcolor" val="tx"/>
                    </a:ext>
                  </a:extLst>
                </a:hlinkClick>
              </a:rPr>
              <a:t>https://blog.nubank.com.br/tipos-de-investimentos</a:t>
            </a:r>
            <a:r>
              <a:rPr lang="pt-BR" sz="2100" dirty="0"/>
              <a:t>&gt; . Acesso em: 20 </a:t>
            </a:r>
            <a:r>
              <a:rPr lang="pt-BR" sz="2100" dirty="0" err="1"/>
              <a:t>fev</a:t>
            </a:r>
            <a:r>
              <a:rPr lang="pt-BR" sz="2100" dirty="0"/>
              <a:t> 2024.</a:t>
            </a:r>
          </a:p>
          <a:p>
            <a:pPr algn="just" rtl="0">
              <a:spcBef>
                <a:spcPts val="0"/>
              </a:spcBef>
              <a:spcAft>
                <a:spcPts val="0"/>
              </a:spcAft>
            </a:pPr>
            <a:endParaRPr lang="pt-BR" sz="2100" b="1" dirty="0"/>
          </a:p>
          <a:p>
            <a:pPr algn="just" rtl="0">
              <a:spcBef>
                <a:spcPts val="0"/>
              </a:spcBef>
              <a:spcAft>
                <a:spcPts val="0"/>
              </a:spcAft>
            </a:pPr>
            <a:endParaRPr lang="pt-BR" sz="2100" b="1" dirty="0"/>
          </a:p>
          <a:p>
            <a:pPr algn="just" rtl="0">
              <a:spcBef>
                <a:spcPts val="0"/>
              </a:spcBef>
              <a:spcAft>
                <a:spcPts val="0"/>
              </a:spcAft>
            </a:pPr>
            <a:endParaRPr lang="pt-BR" sz="2100" b="0" dirty="0">
              <a:effectLst/>
            </a:endParaRPr>
          </a:p>
          <a:p>
            <a:endParaRPr lang="pt-BR" sz="2100" dirty="0"/>
          </a:p>
          <a:p>
            <a:br>
              <a:rPr lang="pt-BR" sz="2100" dirty="0"/>
            </a:br>
            <a:br>
              <a:rPr lang="pt-BR" sz="2100" dirty="0"/>
            </a:br>
            <a:endParaRPr lang="pt-BR" sz="2100" b="0" strike="noStrike" spc="-1" dirty="0">
              <a:latin typeface="Tahoma"/>
              <a:ea typeface="宋体"/>
            </a:endParaRPr>
          </a:p>
        </p:txBody>
      </p:sp>
      <p:sp>
        <p:nvSpPr>
          <p:cNvPr id="2" name="CaixaDeTexto 1">
            <a:extLst>
              <a:ext uri="{FF2B5EF4-FFF2-40B4-BE49-F238E27FC236}">
                <a16:creationId xmlns:a16="http://schemas.microsoft.com/office/drawing/2014/main" id="{2406F8BF-58DB-6442-5162-11C00B8F42A9}"/>
              </a:ext>
            </a:extLst>
          </p:cNvPr>
          <p:cNvSpPr txBox="1"/>
          <p:nvPr/>
        </p:nvSpPr>
        <p:spPr>
          <a:xfrm>
            <a:off x="12392019" y="9127397"/>
            <a:ext cx="441146" cy="369332"/>
          </a:xfrm>
          <a:prstGeom prst="rect">
            <a:avLst/>
          </a:prstGeom>
          <a:noFill/>
        </p:spPr>
        <p:txBody>
          <a:bodyPr wrap="none" rtlCol="0">
            <a:spAutoFit/>
          </a:bodyPr>
          <a:lstStyle/>
          <a:p>
            <a:r>
              <a:rPr lang="pt-BR" dirty="0"/>
              <a:t>21</a:t>
            </a:r>
          </a:p>
        </p:txBody>
      </p:sp>
    </p:spTree>
    <p:extLst>
      <p:ext uri="{BB962C8B-B14F-4D97-AF65-F5344CB8AC3E}">
        <p14:creationId xmlns:p14="http://schemas.microsoft.com/office/powerpoint/2010/main" val="12638989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4995280" y="3718560"/>
            <a:ext cx="3691519" cy="2529766"/>
          </a:xfrm>
          <a:prstGeom prst="rect">
            <a:avLst/>
          </a:prstGeom>
          <a:noFill/>
          <a:ln>
            <a:noFill/>
          </a:ln>
        </p:spPr>
        <p:style>
          <a:lnRef idx="0">
            <a:scrgbClr r="0" g="0" b="0"/>
          </a:lnRef>
          <a:fillRef idx="0">
            <a:scrgbClr r="0" g="0" b="0"/>
          </a:fillRef>
          <a:effectRef idx="0">
            <a:scrgbClr r="0" g="0" b="0"/>
          </a:effectRef>
          <a:fontRef idx="minor"/>
        </p:style>
        <p:txBody>
          <a:bodyPr wrap="none" lIns="115920" tIns="57960" rIns="115920" bIns="57960"/>
          <a:lstStyle/>
          <a:p>
            <a:pPr lvl="0" algn="ctr">
              <a:lnSpc>
                <a:spcPct val="93000"/>
              </a:lnSpc>
            </a:pPr>
            <a:r>
              <a:rPr lang="pt-BR" sz="8800" b="1" dirty="0">
                <a:solidFill>
                  <a:schemeClr val="dk1"/>
                </a:solidFill>
                <a:latin typeface="Palace Script MT" panose="030303020206070C0B05" pitchFamily="66" charset="0"/>
                <a:ea typeface="Pinyon Script"/>
                <a:cs typeface="Pinyon Script"/>
                <a:sym typeface="Pinyon Script"/>
              </a:rPr>
              <a:t>Agradecemos </a:t>
            </a:r>
          </a:p>
          <a:p>
            <a:pPr lvl="0" algn="ctr">
              <a:lnSpc>
                <a:spcPct val="93000"/>
              </a:lnSpc>
            </a:pPr>
            <a:r>
              <a:rPr lang="pt-BR" sz="8800" b="1" dirty="0">
                <a:solidFill>
                  <a:schemeClr val="dk1"/>
                </a:solidFill>
                <a:latin typeface="Palace Script MT" panose="030303020206070C0B05" pitchFamily="66" charset="0"/>
                <a:ea typeface="Pinyon Script"/>
                <a:cs typeface="Pinyon Script"/>
                <a:sym typeface="Pinyon Script"/>
              </a:rPr>
              <a:t>pela atenção!!!</a:t>
            </a:r>
          </a:p>
          <a:p>
            <a:pPr algn="ctr">
              <a:lnSpc>
                <a:spcPct val="93000"/>
              </a:lnSpc>
            </a:pPr>
            <a:endParaRPr lang="pt-BR" sz="6000" b="0" strike="noStrike" spc="-1" dirty="0">
              <a:latin typeface="Arial"/>
            </a:endParaRPr>
          </a:p>
          <a:p>
            <a:pPr algn="ctr">
              <a:lnSpc>
                <a:spcPct val="93000"/>
              </a:lnSpc>
            </a:pPr>
            <a:r>
              <a:rPr lang="pt-BR" sz="2800" spc="-1" dirty="0">
                <a:latin typeface="Arial"/>
                <a:hlinkClick r:id="rId3">
                  <a:extLst>
                    <a:ext uri="{A12FA001-AC4F-418D-AE19-62706E023703}">
                      <ahyp:hlinkClr xmlns:ahyp="http://schemas.microsoft.com/office/drawing/2018/hyperlinkcolor" val="tx"/>
                    </a:ext>
                  </a:extLst>
                </a:hlinkClick>
              </a:rPr>
              <a:t>inez.lima@ifms.edu.br</a:t>
            </a:r>
            <a:endParaRPr lang="pt-BR" sz="2800" spc="-1" dirty="0">
              <a:latin typeface="Arial"/>
            </a:endParaRPr>
          </a:p>
          <a:p>
            <a:pPr algn="ctr">
              <a:lnSpc>
                <a:spcPct val="93000"/>
              </a:lnSpc>
            </a:pPr>
            <a:endParaRPr lang="pt-BR" sz="6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886733"/>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2800" b="1" strike="noStrike" spc="-1" dirty="0">
                <a:solidFill>
                  <a:srgbClr val="009900"/>
                </a:solidFill>
                <a:latin typeface="Arial"/>
                <a:ea typeface="Microsoft YaHei"/>
              </a:rPr>
              <a:t> </a:t>
            </a:r>
            <a:r>
              <a:rPr lang="pt-BR" sz="4000" b="1" spc="-1" dirty="0">
                <a:solidFill>
                  <a:srgbClr val="009900"/>
                </a:solidFill>
                <a:latin typeface="Arial"/>
                <a:ea typeface="Microsoft YaHei"/>
              </a:rPr>
              <a:t>Fontes de renda</a:t>
            </a:r>
            <a:endParaRPr lang="pt-BR" sz="2800" b="0" strike="noStrike" spc="-1" dirty="0">
              <a:latin typeface="Arial"/>
            </a:endParaRPr>
          </a:p>
        </p:txBody>
      </p:sp>
      <p:sp>
        <p:nvSpPr>
          <p:cNvPr id="269" name="CustomShape 3"/>
          <p:cNvSpPr/>
          <p:nvPr/>
        </p:nvSpPr>
        <p:spPr>
          <a:xfrm>
            <a:off x="964415" y="2483957"/>
            <a:ext cx="10960107" cy="488722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dirty="0"/>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050497" y="2505632"/>
            <a:ext cx="1078794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t-BR" sz="2800" b="1" dirty="0"/>
              <a:t>Fontes de renda</a:t>
            </a:r>
            <a:r>
              <a:rPr lang="pt-BR" sz="2800" dirty="0"/>
              <a:t> podem ser consideradas as maneiras que as pessoas têm de conseguir dinheiro. Geralmente a grande fonte de renda primária é o </a:t>
            </a:r>
            <a:r>
              <a:rPr lang="pt-BR" sz="2800" u="sng" dirty="0"/>
              <a:t>trabalho</a:t>
            </a:r>
            <a:r>
              <a:rPr lang="pt-BR" sz="2800" dirty="0"/>
              <a:t>. Muitas vezes a renda pode ser complementada por investimentos que possuam um bom retorno financeiro.</a:t>
            </a:r>
          </a:p>
          <a:p>
            <a:pPr algn="just" eaLnBrk="0" fontAlgn="base" hangingPunct="0">
              <a:spcBef>
                <a:spcPct val="0"/>
              </a:spcBef>
              <a:spcAft>
                <a:spcPct val="0"/>
              </a:spcAft>
            </a:pPr>
            <a:endParaRPr lang="pt-BR" sz="2800" dirty="0"/>
          </a:p>
          <a:p>
            <a:pPr algn="just" eaLnBrk="0" fontAlgn="base" hangingPunct="0">
              <a:spcBef>
                <a:spcPct val="0"/>
              </a:spcBef>
              <a:spcAft>
                <a:spcPct val="0"/>
              </a:spcAft>
            </a:pPr>
            <a:r>
              <a:rPr lang="pt-BR" sz="2800" b="1" dirty="0"/>
              <a:t>A renda vem basicamente de duas formas:</a:t>
            </a:r>
            <a:r>
              <a:rPr lang="pt-BR" sz="2800" dirty="0"/>
              <a:t> do </a:t>
            </a:r>
            <a:r>
              <a:rPr lang="pt-BR" sz="2800" u="sng" dirty="0"/>
              <a:t>trabalho</a:t>
            </a:r>
            <a:r>
              <a:rPr lang="pt-BR" sz="2800" dirty="0"/>
              <a:t>, quando você vende sua habilidade e recebe um salário; e dos </a:t>
            </a:r>
            <a:r>
              <a:rPr lang="pt-BR" sz="2800" u="sng" dirty="0"/>
              <a:t>investimentos</a:t>
            </a:r>
            <a:r>
              <a:rPr lang="pt-BR" sz="2800" dirty="0"/>
              <a:t>, quando você usa seu dinheiro para ganhar mais dinheiro. Todas as fontes de renda vêm dessas duas maneiras. A renda do trabalho pode ser do seu emprego principal ou de renda extra. A renda dos investimentos pode vir de ações, fundos de investimento, títulos, aluguéis, dentre outros. A renda </a:t>
            </a:r>
            <a:r>
              <a:rPr lang="pt-BR" sz="2800" u="sng" dirty="0"/>
              <a:t>ativa</a:t>
            </a:r>
            <a:r>
              <a:rPr lang="pt-BR" sz="2800" dirty="0"/>
              <a:t> é proveniente do trabalho e a renda </a:t>
            </a:r>
            <a:r>
              <a:rPr lang="pt-BR" sz="2800" u="sng" dirty="0"/>
              <a:t>passiva</a:t>
            </a:r>
            <a:r>
              <a:rPr lang="pt-BR" sz="2800" dirty="0"/>
              <a:t> vem dos investimentos.</a:t>
            </a:r>
          </a:p>
        </p:txBody>
      </p:sp>
      <p:sp>
        <p:nvSpPr>
          <p:cNvPr id="2" name="CaixaDeTexto 1">
            <a:extLst>
              <a:ext uri="{FF2B5EF4-FFF2-40B4-BE49-F238E27FC236}">
                <a16:creationId xmlns:a16="http://schemas.microsoft.com/office/drawing/2014/main" id="{BF90CD6A-BDEC-BEB5-61E7-2C81C0D8259C}"/>
              </a:ext>
            </a:extLst>
          </p:cNvPr>
          <p:cNvSpPr txBox="1"/>
          <p:nvPr/>
        </p:nvSpPr>
        <p:spPr>
          <a:xfrm>
            <a:off x="12466969" y="9127397"/>
            <a:ext cx="312906" cy="369332"/>
          </a:xfrm>
          <a:prstGeom prst="rect">
            <a:avLst/>
          </a:prstGeom>
          <a:noFill/>
        </p:spPr>
        <p:txBody>
          <a:bodyPr wrap="none" rtlCol="0">
            <a:spAutoFit/>
          </a:bodyPr>
          <a:lstStyle/>
          <a:p>
            <a:r>
              <a:rPr lang="pt-BR" dirty="0"/>
              <a:t>3</a:t>
            </a:r>
          </a:p>
        </p:txBody>
      </p:sp>
    </p:spTree>
    <p:extLst>
      <p:ext uri="{BB962C8B-B14F-4D97-AF65-F5344CB8AC3E}">
        <p14:creationId xmlns:p14="http://schemas.microsoft.com/office/powerpoint/2010/main" val="18636345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20"/>
            <a:ext cx="8566200" cy="486000"/>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2800" b="1" strike="noStrike" spc="-1" dirty="0">
                <a:solidFill>
                  <a:srgbClr val="009900"/>
                </a:solidFill>
                <a:latin typeface="Arial"/>
                <a:ea typeface="Microsoft YaHei"/>
              </a:rPr>
              <a:t> </a:t>
            </a:r>
            <a:r>
              <a:rPr lang="pt-BR" sz="4000" b="1" spc="-1" dirty="0">
                <a:solidFill>
                  <a:srgbClr val="009900"/>
                </a:solidFill>
                <a:latin typeface="Arial"/>
                <a:ea typeface="Microsoft YaHei"/>
              </a:rPr>
              <a:t>Foco: renda extra</a:t>
            </a: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250302" y="2306205"/>
            <a:ext cx="10526061" cy="769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2800" b="1" dirty="0"/>
              <a:t>Formas de obter renda extra:</a:t>
            </a:r>
          </a:p>
          <a:p>
            <a:pPr algn="just"/>
            <a:endParaRPr lang="pt-BR" sz="2800" b="1" dirty="0"/>
          </a:p>
          <a:p>
            <a:pPr marL="457200" lvl="0" indent="-457200" fontAlgn="base">
              <a:buFont typeface="Arial" panose="020B0604020202020204" pitchFamily="34" charset="0"/>
              <a:buChar char="•"/>
            </a:pPr>
            <a:r>
              <a:rPr lang="pt-BR" sz="2800" dirty="0"/>
              <a:t>Vender em </a:t>
            </a:r>
            <a:r>
              <a:rPr lang="pt-BR" sz="2800" i="1" dirty="0"/>
              <a:t>Marketplace</a:t>
            </a:r>
            <a:r>
              <a:rPr lang="pt-BR" sz="2800" dirty="0"/>
              <a:t>;</a:t>
            </a:r>
          </a:p>
          <a:p>
            <a:pPr marL="457200" lvl="0" indent="-457200" fontAlgn="base">
              <a:buFont typeface="Arial" panose="020B0604020202020204" pitchFamily="34" charset="0"/>
              <a:buChar char="•"/>
            </a:pPr>
            <a:r>
              <a:rPr lang="pt-BR" sz="2800" dirty="0"/>
              <a:t>Abrir a sua loja virtual;</a:t>
            </a:r>
          </a:p>
          <a:p>
            <a:pPr marL="457200" lvl="0" indent="-457200" fontAlgn="base">
              <a:buFont typeface="Arial" panose="020B0604020202020204" pitchFamily="34" charset="0"/>
              <a:buChar char="•"/>
            </a:pPr>
            <a:r>
              <a:rPr lang="pt-BR" sz="2800" dirty="0"/>
              <a:t>Montar e vender o seu próprio curso online;</a:t>
            </a:r>
          </a:p>
          <a:p>
            <a:pPr marL="457200" lvl="0" indent="-457200" fontAlgn="base">
              <a:buFont typeface="Arial" panose="020B0604020202020204" pitchFamily="34" charset="0"/>
              <a:buChar char="•"/>
            </a:pPr>
            <a:r>
              <a:rPr lang="pt-BR" sz="2800" dirty="0"/>
              <a:t>Vender produtos usados na internet;</a:t>
            </a:r>
          </a:p>
          <a:p>
            <a:pPr marL="457200" lvl="0" indent="-457200" fontAlgn="base">
              <a:buFont typeface="Arial" panose="020B0604020202020204" pitchFamily="34" charset="0"/>
              <a:buChar char="•"/>
            </a:pPr>
            <a:r>
              <a:rPr lang="pt-BR" sz="2800" dirty="0"/>
              <a:t>Prestador se serviços (babá, limpeza, ajudante geral);</a:t>
            </a:r>
          </a:p>
          <a:p>
            <a:pPr marL="457200" lvl="0" indent="-457200" fontAlgn="base">
              <a:buFont typeface="Arial" panose="020B0604020202020204" pitchFamily="34" charset="0"/>
              <a:buChar char="•"/>
            </a:pPr>
            <a:r>
              <a:rPr lang="pt-BR" sz="2800" dirty="0"/>
              <a:t>Começar um </a:t>
            </a:r>
            <a:r>
              <a:rPr lang="pt-BR" sz="2800" i="1" dirty="0"/>
              <a:t>blog</a:t>
            </a:r>
            <a:r>
              <a:rPr lang="pt-BR" sz="2800" dirty="0"/>
              <a:t>;</a:t>
            </a:r>
          </a:p>
          <a:p>
            <a:pPr marL="457200" indent="-457200" fontAlgn="base">
              <a:buFont typeface="Arial" panose="020B0604020202020204" pitchFamily="34" charset="0"/>
              <a:buChar char="•"/>
            </a:pPr>
            <a:r>
              <a:rPr lang="pt-BR" sz="2800" dirty="0"/>
              <a:t>Aulas particulares;</a:t>
            </a:r>
          </a:p>
          <a:p>
            <a:pPr marL="457200" lvl="0" indent="-457200" fontAlgn="base">
              <a:buFont typeface="Arial" panose="020B0604020202020204" pitchFamily="34" charset="0"/>
              <a:buChar char="•"/>
            </a:pPr>
            <a:r>
              <a:rPr lang="pt-BR" sz="2800" dirty="0"/>
              <a:t>Tornar-se um cuidador de pets;</a:t>
            </a:r>
          </a:p>
          <a:p>
            <a:pPr marL="457200" lvl="0" indent="-457200" fontAlgn="base">
              <a:buFont typeface="Arial" panose="020B0604020202020204" pitchFamily="34" charset="0"/>
              <a:buChar char="•"/>
            </a:pPr>
            <a:r>
              <a:rPr lang="pt-BR" sz="2800" dirty="0"/>
              <a:t>Consertar eletrônicos;</a:t>
            </a:r>
          </a:p>
          <a:p>
            <a:pPr marL="457200" lvl="0" indent="-457200" fontAlgn="base">
              <a:buFont typeface="Arial" panose="020B0604020202020204" pitchFamily="34" charset="0"/>
              <a:buChar char="•"/>
            </a:pPr>
            <a:r>
              <a:rPr lang="pt-BR" sz="2800" dirty="0"/>
              <a:t>Revenda de produtos de beleza, bijuterias, roupas;</a:t>
            </a:r>
          </a:p>
          <a:p>
            <a:pPr marL="457200" lvl="0" indent="-457200" fontAlgn="base">
              <a:buFont typeface="Arial" panose="020B0604020202020204" pitchFamily="34" charset="0"/>
              <a:buChar char="•"/>
            </a:pPr>
            <a:r>
              <a:rPr lang="pt-BR" sz="2800" dirty="0"/>
              <a:t>Vender alimentos (bombom, bolo de pote, etc.);</a:t>
            </a:r>
          </a:p>
          <a:p>
            <a:pPr marL="457200" lvl="0" indent="-457200" fontAlgn="base">
              <a:buFont typeface="Arial" panose="020B0604020202020204" pitchFamily="34" charset="0"/>
              <a:buChar char="•"/>
            </a:pPr>
            <a:r>
              <a:rPr lang="pt-BR" sz="2800" dirty="0"/>
              <a:t>Entregar panfletos;</a:t>
            </a:r>
          </a:p>
          <a:p>
            <a:pPr marL="457200" lvl="0" indent="-457200" fontAlgn="base">
              <a:buFont typeface="Arial" panose="020B0604020202020204" pitchFamily="34" charset="0"/>
              <a:buChar char="•"/>
            </a:pPr>
            <a:r>
              <a:rPr lang="pt-BR" sz="2800" dirty="0"/>
              <a:t>Costurar roupas.</a:t>
            </a:r>
          </a:p>
          <a:p>
            <a:pPr lvl="0" fontAlgn="base"/>
            <a:endParaRPr lang="pt-BR" dirty="0"/>
          </a:p>
          <a:p>
            <a:pPr algn="just"/>
            <a:endParaRPr lang="pt-BR" sz="2800" b="1" dirty="0"/>
          </a:p>
          <a:p>
            <a:pPr algn="just"/>
            <a:endParaRPr lang="pt-BR" sz="2800" dirty="0"/>
          </a:p>
        </p:txBody>
      </p:sp>
      <p:sp>
        <p:nvSpPr>
          <p:cNvPr id="2" name="CaixaDeTexto 1">
            <a:extLst>
              <a:ext uri="{FF2B5EF4-FFF2-40B4-BE49-F238E27FC236}">
                <a16:creationId xmlns:a16="http://schemas.microsoft.com/office/drawing/2014/main" id="{18F0C9D1-EADC-3B8A-DD54-058A9809576E}"/>
              </a:ext>
            </a:extLst>
          </p:cNvPr>
          <p:cNvSpPr txBox="1"/>
          <p:nvPr/>
        </p:nvSpPr>
        <p:spPr>
          <a:xfrm>
            <a:off x="12466969" y="9127397"/>
            <a:ext cx="312906" cy="369332"/>
          </a:xfrm>
          <a:prstGeom prst="rect">
            <a:avLst/>
          </a:prstGeom>
          <a:noFill/>
        </p:spPr>
        <p:txBody>
          <a:bodyPr wrap="none" rtlCol="0">
            <a:spAutoFit/>
          </a:bodyPr>
          <a:lstStyle/>
          <a:p>
            <a:r>
              <a:rPr lang="pt-BR" dirty="0"/>
              <a:t>4</a:t>
            </a:r>
          </a:p>
        </p:txBody>
      </p:sp>
    </p:spTree>
    <p:extLst>
      <p:ext uri="{BB962C8B-B14F-4D97-AF65-F5344CB8AC3E}">
        <p14:creationId xmlns:p14="http://schemas.microsoft.com/office/powerpoint/2010/main" val="313065042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06502" y="1375384"/>
            <a:ext cx="8566200" cy="486000"/>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2800" b="1" spc="-1" dirty="0">
                <a:solidFill>
                  <a:srgbClr val="009900"/>
                </a:solidFill>
                <a:latin typeface="Arial"/>
                <a:ea typeface="Microsoft YaHei"/>
              </a:rPr>
              <a:t>Atividade: conversa sobre renda extra</a:t>
            </a: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972503" y="2555854"/>
            <a:ext cx="1078794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2800" b="1" dirty="0"/>
              <a:t>Buscar saber dos estudantes se já possuem alguma renda extra. Conversa aberta, questionamentos. </a:t>
            </a:r>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b="1" dirty="0"/>
          </a:p>
          <a:p>
            <a:pPr algn="just"/>
            <a:endParaRPr lang="pt-BR" sz="2800" dirty="0"/>
          </a:p>
        </p:txBody>
      </p:sp>
      <p:pic>
        <p:nvPicPr>
          <p:cNvPr id="3" name="Imagem 2" descr="Fotos gratis : papel, participación, Nota, efectivo, moneda, documen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932" y="3463896"/>
            <a:ext cx="7411341" cy="4940894"/>
          </a:xfrm>
          <a:prstGeom prst="rect">
            <a:avLst/>
          </a:prstGeom>
        </p:spPr>
      </p:pic>
      <p:sp>
        <p:nvSpPr>
          <p:cNvPr id="2" name="CaixaDeTexto 1">
            <a:extLst>
              <a:ext uri="{FF2B5EF4-FFF2-40B4-BE49-F238E27FC236}">
                <a16:creationId xmlns:a16="http://schemas.microsoft.com/office/drawing/2014/main" id="{2124157F-E6E0-CE42-511C-20314D757035}"/>
              </a:ext>
            </a:extLst>
          </p:cNvPr>
          <p:cNvSpPr txBox="1"/>
          <p:nvPr/>
        </p:nvSpPr>
        <p:spPr>
          <a:xfrm>
            <a:off x="12466969" y="9127397"/>
            <a:ext cx="312906" cy="369332"/>
          </a:xfrm>
          <a:prstGeom prst="rect">
            <a:avLst/>
          </a:prstGeom>
          <a:noFill/>
        </p:spPr>
        <p:txBody>
          <a:bodyPr wrap="none" rtlCol="0">
            <a:spAutoFit/>
          </a:bodyPr>
          <a:lstStyle/>
          <a:p>
            <a:r>
              <a:rPr lang="pt-BR" dirty="0"/>
              <a:t>5</a:t>
            </a:r>
          </a:p>
        </p:txBody>
      </p:sp>
      <p:sp>
        <p:nvSpPr>
          <p:cNvPr id="10" name="CustomShape 1"/>
          <p:cNvSpPr/>
          <p:nvPr/>
        </p:nvSpPr>
        <p:spPr>
          <a:xfrm>
            <a:off x="2083373" y="8754935"/>
            <a:ext cx="8566200" cy="486000"/>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endParaRPr lang="pt-BR" sz="2800" b="0" strike="noStrike" spc="-1" dirty="0">
              <a:latin typeface="Arial"/>
            </a:endParaRPr>
          </a:p>
        </p:txBody>
      </p:sp>
      <p:sp>
        <p:nvSpPr>
          <p:cNvPr id="8" name="Retângulo 7"/>
          <p:cNvSpPr/>
          <p:nvPr/>
        </p:nvSpPr>
        <p:spPr>
          <a:xfrm>
            <a:off x="3555935" y="4708312"/>
            <a:ext cx="6054596" cy="4229552"/>
          </a:xfrm>
          <a:prstGeom prst="rect">
            <a:avLst/>
          </a:prstGeom>
        </p:spPr>
        <p:txBody>
          <a:bodyPr wrap="square">
            <a:spAutoFit/>
          </a:bodyPr>
          <a:lstStyle/>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endParaRPr lang="pt-BR" dirty="0">
              <a:solidFill>
                <a:srgbClr val="999999"/>
              </a:solidFill>
              <a:latin typeface="Open Sans" pitchFamily="2" charset="0"/>
            </a:endParaRPr>
          </a:p>
          <a:p>
            <a:r>
              <a:rPr lang="pt-BR" dirty="0">
                <a:latin typeface="Open Sans" pitchFamily="2" charset="0"/>
              </a:rPr>
              <a:t>Imagem ilustrativa - Imagem de Joelfotos por Pixabay</a:t>
            </a:r>
            <a:endParaRPr lang="pt-BR" dirty="0"/>
          </a:p>
        </p:txBody>
      </p:sp>
    </p:spTree>
    <p:extLst>
      <p:ext uri="{BB962C8B-B14F-4D97-AF65-F5344CB8AC3E}">
        <p14:creationId xmlns:p14="http://schemas.microsoft.com/office/powerpoint/2010/main" val="4967932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Mercado financeiro: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2285104"/>
            <a:ext cx="10765710"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pt-BR" sz="2600" b="1" dirty="0"/>
              <a:t>O que são bancos</a:t>
            </a:r>
            <a:r>
              <a:rPr lang="pt-BR" sz="2600" dirty="0"/>
              <a:t>: são as instituições financeiras especializadas em intermediar o dinheiro entre poupadores e aqueles que precisam de empréstimos, além de custodiar (guardar) esse dinheiro.</a:t>
            </a:r>
          </a:p>
          <a:p>
            <a:pPr lvl="0" algn="just"/>
            <a:endParaRPr lang="pt-BR" sz="2600" dirty="0"/>
          </a:p>
          <a:p>
            <a:pPr lvl="0" algn="just"/>
            <a:r>
              <a:rPr lang="pt-BR" sz="2600" b="1" dirty="0"/>
              <a:t>O que é conta corrente</a:t>
            </a:r>
            <a:r>
              <a:rPr lang="pt-BR" sz="2600" dirty="0"/>
              <a:t>: é um tipo de conta bancária onde fica disponível o seu dinheiro. Uma das vantagens é poder movimentar o dinheiro de forma fácil, o que faz dela uma boa escolha para o uso diário.</a:t>
            </a:r>
          </a:p>
          <a:p>
            <a:pPr lvl="0" algn="just"/>
            <a:endParaRPr lang="pt-BR" sz="2600" dirty="0"/>
          </a:p>
          <a:p>
            <a:pPr lvl="0" algn="just"/>
            <a:r>
              <a:rPr lang="pt-BR" sz="2600" b="1" dirty="0"/>
              <a:t>Como abrir uma conta corrente:</a:t>
            </a:r>
            <a:r>
              <a:rPr lang="pt-BR" sz="2600" dirty="0"/>
              <a:t> nos bancos virtuais basta baixar o aplicativo e acessar o link para abrir a conta. Atentar-se para as exigências da instituição como fotos nítidas dos documentos solicitados. Aguardar análise. </a:t>
            </a:r>
          </a:p>
          <a:p>
            <a:pPr lvl="0" algn="just"/>
            <a:endParaRPr lang="pt-BR" sz="2600" dirty="0"/>
          </a:p>
          <a:p>
            <a:pPr lvl="0" algn="just"/>
            <a:r>
              <a:rPr lang="pt-BR" sz="2600" b="1" dirty="0"/>
              <a:t>Como fazer um investimento por meio do banco</a:t>
            </a:r>
            <a:r>
              <a:rPr lang="pt-BR" sz="2600" dirty="0"/>
              <a:t>: após abertura da conta e tendo saldo disponível é possível optar por algum tipo de investimento oferecido pelo banco.</a:t>
            </a:r>
          </a:p>
          <a:p>
            <a:pPr algn="just"/>
            <a:endParaRPr lang="pt-BR" sz="2600" dirty="0"/>
          </a:p>
        </p:txBody>
      </p:sp>
      <p:sp>
        <p:nvSpPr>
          <p:cNvPr id="2" name="CaixaDeTexto 1">
            <a:extLst>
              <a:ext uri="{FF2B5EF4-FFF2-40B4-BE49-F238E27FC236}">
                <a16:creationId xmlns:a16="http://schemas.microsoft.com/office/drawing/2014/main" id="{A24FAF56-DF2D-EAB3-A65D-FE3FCEB22DC4}"/>
              </a:ext>
            </a:extLst>
          </p:cNvPr>
          <p:cNvSpPr txBox="1"/>
          <p:nvPr/>
        </p:nvSpPr>
        <p:spPr>
          <a:xfrm>
            <a:off x="12466969" y="9127397"/>
            <a:ext cx="312906" cy="369332"/>
          </a:xfrm>
          <a:prstGeom prst="rect">
            <a:avLst/>
          </a:prstGeom>
          <a:noFill/>
        </p:spPr>
        <p:txBody>
          <a:bodyPr wrap="none" rtlCol="0">
            <a:spAutoFit/>
          </a:bodyPr>
          <a:lstStyle/>
          <a:p>
            <a:r>
              <a:rPr lang="pt-BR" dirty="0"/>
              <a:t>6</a:t>
            </a:r>
          </a:p>
        </p:txBody>
      </p:sp>
    </p:spTree>
    <p:extLst>
      <p:ext uri="{BB962C8B-B14F-4D97-AF65-F5344CB8AC3E}">
        <p14:creationId xmlns:p14="http://schemas.microsoft.com/office/powerpoint/2010/main" val="2368753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aplicações disponíveis no sistema bancário: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2573918"/>
            <a:ext cx="10765710"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2600" b="1" dirty="0"/>
              <a:t>RENDA FIXA:</a:t>
            </a:r>
          </a:p>
          <a:p>
            <a:pPr algn="just"/>
            <a:endParaRPr lang="pt-BR" sz="2600" b="1" dirty="0"/>
          </a:p>
          <a:p>
            <a:pPr marL="457200" indent="-457200" algn="just">
              <a:buFont typeface="Arial" panose="020B0604020202020204" pitchFamily="34" charset="0"/>
              <a:buChar char="•"/>
            </a:pPr>
            <a:r>
              <a:rPr lang="pt-BR" sz="2600" b="1" dirty="0"/>
              <a:t>POUPANÇA: </a:t>
            </a:r>
            <a:r>
              <a:rPr lang="pt-BR" sz="2600" dirty="0"/>
              <a:t>forma de investir em que o dinheiro que você deposita recebe um rendimento mensal. Para isso, essa quantia precisa ficar aplicada durante o período mínimo de 30 dias. Ou seja, se você retirar um valor antes perderá esse ganho. </a:t>
            </a:r>
            <a:r>
              <a:rPr lang="pt-BR" sz="2600" dirty="0">
                <a:solidFill>
                  <a:srgbClr val="FF0000"/>
                </a:solidFill>
              </a:rPr>
              <a:t>Não indicado porque a poupança rende menos do que a inflação, o que gera uma perda líquida do valor do seu dinheiro.</a:t>
            </a:r>
            <a:endParaRPr lang="pt-BR" sz="2600" dirty="0"/>
          </a:p>
          <a:p>
            <a:pPr marL="457200" indent="-457200" algn="just">
              <a:buFont typeface="Arial" panose="020B0604020202020204" pitchFamily="34" charset="0"/>
              <a:buChar char="•"/>
            </a:pPr>
            <a:endParaRPr lang="pt-BR" sz="2600" dirty="0"/>
          </a:p>
          <a:p>
            <a:pPr marL="457200" indent="-457200" algn="just">
              <a:buFont typeface="Arial" panose="020B0604020202020204" pitchFamily="34" charset="0"/>
              <a:buChar char="•"/>
            </a:pPr>
            <a:r>
              <a:rPr lang="pt-BR" sz="2600" b="1" dirty="0"/>
              <a:t>CDB: </a:t>
            </a:r>
            <a:r>
              <a:rPr lang="pt-BR" sz="2600" dirty="0"/>
              <a:t>o Certificado de Depósito Bancário é um tipo de investimento com rendimentos melhores que a Poupança e com garantia do FGC.</a:t>
            </a:r>
          </a:p>
          <a:p>
            <a:pPr marL="457200" indent="-457200" algn="just">
              <a:buFont typeface="Arial" panose="020B0604020202020204" pitchFamily="34" charset="0"/>
              <a:buChar char="•"/>
            </a:pPr>
            <a:endParaRPr lang="pt-BR" sz="2600" dirty="0"/>
          </a:p>
          <a:p>
            <a:pPr marL="457200" indent="-457200" algn="just">
              <a:buFont typeface="Arial" panose="020B0604020202020204" pitchFamily="34" charset="0"/>
              <a:buChar char="•"/>
            </a:pPr>
            <a:r>
              <a:rPr lang="pt-BR" sz="2600" b="1" dirty="0"/>
              <a:t>TESOURO DIRETO: </a:t>
            </a:r>
            <a:r>
              <a:rPr lang="pt-BR" sz="2600" dirty="0"/>
              <a:t>é uma plataforma disponibilizada pelo Tesouro Nacional brasileiro na qual são ofertados ao mercado títulos de renda fixa emitidos pelo governo. Como falamos acima, ao investir em um título do Tesouro Direto o investidor está financiando o orçamento do Estado.</a:t>
            </a:r>
          </a:p>
        </p:txBody>
      </p:sp>
      <p:sp>
        <p:nvSpPr>
          <p:cNvPr id="2" name="CaixaDeTexto 1">
            <a:extLst>
              <a:ext uri="{FF2B5EF4-FFF2-40B4-BE49-F238E27FC236}">
                <a16:creationId xmlns:a16="http://schemas.microsoft.com/office/drawing/2014/main" id="{5194D461-D51F-127A-88CF-8D54BEDA5890}"/>
              </a:ext>
            </a:extLst>
          </p:cNvPr>
          <p:cNvSpPr txBox="1"/>
          <p:nvPr/>
        </p:nvSpPr>
        <p:spPr>
          <a:xfrm>
            <a:off x="12466969" y="9127397"/>
            <a:ext cx="312906" cy="369332"/>
          </a:xfrm>
          <a:prstGeom prst="rect">
            <a:avLst/>
          </a:prstGeom>
          <a:noFill/>
        </p:spPr>
        <p:txBody>
          <a:bodyPr wrap="none" rtlCol="0">
            <a:spAutoFit/>
          </a:bodyPr>
          <a:lstStyle/>
          <a:p>
            <a:r>
              <a:rPr lang="pt-BR" dirty="0"/>
              <a:t>7</a:t>
            </a:r>
          </a:p>
        </p:txBody>
      </p:sp>
    </p:spTree>
    <p:extLst>
      <p:ext uri="{BB962C8B-B14F-4D97-AF65-F5344CB8AC3E}">
        <p14:creationId xmlns:p14="http://schemas.microsoft.com/office/powerpoint/2010/main" val="423874609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aplicações disponíveis no sistema bancário: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5402782"/>
            <a:ext cx="9567720" cy="406533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3349554"/>
            <a:ext cx="1076571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2800" b="1" dirty="0"/>
              <a:t>RENDA FIXA:</a:t>
            </a:r>
          </a:p>
          <a:p>
            <a:pPr algn="just"/>
            <a:endParaRPr lang="pt-BR" sz="2800" b="1" dirty="0"/>
          </a:p>
          <a:p>
            <a:pPr marL="457200" indent="-457200" algn="just">
              <a:buFont typeface="Arial" panose="020B0604020202020204" pitchFamily="34" charset="0"/>
              <a:buChar char="•"/>
            </a:pPr>
            <a:r>
              <a:rPr lang="pt-BR" sz="2800" b="1" dirty="0"/>
              <a:t>LCI:</a:t>
            </a:r>
            <a:r>
              <a:rPr lang="pt-BR" sz="2800" dirty="0"/>
              <a:t>  as Letras de Crédito Imobiliário (LCI) e  </a:t>
            </a:r>
          </a:p>
          <a:p>
            <a:pPr marL="457200" indent="-457200" algn="just">
              <a:buFont typeface="Arial" panose="020B0604020202020204" pitchFamily="34" charset="0"/>
              <a:buChar char="•"/>
            </a:pPr>
            <a:r>
              <a:rPr lang="pt-BR" sz="2800" b="1" dirty="0"/>
              <a:t>LCA</a:t>
            </a:r>
            <a:r>
              <a:rPr lang="pt-BR" sz="2800" dirty="0"/>
              <a:t>: Letras de Crédito do Agronegócio</a:t>
            </a:r>
          </a:p>
          <a:p>
            <a:pPr marL="457200" indent="-457200" algn="just">
              <a:buFont typeface="Arial" panose="020B0604020202020204" pitchFamily="34" charset="0"/>
              <a:buChar char="•"/>
            </a:pPr>
            <a:endParaRPr lang="pt-BR" sz="2800" b="1" dirty="0"/>
          </a:p>
          <a:p>
            <a:pPr marL="457200" indent="-457200" algn="just">
              <a:buFont typeface="Arial" panose="020B0604020202020204" pitchFamily="34" charset="0"/>
              <a:buChar char="•"/>
            </a:pPr>
            <a:r>
              <a:rPr lang="pt-BR" sz="2800" dirty="0"/>
              <a:t>São títulos de renda fixa do mercado financeiro que captam recursos visando o desenvolvimento do setor imobiliário e agronegócio, respectivamente. Prazo mínimo de 90 dias de aplicação. Baixa liquidez. Sem incidência de IR. São garantidas pelo FGC. Valor mínimo de R$ 1.000,00.</a:t>
            </a:r>
            <a:endParaRPr lang="pt-BR" sz="2800" b="1" dirty="0"/>
          </a:p>
          <a:p>
            <a:pPr marL="457200" indent="-457200" algn="just">
              <a:buFont typeface="Arial" panose="020B0604020202020204" pitchFamily="34" charset="0"/>
              <a:buChar char="•"/>
            </a:pPr>
            <a:endParaRPr lang="pt-BR" sz="2800" b="1" dirty="0"/>
          </a:p>
          <a:p>
            <a:pPr algn="just"/>
            <a:r>
              <a:rPr lang="pt-BR" sz="2800" dirty="0"/>
              <a:t> </a:t>
            </a:r>
          </a:p>
        </p:txBody>
      </p:sp>
      <p:sp>
        <p:nvSpPr>
          <p:cNvPr id="2" name="CaixaDeTexto 1">
            <a:extLst>
              <a:ext uri="{FF2B5EF4-FFF2-40B4-BE49-F238E27FC236}">
                <a16:creationId xmlns:a16="http://schemas.microsoft.com/office/drawing/2014/main" id="{8AB0B398-D7EA-E22C-08E4-F5C7874A11F8}"/>
              </a:ext>
            </a:extLst>
          </p:cNvPr>
          <p:cNvSpPr txBox="1"/>
          <p:nvPr/>
        </p:nvSpPr>
        <p:spPr>
          <a:xfrm>
            <a:off x="12466969" y="9127397"/>
            <a:ext cx="312906" cy="369332"/>
          </a:xfrm>
          <a:prstGeom prst="rect">
            <a:avLst/>
          </a:prstGeom>
          <a:noFill/>
        </p:spPr>
        <p:txBody>
          <a:bodyPr wrap="none" rtlCol="0">
            <a:spAutoFit/>
          </a:bodyPr>
          <a:lstStyle/>
          <a:p>
            <a:r>
              <a:rPr lang="pt-BR" dirty="0"/>
              <a:t>8</a:t>
            </a:r>
          </a:p>
        </p:txBody>
      </p:sp>
    </p:spTree>
    <p:extLst>
      <p:ext uri="{BB962C8B-B14F-4D97-AF65-F5344CB8AC3E}">
        <p14:creationId xmlns:p14="http://schemas.microsoft.com/office/powerpoint/2010/main" val="9750302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67" name="CustomShape 1"/>
          <p:cNvSpPr/>
          <p:nvPr/>
        </p:nvSpPr>
        <p:spPr>
          <a:xfrm>
            <a:off x="2217600" y="1419119"/>
            <a:ext cx="8566200" cy="1064838"/>
          </a:xfrm>
          <a:prstGeom prst="rect">
            <a:avLst/>
          </a:prstGeom>
          <a:noFill/>
          <a:ln>
            <a:noFill/>
          </a:ln>
        </p:spPr>
        <p:style>
          <a:lnRef idx="0">
            <a:scrgbClr r="0" g="0" b="0"/>
          </a:lnRef>
          <a:fillRef idx="0">
            <a:scrgbClr r="0" g="0" b="0"/>
          </a:fillRef>
          <a:effectRef idx="0">
            <a:scrgbClr r="0" g="0" b="0"/>
          </a:effectRef>
          <a:fontRef idx="minor"/>
        </p:style>
        <p:txBody>
          <a:bodyPr lIns="90000" tIns="69840" rIns="90000" bIns="45000"/>
          <a:lstStyle/>
          <a:p>
            <a:pPr algn="ctr">
              <a:lnSpc>
                <a:spcPct val="93000"/>
              </a:lnSpc>
            </a:pPr>
            <a:r>
              <a:rPr lang="pt-BR" sz="4000" b="1" spc="-1" dirty="0">
                <a:solidFill>
                  <a:srgbClr val="009900"/>
                </a:solidFill>
                <a:latin typeface="Arial"/>
                <a:ea typeface="Microsoft YaHei"/>
              </a:rPr>
              <a:t>Tipos de aplicações disponíveis no sistema bancário:</a:t>
            </a:r>
            <a:endParaRPr lang="pt-BR" sz="2800" dirty="0"/>
          </a:p>
          <a:p>
            <a:pPr algn="ctr">
              <a:lnSpc>
                <a:spcPct val="93000"/>
              </a:lnSpc>
            </a:pPr>
            <a:endParaRPr lang="pt-BR" sz="2800" b="0" strike="noStrike" spc="-1" dirty="0">
              <a:latin typeface="Arial"/>
            </a:endParaRPr>
          </a:p>
        </p:txBody>
      </p:sp>
      <p:sp>
        <p:nvSpPr>
          <p:cNvPr id="269" name="CustomShape 3"/>
          <p:cNvSpPr/>
          <p:nvPr/>
        </p:nvSpPr>
        <p:spPr>
          <a:xfrm>
            <a:off x="964415" y="2483957"/>
            <a:ext cx="11050376" cy="584893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3200" b="0" strike="noStrike" spc="-1" dirty="0">
              <a:solidFill>
                <a:srgbClr val="000000"/>
              </a:solidFill>
              <a:latin typeface="Tahoma"/>
              <a:ea typeface="宋体"/>
            </a:endParaRPr>
          </a:p>
          <a:p>
            <a:br>
              <a:rPr lang="pt-BR" sz="3200" dirty="0"/>
            </a:br>
            <a:endParaRPr lang="pt-BR" sz="3200" b="0" strike="noStrike" spc="-1" dirty="0">
              <a:solidFill>
                <a:srgbClr val="000000"/>
              </a:solidFill>
              <a:latin typeface="Tahoma"/>
              <a:ea typeface="宋体"/>
            </a:endParaRPr>
          </a:p>
          <a:p>
            <a:br>
              <a:rPr lang="pt-BR" sz="2400" dirty="0"/>
            </a:br>
            <a:endParaRPr lang="pt-BR" sz="2400" b="0" strike="noStrike" spc="-1" dirty="0">
              <a:solidFill>
                <a:srgbClr val="000000"/>
              </a:solidFill>
              <a:latin typeface="Tahoma"/>
              <a:ea typeface="宋体"/>
            </a:endParaRPr>
          </a:p>
        </p:txBody>
      </p:sp>
      <p:sp>
        <p:nvSpPr>
          <p:cNvPr id="4" name="CustomShape 3">
            <a:extLst>
              <a:ext uri="{FF2B5EF4-FFF2-40B4-BE49-F238E27FC236}">
                <a16:creationId xmlns:a16="http://schemas.microsoft.com/office/drawing/2014/main" id="{462C36D9-7D99-ABC8-AFDC-036DC2A31F81}"/>
              </a:ext>
            </a:extLst>
          </p:cNvPr>
          <p:cNvSpPr/>
          <p:nvPr/>
        </p:nvSpPr>
        <p:spPr>
          <a:xfrm>
            <a:off x="1542117" y="4855082"/>
            <a:ext cx="9567720" cy="461303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5280" algn="just">
              <a:lnSpc>
                <a:spcPct val="100000"/>
              </a:lnSpc>
              <a:spcBef>
                <a:spcPts val="2268"/>
              </a:spcBef>
              <a:buClr>
                <a:srgbClr val="000000"/>
              </a:buClr>
              <a:buSzPct val="45000"/>
              <a:buFont typeface="Wingdings" charset="2"/>
              <a:buChar char=""/>
            </a:pPr>
            <a:endParaRPr lang="pt-BR" sz="2400" b="0" strike="noStrike" spc="-1" dirty="0">
              <a:solidFill>
                <a:srgbClr val="000000"/>
              </a:solidFill>
              <a:latin typeface="Tahoma"/>
              <a:ea typeface="宋体"/>
            </a:endParaRPr>
          </a:p>
        </p:txBody>
      </p:sp>
      <p:sp>
        <p:nvSpPr>
          <p:cNvPr id="6" name="Rectangle 4">
            <a:extLst>
              <a:ext uri="{FF2B5EF4-FFF2-40B4-BE49-F238E27FC236}">
                <a16:creationId xmlns:a16="http://schemas.microsoft.com/office/drawing/2014/main" id="{391C8AA2-CB82-40F5-8385-83B9CB5E2B59}"/>
              </a:ext>
            </a:extLst>
          </p:cNvPr>
          <p:cNvSpPr>
            <a:spLocks noChangeArrowheads="1"/>
          </p:cNvSpPr>
          <p:nvPr/>
        </p:nvSpPr>
        <p:spPr bwMode="auto">
          <a:xfrm>
            <a:off x="1106748" y="2639093"/>
            <a:ext cx="1076571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pt-BR" sz="2800" b="1" dirty="0"/>
              <a:t>RENDA VARIÁVEL:</a:t>
            </a:r>
          </a:p>
          <a:p>
            <a:pPr algn="just"/>
            <a:endParaRPr lang="pt-BR" sz="2800" b="1" dirty="0"/>
          </a:p>
          <a:p>
            <a:pPr marL="457200" indent="-457200" algn="just">
              <a:buFont typeface="Arial" panose="020B0604020202020204" pitchFamily="34" charset="0"/>
              <a:buChar char="•"/>
            </a:pPr>
            <a:r>
              <a:rPr lang="pt-BR" sz="2400" b="1" dirty="0"/>
              <a:t>Ações: </a:t>
            </a:r>
            <a:r>
              <a:rPr lang="pt-BR" sz="2400" dirty="0"/>
              <a:t>as ações são os ativos clássicos negociados na bolsa de valores. </a:t>
            </a:r>
            <a:r>
              <a:rPr lang="pt-BR" sz="2400" dirty="0">
                <a:solidFill>
                  <a:srgbClr val="FF0000"/>
                </a:solidFill>
              </a:rPr>
              <a:t>Há mais de 400 empresas com ações listadas no pregão da B3, segundo os dados apurados pela bolsa em maio de 2024</a:t>
            </a:r>
            <a:r>
              <a:rPr lang="pt-BR" sz="2400" dirty="0"/>
              <a:t>.</a:t>
            </a:r>
          </a:p>
          <a:p>
            <a:pPr marL="457200" indent="-457200" algn="just">
              <a:buFont typeface="Arial" panose="020B0604020202020204" pitchFamily="34" charset="0"/>
              <a:buChar char="•"/>
            </a:pPr>
            <a:endParaRPr lang="pt-BR" sz="2400" b="1" dirty="0"/>
          </a:p>
          <a:p>
            <a:pPr marL="457200" indent="-457200" algn="just">
              <a:buFont typeface="Arial" panose="020B0604020202020204" pitchFamily="34" charset="0"/>
              <a:buChar char="•"/>
            </a:pPr>
            <a:r>
              <a:rPr lang="pt-BR" sz="2400" b="1" dirty="0" err="1"/>
              <a:t>ETFs</a:t>
            </a:r>
            <a:r>
              <a:rPr lang="pt-BR" sz="2400" b="1" dirty="0"/>
              <a:t>: </a:t>
            </a:r>
            <a:r>
              <a:rPr lang="pt-BR" sz="2400" dirty="0"/>
              <a:t>são, basicamente, fundos de investimento com cotas negociadas na Bolsa de Valores. Eles também são chamados de “fundos de índice”, um apelido que explica a funcionalidade desse tipo de investimento.</a:t>
            </a:r>
          </a:p>
          <a:p>
            <a:pPr marL="457200" indent="-457200" algn="just">
              <a:buFont typeface="Arial" panose="020B0604020202020204" pitchFamily="34" charset="0"/>
              <a:buChar char="•"/>
            </a:pPr>
            <a:endParaRPr lang="pt-BR" sz="2400" b="1" dirty="0"/>
          </a:p>
          <a:p>
            <a:pPr marL="457200" indent="-457200" algn="just">
              <a:buFont typeface="Arial" panose="020B0604020202020204" pitchFamily="34" charset="0"/>
              <a:buChar char="•"/>
            </a:pPr>
            <a:r>
              <a:rPr lang="pt-BR" sz="2400" b="1" dirty="0"/>
              <a:t>Contratos Futuros: </a:t>
            </a:r>
            <a:r>
              <a:rPr lang="pt-BR" sz="2400" dirty="0"/>
              <a:t> são tipos específicos de contratos derivativos de compra e venda de algum produto, como o milho, moeda estrangeira, o dólar ou de índices como os da bolsa de valores – como o Ibovespa ou o Índice Brasil.</a:t>
            </a:r>
          </a:p>
          <a:p>
            <a:pPr algn="just"/>
            <a:endParaRPr lang="pt-BR" sz="2800" b="1" dirty="0"/>
          </a:p>
          <a:p>
            <a:pPr algn="just"/>
            <a:r>
              <a:rPr lang="pt-BR" dirty="0"/>
              <a:t> </a:t>
            </a:r>
            <a:endParaRPr lang="pt-BR" sz="2800" dirty="0"/>
          </a:p>
        </p:txBody>
      </p:sp>
      <p:sp>
        <p:nvSpPr>
          <p:cNvPr id="2" name="CaixaDeTexto 1">
            <a:extLst>
              <a:ext uri="{FF2B5EF4-FFF2-40B4-BE49-F238E27FC236}">
                <a16:creationId xmlns:a16="http://schemas.microsoft.com/office/drawing/2014/main" id="{E00BED56-38EE-2449-B602-FC6EC3E3AF63}"/>
              </a:ext>
            </a:extLst>
          </p:cNvPr>
          <p:cNvSpPr txBox="1"/>
          <p:nvPr/>
        </p:nvSpPr>
        <p:spPr>
          <a:xfrm>
            <a:off x="12466969" y="9127397"/>
            <a:ext cx="312906" cy="369332"/>
          </a:xfrm>
          <a:prstGeom prst="rect">
            <a:avLst/>
          </a:prstGeom>
          <a:noFill/>
        </p:spPr>
        <p:txBody>
          <a:bodyPr wrap="none" rtlCol="0">
            <a:spAutoFit/>
          </a:bodyPr>
          <a:lstStyle/>
          <a:p>
            <a:r>
              <a:rPr lang="pt-BR" dirty="0"/>
              <a:t>9</a:t>
            </a:r>
          </a:p>
        </p:txBody>
      </p:sp>
    </p:spTree>
    <p:extLst>
      <p:ext uri="{BB962C8B-B14F-4D97-AF65-F5344CB8AC3E}">
        <p14:creationId xmlns:p14="http://schemas.microsoft.com/office/powerpoint/2010/main" val="259849412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14550</TotalTime>
  <Words>2075</Words>
  <Application>Microsoft Macintosh PowerPoint</Application>
  <PresentationFormat>Personalizar</PresentationFormat>
  <Paragraphs>316</Paragraphs>
  <Slides>22</Slides>
  <Notes>17</Notes>
  <HiddenSlides>0</HiddenSlides>
  <MMClips>0</MMClips>
  <ScaleCrop>false</ScaleCrop>
  <HeadingPairs>
    <vt:vector size="6" baseType="variant">
      <vt:variant>
        <vt:lpstr>Fontes usadas</vt:lpstr>
      </vt:variant>
      <vt:variant>
        <vt:i4>7</vt:i4>
      </vt:variant>
      <vt:variant>
        <vt:lpstr>Tema</vt:lpstr>
      </vt:variant>
      <vt:variant>
        <vt:i4>4</vt:i4>
      </vt:variant>
      <vt:variant>
        <vt:lpstr>Títulos de slides</vt:lpstr>
      </vt:variant>
      <vt:variant>
        <vt:i4>22</vt:i4>
      </vt:variant>
    </vt:vector>
  </HeadingPairs>
  <TitlesOfParts>
    <vt:vector size="33" baseType="lpstr">
      <vt:lpstr>Arial</vt:lpstr>
      <vt:lpstr>Open Sans</vt:lpstr>
      <vt:lpstr>Palace Script MT</vt:lpstr>
      <vt:lpstr>Symbol</vt:lpstr>
      <vt:lpstr>Tahoma</vt:lpstr>
      <vt:lpstr>Times New Roman</vt:lpstr>
      <vt:lpstr>Wingdings</vt:lpstr>
      <vt:lpstr>Office Theme</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PROTEÇÃO DO FGC</vt:lpstr>
      <vt:lpstr>PERFIL DO INVESTIDOR</vt:lpstr>
      <vt:lpstr>Vídeo 3 – aprendendo a investir</vt:lpstr>
      <vt:lpstr>Reflexão final sobre investimentos</vt:lpstr>
      <vt:lpstr> Tranquilidade financeira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Dante Alighieri Alves de Mello</dc:creator>
  <cp:lastModifiedBy>Revisor</cp:lastModifiedBy>
  <cp:revision>237</cp:revision>
  <dcterms:modified xsi:type="dcterms:W3CDTF">2024-05-22T19:15:47Z</dcterms:modified>
</cp:coreProperties>
</file>