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 bookmarkIdSeed="3">
  <p:sldMasterIdLst>
    <p:sldMasterId id="2147483648" r:id="rId1"/>
    <p:sldMasterId id="2147483661" r:id="rId2"/>
    <p:sldMasterId id="2147483674" r:id="rId3"/>
    <p:sldMasterId id="2147483675" r:id="rId4"/>
  </p:sldMasterIdLst>
  <p:notesMasterIdLst>
    <p:notesMasterId r:id="rId25"/>
  </p:notesMasterIdLst>
  <p:sldIdLst>
    <p:sldId id="256" r:id="rId5"/>
    <p:sldId id="292" r:id="rId6"/>
    <p:sldId id="389" r:id="rId7"/>
    <p:sldId id="380" r:id="rId8"/>
    <p:sldId id="366" r:id="rId9"/>
    <p:sldId id="381" r:id="rId10"/>
    <p:sldId id="367" r:id="rId11"/>
    <p:sldId id="332" r:id="rId12"/>
    <p:sldId id="335" r:id="rId13"/>
    <p:sldId id="382" r:id="rId14"/>
    <p:sldId id="391" r:id="rId15"/>
    <p:sldId id="390" r:id="rId16"/>
    <p:sldId id="383" r:id="rId17"/>
    <p:sldId id="374" r:id="rId18"/>
    <p:sldId id="384" r:id="rId19"/>
    <p:sldId id="385" r:id="rId20"/>
    <p:sldId id="386" r:id="rId21"/>
    <p:sldId id="346" r:id="rId22"/>
    <p:sldId id="267" r:id="rId23"/>
    <p:sldId id="259" r:id="rId24"/>
  </p:sldIdLst>
  <p:sldSz cx="13003213" cy="9752013"/>
  <p:notesSz cx="7559675" cy="10691813"/>
  <p:defaultTextStyle>
    <a:defPPr lvl="0">
      <a:defRPr lang="pt-BR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43" userDrawn="1">
          <p15:clr>
            <a:srgbClr val="A4A3A4"/>
          </p15:clr>
        </p15:guide>
        <p15:guide id="2" pos="407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60"/>
    <a:srgbClr val="00926F"/>
    <a:srgbClr val="3598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Estilo Mé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E171933-4619-4E11-9A3F-F7608DF75F80}" styleName="Estilo Médio 1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52" autoAdjust="0"/>
    <p:restoredTop sz="90980" autoAdjust="0"/>
  </p:normalViewPr>
  <p:slideViewPr>
    <p:cSldViewPr snapToGrid="0">
      <p:cViewPr varScale="1">
        <p:scale>
          <a:sx n="86" d="100"/>
          <a:sy n="86" d="100"/>
        </p:scale>
        <p:origin x="1312" y="208"/>
      </p:cViewPr>
      <p:guideLst>
        <p:guide orient="horz" pos="6143"/>
        <p:guide pos="407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GB" sz="5700" b="0" strike="noStrike" spc="-1">
                <a:solidFill>
                  <a:srgbClr val="FFFFFF"/>
                </a:solidFill>
                <a:latin typeface="Arial"/>
              </a:rPr>
              <a:t>Clique para mover o slide</a:t>
            </a:r>
          </a:p>
        </p:txBody>
      </p:sp>
      <p:sp>
        <p:nvSpPr>
          <p:cNvPr id="256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t-BR" sz="2000" b="0" strike="noStrike" spc="-1">
                <a:latin typeface="Arial"/>
              </a:rPr>
              <a:t>Clique para editar o formato de notas</a:t>
            </a:r>
          </a:p>
        </p:txBody>
      </p:sp>
      <p:sp>
        <p:nvSpPr>
          <p:cNvPr id="2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t-BR" sz="1400" b="0" strike="noStrike" spc="-1">
                <a:latin typeface="Times New Roman"/>
              </a:rPr>
              <a:t> </a:t>
            </a:r>
          </a:p>
        </p:txBody>
      </p:sp>
      <p:sp>
        <p:nvSpPr>
          <p:cNvPr id="258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pt-BR" sz="1400" b="0" strike="noStrike" spc="-1">
                <a:latin typeface="Times New Roman"/>
              </a:rPr>
              <a:t> </a:t>
            </a:r>
          </a:p>
        </p:txBody>
      </p:sp>
      <p:sp>
        <p:nvSpPr>
          <p:cNvPr id="2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pt-BR" sz="1400" b="0" strike="noStrike" spc="-1">
                <a:latin typeface="Times New Roman"/>
              </a:rPr>
              <a:t> </a:t>
            </a:r>
          </a:p>
        </p:txBody>
      </p:sp>
      <p:sp>
        <p:nvSpPr>
          <p:cNvPr id="260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08EFD2B5-EB7A-4E8B-9119-2A7EA2C641EA}" type="slidenum">
              <a:rPr lang="pt-BR" sz="1400" b="0" strike="noStrike" spc="-1">
                <a:latin typeface="Times New Roman"/>
              </a:rPr>
              <a:t>‹nº›</a:t>
            </a:fld>
            <a:endParaRPr lang="pt-BR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TextShape 1"/>
          <p:cNvSpPr txBox="1"/>
          <p:nvPr/>
        </p:nvSpPr>
        <p:spPr>
          <a:xfrm>
            <a:off x="4278240" y="10156680"/>
            <a:ext cx="3277800" cy="531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/>
          <a:p>
            <a:pPr algn="r">
              <a:lnSpc>
                <a:spcPct val="95000"/>
              </a:lnSpc>
            </a:pPr>
            <a:fld id="{22A8384D-0897-47EC-851F-C4751BD35B50}" type="slidenum">
              <a:rPr lang="pt-B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1</a:t>
            </a:fld>
            <a:endParaRPr lang="pt-BR" sz="1400" b="0" strike="noStrike" spc="-1">
              <a:latin typeface="Times New Roman"/>
            </a:endParaRPr>
          </a:p>
        </p:txBody>
      </p:sp>
      <p:sp>
        <p:nvSpPr>
          <p:cNvPr id="522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prstGeom prst="rect">
            <a:avLst/>
          </a:prstGeom>
        </p:spPr>
      </p:sp>
      <p:sp>
        <p:nvSpPr>
          <p:cNvPr id="523" name="PlaceHolder 3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8000" cy="48114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2000" b="0" strike="noStrike" spc="-1" dirty="0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CustomShape 1"/>
          <p:cNvSpPr/>
          <p:nvPr/>
        </p:nvSpPr>
        <p:spPr>
          <a:xfrm>
            <a:off x="4278240" y="10156680"/>
            <a:ext cx="3276720" cy="53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95000"/>
              </a:lnSpc>
            </a:pPr>
            <a:fld id="{0E704856-9532-4A33-AAA6-4301CF3E912B}" type="slidenum">
              <a:rPr lang="pt-B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2</a:t>
            </a:fld>
            <a:endParaRPr lang="pt-BR" sz="1400" b="0" strike="noStrike" spc="-1">
              <a:latin typeface="Arial"/>
            </a:endParaRPr>
          </a:p>
        </p:txBody>
      </p:sp>
      <p:sp>
        <p:nvSpPr>
          <p:cNvPr id="52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prstGeom prst="rect">
            <a:avLst/>
          </a:prstGeom>
        </p:spPr>
      </p:sp>
      <p:sp>
        <p:nvSpPr>
          <p:cNvPr id="526" name="PlaceHolder 3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6920" cy="4810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2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7234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CustomShape 1"/>
          <p:cNvSpPr/>
          <p:nvPr/>
        </p:nvSpPr>
        <p:spPr>
          <a:xfrm>
            <a:off x="4278240" y="10156680"/>
            <a:ext cx="3276720" cy="53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95000"/>
              </a:lnSpc>
            </a:pPr>
            <a:fld id="{0E704856-9532-4A33-AAA6-4301CF3E912B}" type="slidenum">
              <a:rPr lang="pt-B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3</a:t>
            </a:fld>
            <a:endParaRPr lang="pt-BR" sz="1400" b="0" strike="noStrike" spc="-1">
              <a:latin typeface="Arial"/>
            </a:endParaRPr>
          </a:p>
        </p:txBody>
      </p:sp>
      <p:sp>
        <p:nvSpPr>
          <p:cNvPr id="52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prstGeom prst="rect">
            <a:avLst/>
          </a:prstGeom>
        </p:spPr>
      </p:sp>
      <p:sp>
        <p:nvSpPr>
          <p:cNvPr id="526" name="PlaceHolder 3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6920" cy="4810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2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68721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CustomShape 1"/>
          <p:cNvSpPr/>
          <p:nvPr/>
        </p:nvSpPr>
        <p:spPr>
          <a:xfrm>
            <a:off x="4278240" y="10156680"/>
            <a:ext cx="3276720" cy="53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95000"/>
              </a:lnSpc>
            </a:pPr>
            <a:fld id="{0E704856-9532-4A33-AAA6-4301CF3E912B}" type="slidenum">
              <a:rPr lang="pt-B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4</a:t>
            </a:fld>
            <a:endParaRPr lang="pt-BR" sz="1400" b="0" strike="noStrike" spc="-1">
              <a:latin typeface="Arial"/>
            </a:endParaRPr>
          </a:p>
        </p:txBody>
      </p:sp>
      <p:sp>
        <p:nvSpPr>
          <p:cNvPr id="52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prstGeom prst="rect">
            <a:avLst/>
          </a:prstGeom>
        </p:spPr>
      </p:sp>
      <p:sp>
        <p:nvSpPr>
          <p:cNvPr id="526" name="PlaceHolder 3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6920" cy="4810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2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4957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CustomShape 1"/>
          <p:cNvSpPr/>
          <p:nvPr/>
        </p:nvSpPr>
        <p:spPr>
          <a:xfrm>
            <a:off x="4278240" y="10156680"/>
            <a:ext cx="3276720" cy="53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95000"/>
              </a:lnSpc>
            </a:pPr>
            <a:fld id="{0E704856-9532-4A33-AAA6-4301CF3E912B}" type="slidenum">
              <a:rPr lang="pt-B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5</a:t>
            </a:fld>
            <a:endParaRPr lang="pt-BR" sz="1400" b="0" strike="noStrike" spc="-1">
              <a:latin typeface="Arial"/>
            </a:endParaRPr>
          </a:p>
        </p:txBody>
      </p:sp>
      <p:sp>
        <p:nvSpPr>
          <p:cNvPr id="52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prstGeom prst="rect">
            <a:avLst/>
          </a:prstGeom>
        </p:spPr>
      </p:sp>
      <p:sp>
        <p:nvSpPr>
          <p:cNvPr id="526" name="PlaceHolder 3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6920" cy="4810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2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49581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CustomShape 1"/>
          <p:cNvSpPr/>
          <p:nvPr/>
        </p:nvSpPr>
        <p:spPr>
          <a:xfrm>
            <a:off x="4278240" y="10156680"/>
            <a:ext cx="3276720" cy="53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95000"/>
              </a:lnSpc>
            </a:pPr>
            <a:fld id="{0E704856-9532-4A33-AAA6-4301CF3E912B}" type="slidenum">
              <a:rPr lang="pt-B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6</a:t>
            </a:fld>
            <a:endParaRPr lang="pt-BR" sz="1400" b="0" strike="noStrike" spc="-1">
              <a:latin typeface="Arial"/>
            </a:endParaRPr>
          </a:p>
        </p:txBody>
      </p:sp>
      <p:sp>
        <p:nvSpPr>
          <p:cNvPr id="52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prstGeom prst="rect">
            <a:avLst/>
          </a:prstGeom>
        </p:spPr>
      </p:sp>
      <p:sp>
        <p:nvSpPr>
          <p:cNvPr id="526" name="PlaceHolder 3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6920" cy="4810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2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932591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CustomShape 1"/>
          <p:cNvSpPr/>
          <p:nvPr/>
        </p:nvSpPr>
        <p:spPr>
          <a:xfrm>
            <a:off x="4278240" y="10156680"/>
            <a:ext cx="3276720" cy="53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95000"/>
              </a:lnSpc>
            </a:pPr>
            <a:fld id="{0E704856-9532-4A33-AAA6-4301CF3E912B}" type="slidenum">
              <a:rPr lang="pt-B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7</a:t>
            </a:fld>
            <a:endParaRPr lang="pt-BR" sz="1400" b="0" strike="noStrike" spc="-1">
              <a:latin typeface="Arial"/>
            </a:endParaRPr>
          </a:p>
        </p:txBody>
      </p:sp>
      <p:sp>
        <p:nvSpPr>
          <p:cNvPr id="52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prstGeom prst="rect">
            <a:avLst/>
          </a:prstGeom>
        </p:spPr>
      </p:sp>
      <p:sp>
        <p:nvSpPr>
          <p:cNvPr id="526" name="PlaceHolder 3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6920" cy="4810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2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15927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CustomShape 1"/>
          <p:cNvSpPr/>
          <p:nvPr/>
        </p:nvSpPr>
        <p:spPr>
          <a:xfrm>
            <a:off x="4278240" y="10156680"/>
            <a:ext cx="3276720" cy="53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95000"/>
              </a:lnSpc>
            </a:pPr>
            <a:fld id="{0E704856-9532-4A33-AAA6-4301CF3E912B}" type="slidenum">
              <a:rPr lang="pt-B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19</a:t>
            </a:fld>
            <a:endParaRPr lang="pt-BR" sz="1400" b="0" strike="noStrike" spc="-1">
              <a:latin typeface="Arial"/>
            </a:endParaRPr>
          </a:p>
        </p:txBody>
      </p:sp>
      <p:sp>
        <p:nvSpPr>
          <p:cNvPr id="52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prstGeom prst="rect">
            <a:avLst/>
          </a:prstGeom>
        </p:spPr>
      </p:sp>
      <p:sp>
        <p:nvSpPr>
          <p:cNvPr id="526" name="PlaceHolder 3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6920" cy="4810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20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550893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CustomShape 1"/>
          <p:cNvSpPr/>
          <p:nvPr/>
        </p:nvSpPr>
        <p:spPr>
          <a:xfrm>
            <a:off x="4278240" y="10156680"/>
            <a:ext cx="3276720" cy="530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/>
          <a:lstStyle/>
          <a:p>
            <a:pPr algn="r">
              <a:lnSpc>
                <a:spcPct val="95000"/>
              </a:lnSpc>
            </a:pPr>
            <a:fld id="{ED2C1AC9-D25D-47DC-9C7F-AAA6929C3D86}" type="slidenum">
              <a:rPr lang="pt-BR" sz="1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20</a:t>
            </a:fld>
            <a:endParaRPr lang="pt-BR" sz="1400" b="0" strike="noStrike" spc="-1">
              <a:latin typeface="Arial"/>
            </a:endParaRPr>
          </a:p>
        </p:txBody>
      </p:sp>
      <p:sp>
        <p:nvSpPr>
          <p:cNvPr id="609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3525" cy="4006850"/>
          </a:xfrm>
          <a:prstGeom prst="rect">
            <a:avLst/>
          </a:prstGeom>
        </p:spPr>
      </p:sp>
      <p:sp>
        <p:nvSpPr>
          <p:cNvPr id="610" name="PlaceHolder 3"/>
          <p:cNvSpPr>
            <a:spLocks noGrp="1"/>
          </p:cNvSpPr>
          <p:nvPr>
            <p:ph type="body"/>
          </p:nvPr>
        </p:nvSpPr>
        <p:spPr>
          <a:xfrm>
            <a:off x="755280" y="5078160"/>
            <a:ext cx="6048000" cy="48114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1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117025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2" name="PlaceHolder 3"/>
          <p:cNvSpPr>
            <a:spLocks noGrp="1"/>
          </p:cNvSpPr>
          <p:nvPr>
            <p:ph type="body"/>
          </p:nvPr>
        </p:nvSpPr>
        <p:spPr>
          <a:xfrm>
            <a:off x="650160" y="5235840"/>
            <a:ext cx="117025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PlaceHolder 3"/>
          <p:cNvSpPr>
            <a:spLocks noGrp="1"/>
          </p:cNvSpPr>
          <p:nvPr>
            <p:ph type="body"/>
          </p:nvPr>
        </p:nvSpPr>
        <p:spPr>
          <a:xfrm>
            <a:off x="664668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6" name="PlaceHolder 4"/>
          <p:cNvSpPr>
            <a:spLocks noGrp="1"/>
          </p:cNvSpPr>
          <p:nvPr>
            <p:ph type="body"/>
          </p:nvPr>
        </p:nvSpPr>
        <p:spPr>
          <a:xfrm>
            <a:off x="650160" y="523584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7" name="PlaceHolder 5"/>
          <p:cNvSpPr>
            <a:spLocks noGrp="1"/>
          </p:cNvSpPr>
          <p:nvPr>
            <p:ph type="body"/>
          </p:nvPr>
        </p:nvSpPr>
        <p:spPr>
          <a:xfrm>
            <a:off x="6646680" y="523584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0" name="PlaceHolder 3"/>
          <p:cNvSpPr>
            <a:spLocks noGrp="1"/>
          </p:cNvSpPr>
          <p:nvPr>
            <p:ph type="body"/>
          </p:nvPr>
        </p:nvSpPr>
        <p:spPr>
          <a:xfrm>
            <a:off x="4606920" y="228168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1" name="PlaceHolder 4"/>
          <p:cNvSpPr>
            <a:spLocks noGrp="1"/>
          </p:cNvSpPr>
          <p:nvPr>
            <p:ph type="body"/>
          </p:nvPr>
        </p:nvSpPr>
        <p:spPr>
          <a:xfrm>
            <a:off x="8564040" y="228168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2" name="PlaceHolder 5"/>
          <p:cNvSpPr>
            <a:spLocks noGrp="1"/>
          </p:cNvSpPr>
          <p:nvPr>
            <p:ph type="body"/>
          </p:nvPr>
        </p:nvSpPr>
        <p:spPr>
          <a:xfrm>
            <a:off x="650160" y="523584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3" name="PlaceHolder 6"/>
          <p:cNvSpPr>
            <a:spLocks noGrp="1"/>
          </p:cNvSpPr>
          <p:nvPr>
            <p:ph type="body"/>
          </p:nvPr>
        </p:nvSpPr>
        <p:spPr>
          <a:xfrm>
            <a:off x="4606920" y="523584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4" name="PlaceHolder 7"/>
          <p:cNvSpPr>
            <a:spLocks noGrp="1"/>
          </p:cNvSpPr>
          <p:nvPr>
            <p:ph type="body"/>
          </p:nvPr>
        </p:nvSpPr>
        <p:spPr>
          <a:xfrm>
            <a:off x="8564040" y="523584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subTitle"/>
          </p:nvPr>
        </p:nvSpPr>
        <p:spPr>
          <a:xfrm>
            <a:off x="650160" y="2281680"/>
            <a:ext cx="11702520" cy="5655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1170252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571068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6646680" y="2281680"/>
            <a:ext cx="571068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subTitle"/>
          </p:nvPr>
        </p:nvSpPr>
        <p:spPr>
          <a:xfrm>
            <a:off x="650160" y="388800"/>
            <a:ext cx="11702520" cy="75474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646680" y="2281680"/>
            <a:ext cx="571068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50160" y="523584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 type="subTitle"/>
          </p:nvPr>
        </p:nvSpPr>
        <p:spPr>
          <a:xfrm>
            <a:off x="650160" y="2281680"/>
            <a:ext cx="11702520" cy="5655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571068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64668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6646680" y="523584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664668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50160" y="5235840"/>
            <a:ext cx="117025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117025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50160" y="5235840"/>
            <a:ext cx="117025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664668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50160" y="523584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6646680" y="523584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606920" y="228168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8564040" y="228168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 type="body"/>
          </p:nvPr>
        </p:nvSpPr>
        <p:spPr>
          <a:xfrm>
            <a:off x="650160" y="523584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6"/>
          <p:cNvSpPr>
            <a:spLocks noGrp="1"/>
          </p:cNvSpPr>
          <p:nvPr>
            <p:ph type="body"/>
          </p:nvPr>
        </p:nvSpPr>
        <p:spPr>
          <a:xfrm>
            <a:off x="4606920" y="523584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7"/>
          <p:cNvSpPr>
            <a:spLocks noGrp="1"/>
          </p:cNvSpPr>
          <p:nvPr>
            <p:ph type="body"/>
          </p:nvPr>
        </p:nvSpPr>
        <p:spPr>
          <a:xfrm>
            <a:off x="8564040" y="523584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50160" y="2281680"/>
            <a:ext cx="11702520" cy="5655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1170252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571068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6646680" y="2281680"/>
            <a:ext cx="571068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2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1170252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650160" y="388800"/>
            <a:ext cx="11702520" cy="75474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646680" y="2281680"/>
            <a:ext cx="571068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650160" y="523584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571068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64668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46680" y="523584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64668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650160" y="5235840"/>
            <a:ext cx="117025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117025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50160" y="5235840"/>
            <a:ext cx="117025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64668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50160" y="523584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6646680" y="523584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606920" y="228168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8564040" y="228168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650160" y="523584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4606920" y="523584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8564040" y="523584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subTitle"/>
          </p:nvPr>
        </p:nvSpPr>
        <p:spPr>
          <a:xfrm>
            <a:off x="650160" y="2281680"/>
            <a:ext cx="11702520" cy="5655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1170252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571068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PlaceHolder 3"/>
          <p:cNvSpPr>
            <a:spLocks noGrp="1"/>
          </p:cNvSpPr>
          <p:nvPr>
            <p:ph type="body"/>
          </p:nvPr>
        </p:nvSpPr>
        <p:spPr>
          <a:xfrm>
            <a:off x="6646680" y="2281680"/>
            <a:ext cx="571068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571068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3"/>
          <p:cNvSpPr>
            <a:spLocks noGrp="1"/>
          </p:cNvSpPr>
          <p:nvPr>
            <p:ph type="body"/>
          </p:nvPr>
        </p:nvSpPr>
        <p:spPr>
          <a:xfrm>
            <a:off x="6646680" y="2281680"/>
            <a:ext cx="571068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subTitle"/>
          </p:nvPr>
        </p:nvSpPr>
        <p:spPr>
          <a:xfrm>
            <a:off x="650160" y="388800"/>
            <a:ext cx="11702520" cy="75474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 type="body"/>
          </p:nvPr>
        </p:nvSpPr>
        <p:spPr>
          <a:xfrm>
            <a:off x="6646680" y="2281680"/>
            <a:ext cx="571068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PlaceHolder 4"/>
          <p:cNvSpPr>
            <a:spLocks noGrp="1"/>
          </p:cNvSpPr>
          <p:nvPr>
            <p:ph type="body"/>
          </p:nvPr>
        </p:nvSpPr>
        <p:spPr>
          <a:xfrm>
            <a:off x="650160" y="523584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571068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664668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PlaceHolder 4"/>
          <p:cNvSpPr>
            <a:spLocks noGrp="1"/>
          </p:cNvSpPr>
          <p:nvPr>
            <p:ph type="body"/>
          </p:nvPr>
        </p:nvSpPr>
        <p:spPr>
          <a:xfrm>
            <a:off x="6646680" y="523584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body"/>
          </p:nvPr>
        </p:nvSpPr>
        <p:spPr>
          <a:xfrm>
            <a:off x="664668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PlaceHolder 4"/>
          <p:cNvSpPr>
            <a:spLocks noGrp="1"/>
          </p:cNvSpPr>
          <p:nvPr>
            <p:ph type="body"/>
          </p:nvPr>
        </p:nvSpPr>
        <p:spPr>
          <a:xfrm>
            <a:off x="650160" y="5235840"/>
            <a:ext cx="117025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117025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body"/>
          </p:nvPr>
        </p:nvSpPr>
        <p:spPr>
          <a:xfrm>
            <a:off x="650160" y="5235840"/>
            <a:ext cx="117025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PlaceHolder 3"/>
          <p:cNvSpPr>
            <a:spLocks noGrp="1"/>
          </p:cNvSpPr>
          <p:nvPr>
            <p:ph type="body"/>
          </p:nvPr>
        </p:nvSpPr>
        <p:spPr>
          <a:xfrm>
            <a:off x="664668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5" name="PlaceHolder 4"/>
          <p:cNvSpPr>
            <a:spLocks noGrp="1"/>
          </p:cNvSpPr>
          <p:nvPr>
            <p:ph type="body"/>
          </p:nvPr>
        </p:nvSpPr>
        <p:spPr>
          <a:xfrm>
            <a:off x="650160" y="523584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PlaceHolder 5"/>
          <p:cNvSpPr>
            <a:spLocks noGrp="1"/>
          </p:cNvSpPr>
          <p:nvPr>
            <p:ph type="body"/>
          </p:nvPr>
        </p:nvSpPr>
        <p:spPr>
          <a:xfrm>
            <a:off x="6646680" y="523584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9" name="PlaceHolder 3"/>
          <p:cNvSpPr>
            <a:spLocks noGrp="1"/>
          </p:cNvSpPr>
          <p:nvPr>
            <p:ph type="body"/>
          </p:nvPr>
        </p:nvSpPr>
        <p:spPr>
          <a:xfrm>
            <a:off x="4606920" y="228168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PlaceHolder 4"/>
          <p:cNvSpPr>
            <a:spLocks noGrp="1"/>
          </p:cNvSpPr>
          <p:nvPr>
            <p:ph type="body"/>
          </p:nvPr>
        </p:nvSpPr>
        <p:spPr>
          <a:xfrm>
            <a:off x="8564040" y="228168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1" name="PlaceHolder 5"/>
          <p:cNvSpPr>
            <a:spLocks noGrp="1"/>
          </p:cNvSpPr>
          <p:nvPr>
            <p:ph type="body"/>
          </p:nvPr>
        </p:nvSpPr>
        <p:spPr>
          <a:xfrm>
            <a:off x="650160" y="523584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" name="PlaceHolder 6"/>
          <p:cNvSpPr>
            <a:spLocks noGrp="1"/>
          </p:cNvSpPr>
          <p:nvPr>
            <p:ph type="body"/>
          </p:nvPr>
        </p:nvSpPr>
        <p:spPr>
          <a:xfrm>
            <a:off x="4606920" y="523584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3" name="PlaceHolder 7"/>
          <p:cNvSpPr>
            <a:spLocks noGrp="1"/>
          </p:cNvSpPr>
          <p:nvPr>
            <p:ph type="body"/>
          </p:nvPr>
        </p:nvSpPr>
        <p:spPr>
          <a:xfrm>
            <a:off x="8564040" y="5235840"/>
            <a:ext cx="37681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subTitle"/>
          </p:nvPr>
        </p:nvSpPr>
        <p:spPr>
          <a:xfrm>
            <a:off x="650160" y="388800"/>
            <a:ext cx="11702520" cy="75474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0" name="PlaceHolder 3"/>
          <p:cNvSpPr>
            <a:spLocks noGrp="1"/>
          </p:cNvSpPr>
          <p:nvPr>
            <p:ph type="body"/>
          </p:nvPr>
        </p:nvSpPr>
        <p:spPr>
          <a:xfrm>
            <a:off x="6646680" y="2281680"/>
            <a:ext cx="571068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1" name="PlaceHolder 4"/>
          <p:cNvSpPr>
            <a:spLocks noGrp="1"/>
          </p:cNvSpPr>
          <p:nvPr>
            <p:ph type="body"/>
          </p:nvPr>
        </p:nvSpPr>
        <p:spPr>
          <a:xfrm>
            <a:off x="650160" y="523584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571068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4" name="PlaceHolder 3"/>
          <p:cNvSpPr>
            <a:spLocks noGrp="1"/>
          </p:cNvSpPr>
          <p:nvPr>
            <p:ph type="body"/>
          </p:nvPr>
        </p:nvSpPr>
        <p:spPr>
          <a:xfrm>
            <a:off x="664668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5" name="PlaceHolder 4"/>
          <p:cNvSpPr>
            <a:spLocks noGrp="1"/>
          </p:cNvSpPr>
          <p:nvPr>
            <p:ph type="body"/>
          </p:nvPr>
        </p:nvSpPr>
        <p:spPr>
          <a:xfrm>
            <a:off x="6646680" y="523584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7" name="PlaceHolder 2"/>
          <p:cNvSpPr>
            <a:spLocks noGrp="1"/>
          </p:cNvSpPr>
          <p:nvPr>
            <p:ph type="body"/>
          </p:nvPr>
        </p:nvSpPr>
        <p:spPr>
          <a:xfrm>
            <a:off x="65016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8" name="PlaceHolder 3"/>
          <p:cNvSpPr>
            <a:spLocks noGrp="1"/>
          </p:cNvSpPr>
          <p:nvPr>
            <p:ph type="body"/>
          </p:nvPr>
        </p:nvSpPr>
        <p:spPr>
          <a:xfrm>
            <a:off x="6646680" y="2281680"/>
            <a:ext cx="571068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9" name="PlaceHolder 4"/>
          <p:cNvSpPr>
            <a:spLocks noGrp="1"/>
          </p:cNvSpPr>
          <p:nvPr>
            <p:ph type="body"/>
          </p:nvPr>
        </p:nvSpPr>
        <p:spPr>
          <a:xfrm>
            <a:off x="650160" y="5235840"/>
            <a:ext cx="11702520" cy="2697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dt"/>
          </p:nvPr>
        </p:nvSpPr>
        <p:spPr>
          <a:xfrm>
            <a:off x="650880" y="8883720"/>
            <a:ext cx="3025440" cy="66960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latin typeface="Times New Roman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 type="ftr"/>
          </p:nvPr>
        </p:nvSpPr>
        <p:spPr>
          <a:xfrm>
            <a:off x="4446720" y="8883720"/>
            <a:ext cx="4117680" cy="66960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400" b="0" strike="noStrike" spc="-1">
              <a:latin typeface="Times New Roman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 type="sldNum"/>
          </p:nvPr>
        </p:nvSpPr>
        <p:spPr>
          <a:xfrm>
            <a:off x="9323280" y="8883720"/>
            <a:ext cx="3025440" cy="66960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93000"/>
              </a:lnSpc>
            </a:pPr>
            <a:fld id="{7B44FF1F-0F8E-4361-81BE-42820BFB8B42}" type="slidenum">
              <a:rPr lang="pt-BR" sz="14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‹nº›</a:t>
            </a:fld>
            <a:endParaRPr lang="pt-BR" sz="1400" b="0" strike="noStrike" spc="-1">
              <a:latin typeface="Times New Roman"/>
            </a:endParaRPr>
          </a:p>
        </p:txBody>
      </p:sp>
      <p:sp>
        <p:nvSpPr>
          <p:cNvPr id="217" name="PlaceHolder 4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GB" sz="5700" b="0" strike="noStrike" spc="-1">
                <a:solidFill>
                  <a:srgbClr val="FFFFFF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218" name="PlaceHolder 5"/>
          <p:cNvSpPr>
            <a:spLocks noGrp="1"/>
          </p:cNvSpPr>
          <p:nvPr>
            <p:ph type="body"/>
          </p:nvPr>
        </p:nvSpPr>
        <p:spPr>
          <a:xfrm>
            <a:off x="650160" y="2281680"/>
            <a:ext cx="1170252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4100" b="0" strike="noStrike" spc="-1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100" b="0" strike="noStrike" spc="-1">
                <a:solidFill>
                  <a:srgbClr val="000000"/>
                </a:solidFill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600" b="0" strike="noStrike" spc="-1">
                <a:solidFill>
                  <a:srgbClr val="000000"/>
                </a:solidFill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600" b="0" strike="noStrike" spc="-1">
                <a:solidFill>
                  <a:srgbClr val="000000"/>
                </a:solidFill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Arial"/>
              </a:rPr>
              <a:t>7.º nível da estrutura de tópicos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A3310A8-B026-7846-BFC9-71665F8B1F50}"/>
              </a:ext>
            </a:extLst>
          </p:cNvPr>
          <p:cNvSpPr txBox="1"/>
          <p:nvPr userDrawn="1"/>
        </p:nvSpPr>
        <p:spPr>
          <a:xfrm>
            <a:off x="10787270" y="875306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4"/>
          <p:cNvSpPr/>
          <p:nvPr/>
        </p:nvSpPr>
        <p:spPr>
          <a:xfrm>
            <a:off x="10389960" y="8404560"/>
            <a:ext cx="2086920" cy="1078560"/>
          </a:xfrm>
          <a:prstGeom prst="rect">
            <a:avLst/>
          </a:prstGeom>
          <a:solidFill>
            <a:schemeClr val="accent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" name="PlaceHolder 5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51" name="PlaceHolder 6"/>
          <p:cNvSpPr>
            <a:spLocks noGrp="1"/>
          </p:cNvSpPr>
          <p:nvPr>
            <p:ph type="body"/>
          </p:nvPr>
        </p:nvSpPr>
        <p:spPr>
          <a:xfrm>
            <a:off x="650160" y="2281680"/>
            <a:ext cx="1170252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800" b="0" strike="noStrike" spc="-1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stomShape 4"/>
          <p:cNvSpPr/>
          <p:nvPr/>
        </p:nvSpPr>
        <p:spPr>
          <a:xfrm>
            <a:off x="10389960" y="8404560"/>
            <a:ext cx="2086920" cy="1078560"/>
          </a:xfrm>
          <a:prstGeom prst="rect">
            <a:avLst/>
          </a:prstGeom>
          <a:solidFill>
            <a:schemeClr val="accent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PlaceHolder 5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520" cy="162792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body"/>
          </p:nvPr>
        </p:nvSpPr>
        <p:spPr>
          <a:xfrm>
            <a:off x="650160" y="2281680"/>
            <a:ext cx="1170252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800" b="0" strike="noStrike" spc="-1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ustomShape 4"/>
          <p:cNvSpPr/>
          <p:nvPr/>
        </p:nvSpPr>
        <p:spPr>
          <a:xfrm>
            <a:off x="10389960" y="8404560"/>
            <a:ext cx="2086920" cy="1078560"/>
          </a:xfrm>
          <a:prstGeom prst="rect">
            <a:avLst/>
          </a:prstGeom>
          <a:solidFill>
            <a:schemeClr val="accent3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" name="PlaceHolder 5"/>
          <p:cNvSpPr>
            <a:spLocks noGrp="1"/>
          </p:cNvSpPr>
          <p:nvPr>
            <p:ph type="title"/>
          </p:nvPr>
        </p:nvSpPr>
        <p:spPr>
          <a:xfrm>
            <a:off x="650160" y="388800"/>
            <a:ext cx="11702160" cy="162756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t-BR" sz="44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177" name="PlaceHolder 6"/>
          <p:cNvSpPr>
            <a:spLocks noGrp="1"/>
          </p:cNvSpPr>
          <p:nvPr>
            <p:ph type="body"/>
          </p:nvPr>
        </p:nvSpPr>
        <p:spPr>
          <a:xfrm>
            <a:off x="650160" y="2281680"/>
            <a:ext cx="11702520" cy="5655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800" b="0" strike="noStrike" spc="-1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youtube.com/watch?v=h0nTZWiC1Xs" TargetMode="Externa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pixabay.com/pt/illustrations/fotos-tira-de-filme-661946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cnoveste.com.br/como-economizar-dinheiro-utilizando-a-ciencia/#google_vignette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greatist.com/" TargetMode="Externa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neon.com.br/aprenda/economizar-dinheiro/tecnica-envelopes/" TargetMode="External"/><Relationship Id="rId5" Type="http://schemas.openxmlformats.org/officeDocument/2006/relationships/hyperlink" Target="https://www.serasa.com.br/score/blog/metodo-50-30-20-como-utilizar" TargetMode="External"/><Relationship Id="rId4" Type="http://schemas.openxmlformats.org/officeDocument/2006/relationships/hyperlink" Target="https://www.youtube.com/watch?v=0S4zf0ck2ZU&amp;t=1032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pixabay.com/pt/illustrations/fotos-tira-de-filme-661946/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s://www.youtube.com/watch?v=0S4zf0ck2ZU&amp;t=1032s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Inez.lima@ifms.edu.br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br.freepik.com/fotos-gratis/conceito-de-fast-fashion-com-pilhas-de-roupas_72616373.htm#query=guarda%20roupa%20desorganizada&amp;position=12&amp;from_view=keyword&amp;track=ais_user&amp;uuid=5cd7e9c5-cf59-4e04-bdfa-928e8ac8e512" TargetMode="External"/><Relationship Id="rId5" Type="http://schemas.openxmlformats.org/officeDocument/2006/relationships/hyperlink" Target="https://br.freepik.com/fotos-gratis/arranjo-de-composto-feito-de-comida-estragada-com-espaco-de-copia_17662397.htm#fromView=image_search&amp;page=1&amp;position=6&amp;uuid=490ab3e8-c6c5-4d9f-b745-fa92ded7b45a" TargetMode="Externa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Picture 1"/>
          <p:cNvPicPr/>
          <p:nvPr/>
        </p:nvPicPr>
        <p:blipFill>
          <a:blip r:embed="rId4"/>
          <a:stretch/>
        </p:blipFill>
        <p:spPr>
          <a:xfrm>
            <a:off x="0" y="2650"/>
            <a:ext cx="13002840" cy="9751680"/>
          </a:xfrm>
          <a:prstGeom prst="rect">
            <a:avLst/>
          </a:prstGeom>
          <a:ln>
            <a:noFill/>
          </a:ln>
        </p:spPr>
      </p:pic>
      <p:sp>
        <p:nvSpPr>
          <p:cNvPr id="262" name="CustomShape 1"/>
          <p:cNvSpPr/>
          <p:nvPr/>
        </p:nvSpPr>
        <p:spPr>
          <a:xfrm>
            <a:off x="431999" y="1110882"/>
            <a:ext cx="11416121" cy="657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80640" rIns="90000" bIns="45000"/>
          <a:lstStyle/>
          <a:p>
            <a:pPr>
              <a:lnSpc>
                <a:spcPct val="93000"/>
              </a:lnSpc>
            </a:pPr>
            <a:r>
              <a:rPr lang="pt-BR" sz="4800" b="1" strike="noStrike" spc="-1" dirty="0">
                <a:solidFill>
                  <a:srgbClr val="FFFFFF"/>
                </a:solidFill>
                <a:latin typeface="Arial"/>
                <a:ea typeface="Microsoft YaHei"/>
              </a:rPr>
              <a:t>Mestrado Profissional em </a:t>
            </a:r>
          </a:p>
          <a:p>
            <a:pPr>
              <a:lnSpc>
                <a:spcPct val="93000"/>
              </a:lnSpc>
            </a:pPr>
            <a:r>
              <a:rPr lang="pt-BR" sz="4800" b="1" strike="noStrike" spc="-1" dirty="0">
                <a:solidFill>
                  <a:srgbClr val="FFFFFF"/>
                </a:solidFill>
                <a:latin typeface="Arial"/>
                <a:ea typeface="Microsoft YaHei"/>
              </a:rPr>
              <a:t>Educação Profissional e Tecnológica</a:t>
            </a:r>
            <a:endParaRPr lang="pt-BR" sz="4800" b="0" strike="noStrike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3" name="CustomShape 2"/>
          <p:cNvSpPr/>
          <p:nvPr/>
        </p:nvSpPr>
        <p:spPr>
          <a:xfrm>
            <a:off x="431999" y="2997392"/>
            <a:ext cx="6475320" cy="1506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62640" rIns="90000" bIns="45000"/>
          <a:lstStyle/>
          <a:p>
            <a:pPr>
              <a:lnSpc>
                <a:spcPct val="93000"/>
              </a:lnSpc>
            </a:pPr>
            <a:r>
              <a:rPr lang="pt-BR" sz="3200" spc="-1" dirty="0" err="1">
                <a:solidFill>
                  <a:srgbClr val="FFFFFF"/>
                </a:solidFill>
                <a:latin typeface="Arial"/>
                <a:ea typeface="Microsoft YaHei"/>
              </a:rPr>
              <a:t>Inêz</a:t>
            </a:r>
            <a:r>
              <a:rPr lang="pt-BR" sz="3200" spc="-1" dirty="0">
                <a:solidFill>
                  <a:srgbClr val="FFFFFF"/>
                </a:solidFill>
                <a:latin typeface="Arial"/>
                <a:ea typeface="Microsoft YaHei"/>
              </a:rPr>
              <a:t> </a:t>
            </a:r>
            <a:r>
              <a:rPr lang="pt-BR" sz="3200" spc="-1" dirty="0" err="1">
                <a:solidFill>
                  <a:srgbClr val="FFFFFF"/>
                </a:solidFill>
                <a:latin typeface="Arial"/>
                <a:ea typeface="Microsoft YaHei"/>
              </a:rPr>
              <a:t>Rozana</a:t>
            </a:r>
            <a:r>
              <a:rPr lang="pt-BR" sz="3200" spc="-1" dirty="0">
                <a:solidFill>
                  <a:srgbClr val="FFFFFF"/>
                </a:solidFill>
                <a:latin typeface="Arial"/>
                <a:ea typeface="Microsoft YaHei"/>
              </a:rPr>
              <a:t> de Lima</a:t>
            </a:r>
          </a:p>
          <a:p>
            <a:pPr>
              <a:lnSpc>
                <a:spcPct val="93000"/>
              </a:lnSpc>
            </a:pPr>
            <a:r>
              <a:rPr lang="nb-NO" sz="3200" spc="-1" dirty="0">
                <a:solidFill>
                  <a:srgbClr val="FFFFFF"/>
                </a:solidFill>
                <a:latin typeface="Arial"/>
                <a:ea typeface="Microsoft YaHei"/>
              </a:rPr>
              <a:t>Dante Alighieri Alves de Mello</a:t>
            </a:r>
            <a:endParaRPr lang="pt-BR" sz="3200" strike="noStrike" spc="-1" dirty="0">
              <a:solidFill>
                <a:srgbClr val="FFFFFF"/>
              </a:solidFill>
              <a:latin typeface="Arial"/>
              <a:ea typeface="Microsoft YaHei"/>
            </a:endParaRPr>
          </a:p>
          <a:p>
            <a:pPr>
              <a:lnSpc>
                <a:spcPct val="93000"/>
              </a:lnSpc>
            </a:pPr>
            <a:endParaRPr lang="pt-BR" sz="3200" b="0" strike="noStrike" spc="-1" dirty="0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93000"/>
              </a:lnSpc>
            </a:pPr>
            <a:r>
              <a:rPr lang="pt-BR" sz="2400" b="0" strike="noStrike" spc="-1" dirty="0">
                <a:solidFill>
                  <a:srgbClr val="FFFFFF"/>
                </a:solidFill>
                <a:latin typeface="Arial"/>
                <a:ea typeface="Microsoft YaHei"/>
              </a:rPr>
              <a:t>Instituto Federal de Mato Grosso do Sul</a:t>
            </a:r>
            <a:endParaRPr lang="pt-BR" sz="2400" b="0" strike="noStrike" spc="-1" dirty="0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93000"/>
              </a:lnSpc>
            </a:pPr>
            <a:endParaRPr lang="pt-BR" sz="2400" b="0" strike="noStrike" spc="-1" dirty="0">
              <a:solidFill>
                <a:srgbClr val="FFFFFF"/>
              </a:solidFill>
              <a:latin typeface="Arial"/>
              <a:ea typeface="Microsoft YaHei"/>
            </a:endParaRPr>
          </a:p>
          <a:p>
            <a:pPr>
              <a:lnSpc>
                <a:spcPct val="93000"/>
              </a:lnSpc>
            </a:pPr>
            <a:endParaRPr lang="pt-BR" sz="2400" b="0" strike="noStrike" spc="-1" dirty="0">
              <a:solidFill>
                <a:srgbClr val="FFFFFF"/>
              </a:solidFill>
              <a:latin typeface="Arial"/>
              <a:ea typeface="Microsoft YaHei"/>
            </a:endParaRPr>
          </a:p>
          <a:p>
            <a:pPr>
              <a:lnSpc>
                <a:spcPct val="93000"/>
              </a:lnSpc>
            </a:pPr>
            <a:endParaRPr lang="pt-BR" sz="2400" spc="-1" dirty="0">
              <a:solidFill>
                <a:srgbClr val="FFFFFF"/>
              </a:solidFill>
              <a:latin typeface="Arial"/>
              <a:ea typeface="Microsoft YaHei"/>
            </a:endParaRPr>
          </a:p>
        </p:txBody>
      </p:sp>
      <p:sp>
        <p:nvSpPr>
          <p:cNvPr id="264" name="CustomShape 3"/>
          <p:cNvSpPr/>
          <p:nvPr/>
        </p:nvSpPr>
        <p:spPr>
          <a:xfrm>
            <a:off x="9318171" y="5733143"/>
            <a:ext cx="3684669" cy="4037224"/>
          </a:xfrm>
          <a:custGeom>
            <a:avLst/>
            <a:gdLst/>
            <a:ahLst/>
            <a:cxnLst/>
            <a:rect l="l" t="t" r="r" b="b"/>
            <a:pathLst>
              <a:path w="5464879" h="6276841">
                <a:moveTo>
                  <a:pt x="3299930" y="0"/>
                </a:moveTo>
                <a:cubicBezTo>
                  <a:pt x="4097274" y="0"/>
                  <a:pt x="4828569" y="282789"/>
                  <a:pt x="5398992" y="753544"/>
                </a:cubicBezTo>
                <a:lnTo>
                  <a:pt x="5464879" y="813426"/>
                </a:lnTo>
                <a:lnTo>
                  <a:pt x="5464879" y="5786434"/>
                </a:lnTo>
                <a:lnTo>
                  <a:pt x="5398992" y="5846317"/>
                </a:lnTo>
                <a:cubicBezTo>
                  <a:pt x="5236014" y="5980818"/>
                  <a:pt x="5059904" y="6099975"/>
                  <a:pt x="4872873" y="6201577"/>
                </a:cubicBezTo>
                <a:lnTo>
                  <a:pt x="4716632" y="6276841"/>
                </a:lnTo>
                <a:lnTo>
                  <a:pt x="1883227" y="6276841"/>
                </a:lnTo>
                <a:lnTo>
                  <a:pt x="1726987" y="6201577"/>
                </a:lnTo>
                <a:cubicBezTo>
                  <a:pt x="698316" y="5642769"/>
                  <a:pt x="0" y="4552900"/>
                  <a:pt x="0" y="3299930"/>
                </a:cubicBezTo>
                <a:cubicBezTo>
                  <a:pt x="0" y="1477429"/>
                  <a:pt x="1477429" y="0"/>
                  <a:pt x="3299930" y="0"/>
                </a:cubicBezTo>
                <a:close/>
              </a:path>
            </a:pathLst>
          </a:custGeom>
          <a:solidFill>
            <a:srgbClr val="FFFFFF"/>
          </a:solidFill>
          <a:ln>
            <a:solidFill>
              <a:srgbClr val="ABC0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t-BR"/>
          </a:p>
        </p:txBody>
      </p:sp>
      <p:pic>
        <p:nvPicPr>
          <p:cNvPr id="265" name="Imagem 6"/>
          <p:cNvPicPr/>
          <p:nvPr/>
        </p:nvPicPr>
        <p:blipFill>
          <a:blip r:embed="rId5"/>
          <a:stretch/>
        </p:blipFill>
        <p:spPr>
          <a:xfrm>
            <a:off x="9912746" y="5995877"/>
            <a:ext cx="3090467" cy="2940956"/>
          </a:xfrm>
          <a:prstGeom prst="rect">
            <a:avLst/>
          </a:prstGeom>
          <a:ln>
            <a:noFill/>
          </a:ln>
        </p:spPr>
      </p:pic>
      <p:pic>
        <p:nvPicPr>
          <p:cNvPr id="266" name="Picture 1"/>
          <p:cNvPicPr/>
          <p:nvPr/>
        </p:nvPicPr>
        <p:blipFill>
          <a:blip r:embed="rId6"/>
          <a:srcRect l="57136" t="57483" r="26722" b="21261"/>
          <a:stretch/>
        </p:blipFill>
        <p:spPr>
          <a:xfrm>
            <a:off x="11007618" y="8732156"/>
            <a:ext cx="900720" cy="842040"/>
          </a:xfrm>
          <a:prstGeom prst="rect">
            <a:avLst/>
          </a:prstGeom>
          <a:ln>
            <a:noFill/>
          </a:ln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19ED4561-072F-1690-C969-CD1DB54FAF73}"/>
              </a:ext>
            </a:extLst>
          </p:cNvPr>
          <p:cNvSpPr txBox="1"/>
          <p:nvPr/>
        </p:nvSpPr>
        <p:spPr>
          <a:xfrm>
            <a:off x="431999" y="5502415"/>
            <a:ext cx="934158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b="1" dirty="0">
                <a:solidFill>
                  <a:srgbClr val="FFFF00"/>
                </a:solidFill>
                <a:latin typeface="+mj-lt"/>
              </a:rPr>
              <a:t>EDUCAÇÃO FINANCEIRA PARA ESTUDANTES DO ENSINO TÉCNICO INTEGRADO AO ENSINO MÉDIO: UMA SEQUÊNCIA DIDÁTICA</a:t>
            </a:r>
          </a:p>
          <a:p>
            <a:endParaRPr lang="pt-BR" sz="3200" b="1" dirty="0">
              <a:solidFill>
                <a:srgbClr val="FFFF00"/>
              </a:solidFill>
              <a:latin typeface="+mj-lt"/>
            </a:endParaRPr>
          </a:p>
          <a:p>
            <a:pPr algn="ctr"/>
            <a:r>
              <a:rPr lang="pt-BR" sz="3200" b="1" dirty="0">
                <a:solidFill>
                  <a:schemeClr val="bg1"/>
                </a:solidFill>
                <a:latin typeface="+mj-lt"/>
              </a:rPr>
              <a:t>Aula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160" y="944880"/>
            <a:ext cx="11702520" cy="1615440"/>
          </a:xfrm>
        </p:spPr>
        <p:txBody>
          <a:bodyPr/>
          <a:lstStyle/>
          <a:p>
            <a:pPr algn="ctr">
              <a:lnSpc>
                <a:spcPct val="93000"/>
              </a:lnSpc>
            </a:pPr>
            <a:r>
              <a:rPr lang="pt-BR" sz="4000" b="1" spc="-1" dirty="0">
                <a:solidFill>
                  <a:srgbClr val="009900"/>
                </a:solidFill>
                <a:latin typeface="Arial"/>
                <a:ea typeface="Microsoft YaHei"/>
                <a:cs typeface="+mn-cs"/>
              </a:rPr>
              <a:t>Reflexão sobre consumo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/>
          </p:nvPr>
        </p:nvSpPr>
        <p:spPr>
          <a:xfrm>
            <a:off x="723672" y="2743200"/>
            <a:ext cx="11554281" cy="6545179"/>
          </a:xfrm>
        </p:spPr>
        <p:txBody>
          <a:bodyPr/>
          <a:lstStyle/>
          <a:p>
            <a:pPr marL="457200" lvl="0" indent="-457200" algn="just">
              <a:buFont typeface="Wingdings" panose="05000000000000000000" pitchFamily="2" charset="2"/>
              <a:buChar char="Ø"/>
            </a:pPr>
            <a:r>
              <a:rPr lang="pt-BR" sz="2800" dirty="0"/>
              <a:t>Analisar o cenário construído para incentivar o consumo: nos shoppings, por exemplo, vejam o piso, a distribuição das mercadorias, o cheiro, a música, o apelo à beleza e à completude.</a:t>
            </a:r>
          </a:p>
          <a:p>
            <a:pPr marL="457200" lvl="0" indent="-457200" algn="just">
              <a:buFont typeface="Wingdings" panose="05000000000000000000" pitchFamily="2" charset="2"/>
              <a:buChar char="Ø"/>
            </a:pPr>
            <a:endParaRPr lang="pt-BR" sz="2800" dirty="0"/>
          </a:p>
          <a:p>
            <a:pPr marL="457200" lvl="0" indent="-457200" algn="just">
              <a:buFont typeface="Wingdings" panose="05000000000000000000" pitchFamily="2" charset="2"/>
              <a:buChar char="Ø"/>
            </a:pPr>
            <a:r>
              <a:rPr lang="pt-BR" sz="2800" dirty="0"/>
              <a:t>A urgência do querer comprar: a pressão da escassez.</a:t>
            </a:r>
          </a:p>
          <a:p>
            <a:pPr marL="457200" lvl="0" indent="-457200" algn="just">
              <a:buFont typeface="Wingdings" panose="05000000000000000000" pitchFamily="2" charset="2"/>
              <a:buChar char="Ø"/>
            </a:pPr>
            <a:endParaRPr lang="pt-BR" sz="2800" dirty="0"/>
          </a:p>
          <a:p>
            <a:pPr marL="457200" lvl="0" indent="-457200" algn="just">
              <a:buFont typeface="Wingdings" panose="05000000000000000000" pitchFamily="2" charset="2"/>
              <a:buChar char="Ø"/>
            </a:pPr>
            <a:r>
              <a:rPr lang="pt-BR" sz="2800" dirty="0"/>
              <a:t>Influência nos hábitos de  consumo.</a:t>
            </a:r>
          </a:p>
          <a:p>
            <a:pPr lvl="0" algn="just"/>
            <a:endParaRPr lang="pt-BR" sz="2800" dirty="0"/>
          </a:p>
          <a:p>
            <a:pPr lvl="0" algn="ctr"/>
            <a:r>
              <a:rPr lang="pt-BR" sz="2800" dirty="0">
                <a:solidFill>
                  <a:srgbClr val="007E60"/>
                </a:solidFill>
              </a:rPr>
              <a:t>--00--------------------$$$$$$--------------------00--</a:t>
            </a:r>
          </a:p>
          <a:p>
            <a:pPr lvl="0" algn="just"/>
            <a:endParaRPr lang="pt-BR" sz="2800" dirty="0"/>
          </a:p>
          <a:p>
            <a:pPr marL="457200" lvl="0" indent="-457200" algn="just">
              <a:buFontTx/>
              <a:buChar char="-"/>
            </a:pPr>
            <a:r>
              <a:rPr lang="pt-BR" sz="2800" b="1" dirty="0"/>
              <a:t>IMPORTANTE:</a:t>
            </a:r>
            <a:endParaRPr lang="pt-BR" sz="2800" dirty="0"/>
          </a:p>
          <a:p>
            <a:pPr lvl="0" algn="just"/>
            <a:r>
              <a:rPr lang="pt-BR" sz="2800" dirty="0"/>
              <a:t>- Bons hábitos financeiros não dependem da quantidade de dinheiro que se ganha.</a:t>
            </a:r>
          </a:p>
          <a:p>
            <a:pPr lvl="0" algn="just"/>
            <a:r>
              <a:rPr lang="pt-BR" sz="2800" dirty="0"/>
              <a:t>- É possível fazer o dinheiro produzir dinheiro;</a:t>
            </a:r>
          </a:p>
          <a:p>
            <a:pPr lvl="0" algn="just"/>
            <a:r>
              <a:rPr lang="pt-BR" sz="2800" dirty="0"/>
              <a:t>- É prazeroso poupar para gastar sem se endividar.    </a:t>
            </a:r>
          </a:p>
          <a:p>
            <a:pPr lvl="0" algn="just"/>
            <a:r>
              <a:rPr lang="pt-BR" sz="2800" b="1" dirty="0"/>
              <a:t> </a:t>
            </a:r>
            <a:endParaRPr lang="pt-BR" sz="28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22FC4B4-C4EF-7CFE-0D35-75B5C3CF7366}"/>
              </a:ext>
            </a:extLst>
          </p:cNvPr>
          <p:cNvSpPr txBox="1"/>
          <p:nvPr/>
        </p:nvSpPr>
        <p:spPr>
          <a:xfrm>
            <a:off x="12389479" y="912739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799844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160" y="944880"/>
            <a:ext cx="11702520" cy="1615440"/>
          </a:xfrm>
        </p:spPr>
        <p:txBody>
          <a:bodyPr/>
          <a:lstStyle/>
          <a:p>
            <a:pPr algn="ctr">
              <a:lnSpc>
                <a:spcPct val="93000"/>
              </a:lnSpc>
            </a:pPr>
            <a:r>
              <a:rPr lang="pt-BR" sz="4000" b="1" spc="-1" dirty="0">
                <a:solidFill>
                  <a:srgbClr val="009900"/>
                </a:solidFill>
                <a:latin typeface="Arial"/>
                <a:ea typeface="Microsoft YaHei"/>
                <a:cs typeface="+mn-cs"/>
              </a:rPr>
              <a:t>Atividade reflexiva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/>
          </p:nvPr>
        </p:nvSpPr>
        <p:spPr>
          <a:xfrm>
            <a:off x="650160" y="2560320"/>
            <a:ext cx="11627793" cy="6728059"/>
          </a:xfrm>
        </p:spPr>
        <p:txBody>
          <a:bodyPr/>
          <a:lstStyle/>
          <a:p>
            <a:pPr lvl="0" algn="just"/>
            <a:r>
              <a:rPr lang="pt-BR" sz="2800" b="1" dirty="0"/>
              <a:t>TÉCNICA DOS ENVELOPES/caixinhas</a:t>
            </a:r>
            <a:r>
              <a:rPr lang="pt-BR" sz="2800" dirty="0"/>
              <a:t>.</a:t>
            </a:r>
          </a:p>
          <a:p>
            <a:pPr lvl="0" algn="just"/>
            <a:endParaRPr lang="pt-BR" sz="2800" dirty="0"/>
          </a:p>
          <a:p>
            <a:pPr lvl="0" algn="just"/>
            <a:r>
              <a:rPr lang="pt-BR" sz="2800" dirty="0"/>
              <a:t>A técnica dos envelopes é uma maneira fácil de organizar suas finanças. Você usa um envelope para cada tipo de gasto, como contas da casa, lazer e investimentos, e coloca a quantia que pode gastar em cada um. Isso ajuda a controlar seu dinheiro porque você só gasta o que está no envelope. É útil para quem não gosta de usar aplicativos ou anotar tudo, e também faz você pensar mais antes de gastar.</a:t>
            </a:r>
          </a:p>
          <a:p>
            <a:pPr lvl="0" algn="just"/>
            <a:endParaRPr lang="pt-BR" sz="2800" dirty="0"/>
          </a:p>
          <a:p>
            <a:pPr lvl="0" algn="just"/>
            <a:r>
              <a:rPr lang="pt-BR" sz="2800" dirty="0"/>
              <a:t>Com a redução do dinheiro em espécie é importante buscar também alternativas nas chamadas “caixinhas” de bancos.</a:t>
            </a:r>
          </a:p>
          <a:p>
            <a:pPr lvl="0" algn="just"/>
            <a:endParaRPr lang="pt-BR" sz="2800" dirty="0"/>
          </a:p>
          <a:p>
            <a:pPr lvl="0" algn="ctr"/>
            <a:endParaRPr lang="pt-BR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/>
            <a:r>
              <a:rPr lang="pt-B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ATENÇÃO:</a:t>
            </a:r>
          </a:p>
          <a:p>
            <a:pPr lvl="0" algn="just"/>
            <a:endParaRPr lang="pt-BR" sz="2800" b="1" dirty="0">
              <a:solidFill>
                <a:srgbClr val="FF0000"/>
              </a:solidFill>
            </a:endParaRPr>
          </a:p>
          <a:p>
            <a:pPr lvl="0" algn="just"/>
            <a:r>
              <a:rPr lang="pt-BR" sz="2800" b="1" dirty="0">
                <a:solidFill>
                  <a:srgbClr val="FF0000"/>
                </a:solidFill>
              </a:rPr>
              <a:t>PARA FORMAR RESERVAS FINANCEIRAS SEMPRE PAGUE-SE PRIMEIRO.</a:t>
            </a:r>
            <a:endParaRPr lang="pt-BR" sz="2800" dirty="0"/>
          </a:p>
          <a:p>
            <a:pPr lvl="0" algn="just"/>
            <a:endParaRPr lang="pt-BR" sz="2800" dirty="0"/>
          </a:p>
          <a:p>
            <a:pPr lvl="0" algn="just"/>
            <a:r>
              <a:rPr lang="pt-BR" sz="2800" b="1" dirty="0"/>
              <a:t> </a:t>
            </a:r>
            <a:endParaRPr lang="pt-BR" sz="28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22FC4B4-C4EF-7CFE-0D35-75B5C3CF7366}"/>
              </a:ext>
            </a:extLst>
          </p:cNvPr>
          <p:cNvSpPr txBox="1"/>
          <p:nvPr/>
        </p:nvSpPr>
        <p:spPr>
          <a:xfrm>
            <a:off x="12389479" y="9127397"/>
            <a:ext cx="424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3467212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160" y="944880"/>
            <a:ext cx="11702520" cy="1615440"/>
          </a:xfrm>
        </p:spPr>
        <p:txBody>
          <a:bodyPr/>
          <a:lstStyle/>
          <a:p>
            <a:pPr algn="ctr">
              <a:lnSpc>
                <a:spcPct val="93000"/>
              </a:lnSpc>
            </a:pPr>
            <a:r>
              <a:rPr lang="pt-BR" sz="4000" b="1" spc="-1" dirty="0">
                <a:solidFill>
                  <a:srgbClr val="009900"/>
                </a:solidFill>
                <a:latin typeface="Arial"/>
                <a:ea typeface="Microsoft YaHei"/>
                <a:cs typeface="+mn-cs"/>
              </a:rPr>
              <a:t>Vídeo 2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/>
          </p:nvPr>
        </p:nvSpPr>
        <p:spPr>
          <a:xfrm>
            <a:off x="723672" y="2766884"/>
            <a:ext cx="11554281" cy="6545179"/>
          </a:xfrm>
        </p:spPr>
        <p:txBody>
          <a:bodyPr anchor="t"/>
          <a:lstStyle/>
          <a:p>
            <a:r>
              <a:rPr lang="pt-BR" sz="2800" b="1" dirty="0"/>
              <a:t>Acesse a seguir </a:t>
            </a:r>
            <a:r>
              <a:rPr lang="pt-BR" sz="2800" dirty="0"/>
              <a:t>um vídeo de 14 minutos de duração:</a:t>
            </a:r>
          </a:p>
          <a:p>
            <a:endParaRPr lang="pt-BR" sz="2800" dirty="0"/>
          </a:p>
          <a:p>
            <a:pPr algn="ctr"/>
            <a:r>
              <a:rPr lang="pt-BR" sz="2800" b="1" u="sng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www.youtube.com/watch?v=h0nTZWiC1Xs</a:t>
            </a:r>
            <a:endParaRPr lang="pt-BR" sz="2800" b="1" u="sng" dirty="0">
              <a:solidFill>
                <a:srgbClr val="0070C0"/>
              </a:solidFill>
            </a:endParaRPr>
          </a:p>
          <a:p>
            <a:endParaRPr lang="pt-BR" sz="2800" dirty="0"/>
          </a:p>
          <a:p>
            <a:r>
              <a:rPr lang="pt-BR" sz="2800" dirty="0"/>
              <a:t>Educação Financeira: Entenda sobre o MAIOR ERRO da MAIORIA dos brasileiros. </a:t>
            </a:r>
          </a:p>
          <a:p>
            <a:endParaRPr lang="pt-BR" sz="2800" dirty="0"/>
          </a:p>
          <a:p>
            <a:r>
              <a:rPr lang="pt-BR" sz="2800" dirty="0"/>
              <a:t>Canal: Manual da evolução. </a:t>
            </a:r>
            <a:br>
              <a:rPr lang="pt-BR" sz="2800" dirty="0"/>
            </a:br>
            <a:endParaRPr lang="pt-BR" sz="28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015A5F7-E227-0861-310D-89501690E9A9}"/>
              </a:ext>
            </a:extLst>
          </p:cNvPr>
          <p:cNvSpPr txBox="1"/>
          <p:nvPr/>
        </p:nvSpPr>
        <p:spPr>
          <a:xfrm>
            <a:off x="12389479" y="912739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12</a:t>
            </a:r>
          </a:p>
        </p:txBody>
      </p:sp>
      <p:pic>
        <p:nvPicPr>
          <p:cNvPr id="6" name="Picture 2" descr="Fotos, Tira De Filme, Fotos Da Naturez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0126" y="5971591"/>
            <a:ext cx="3497133" cy="3155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8602824" y="8789437"/>
            <a:ext cx="3433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Fonte: </a:t>
            </a:r>
            <a:r>
              <a:rPr lang="pt-BR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pixabay.com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261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ão de Crédito Genérico Modelo 3D - TurboSquid 1795887">
            <a:extLst>
              <a:ext uri="{FF2B5EF4-FFF2-40B4-BE49-F238E27FC236}">
                <a16:creationId xmlns:a16="http://schemas.microsoft.com/office/drawing/2014/main" id="{27ECC3D5-6F71-99B2-050B-19ADBC03B5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8" r="22753"/>
          <a:stretch/>
        </p:blipFill>
        <p:spPr bwMode="auto">
          <a:xfrm>
            <a:off x="5117690" y="2151361"/>
            <a:ext cx="2757949" cy="2724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160" y="944880"/>
            <a:ext cx="11702520" cy="1615440"/>
          </a:xfrm>
        </p:spPr>
        <p:txBody>
          <a:bodyPr/>
          <a:lstStyle/>
          <a:p>
            <a:pPr algn="ctr">
              <a:lnSpc>
                <a:spcPct val="93000"/>
              </a:lnSpc>
            </a:pPr>
            <a:r>
              <a:rPr lang="pt-BR" sz="4000" b="1" spc="-1" dirty="0">
                <a:solidFill>
                  <a:srgbClr val="009900"/>
                </a:solidFill>
                <a:latin typeface="Arial"/>
                <a:ea typeface="Microsoft YaHei"/>
                <a:cs typeface="+mn-cs"/>
              </a:rPr>
              <a:t>Reflexão sobre consumo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/>
          </p:nvPr>
        </p:nvSpPr>
        <p:spPr>
          <a:xfrm>
            <a:off x="723672" y="4876006"/>
            <a:ext cx="11554281" cy="3672348"/>
          </a:xfrm>
        </p:spPr>
        <p:txBody>
          <a:bodyPr/>
          <a:lstStyle/>
          <a:p>
            <a:pPr lvl="0" algn="ctr"/>
            <a:r>
              <a:rPr lang="pt-BR" sz="2800" b="1" dirty="0"/>
              <a:t>IMPORTANTE:</a:t>
            </a:r>
          </a:p>
          <a:p>
            <a:pPr lvl="0" algn="just"/>
            <a:endParaRPr lang="pt-BR" sz="2800" b="1" dirty="0"/>
          </a:p>
          <a:p>
            <a:pPr lvl="0" algn="just"/>
            <a:r>
              <a:rPr lang="pt-BR" sz="2800" dirty="0"/>
              <a:t>Atualmente perdemos a tangibilidade do dinheiro porque a compra com </a:t>
            </a:r>
            <a:r>
              <a:rPr lang="pt-BR" sz="2800" b="1" dirty="0"/>
              <a:t>cartão</a:t>
            </a:r>
            <a:r>
              <a:rPr lang="pt-BR" sz="2800" dirty="0"/>
              <a:t> dá a falsa sensação de que não gastamos, porque após a compra permanecemos com o cartão em mãos (diferentemente do dinheiro em papel moeda, que fica com o vendedor).</a:t>
            </a:r>
          </a:p>
          <a:p>
            <a:pPr lvl="0" algn="just"/>
            <a:endParaRPr lang="pt-BR" sz="2800" dirty="0"/>
          </a:p>
          <a:p>
            <a:pPr lvl="0" algn="just"/>
            <a:r>
              <a:rPr lang="pt-BR" sz="2800" dirty="0"/>
              <a:t>Portanto, é muito mais fácil entrarmos no endividamento usando o cartão de crédito.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6D509D8-C8F9-819C-A28D-05902616F68F}"/>
              </a:ext>
            </a:extLst>
          </p:cNvPr>
          <p:cNvSpPr txBox="1"/>
          <p:nvPr/>
        </p:nvSpPr>
        <p:spPr>
          <a:xfrm>
            <a:off x="12389479" y="912739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1633778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160" y="944880"/>
            <a:ext cx="11702520" cy="1615440"/>
          </a:xfrm>
        </p:spPr>
        <p:txBody>
          <a:bodyPr/>
          <a:lstStyle/>
          <a:p>
            <a:pPr algn="ctr">
              <a:lnSpc>
                <a:spcPct val="93000"/>
              </a:lnSpc>
            </a:pPr>
            <a:r>
              <a:rPr lang="pt-BR" sz="4000" b="1" spc="-1" dirty="0">
                <a:solidFill>
                  <a:srgbClr val="009900"/>
                </a:solidFill>
                <a:latin typeface="Arial"/>
                <a:ea typeface="Microsoft YaHei"/>
                <a:cs typeface="+mn-cs"/>
              </a:rPr>
              <a:t>ENDIVIDAMENTO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/>
          </p:nvPr>
        </p:nvSpPr>
        <p:spPr>
          <a:xfrm>
            <a:off x="723672" y="2743200"/>
            <a:ext cx="11554281" cy="6545179"/>
          </a:xfrm>
        </p:spPr>
        <p:txBody>
          <a:bodyPr/>
          <a:lstStyle/>
          <a:p>
            <a:pPr lvl="0"/>
            <a:r>
              <a:rPr lang="pt-BR" sz="2800" dirty="0"/>
              <a:t>Principais causas de endividamento:</a:t>
            </a:r>
          </a:p>
          <a:p>
            <a:pPr lvl="0"/>
            <a:endParaRPr lang="pt-BR" sz="2800" dirty="0"/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pt-BR" sz="2800" dirty="0"/>
              <a:t> Gastar antes de ganhar;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pt-BR" sz="2800" dirty="0"/>
              <a:t> Gastar mais do que se ganha;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pt-BR" sz="2800" dirty="0"/>
              <a:t> Desemprego;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pt-BR" sz="2800" dirty="0"/>
              <a:t> Emergências não previstas;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pt-BR" sz="2800" dirty="0"/>
              <a:t> Problemas de saúde;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pt-BR" sz="2800" dirty="0"/>
              <a:t> Uso inadequado do crédito;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pt-BR" sz="2800" dirty="0"/>
              <a:t> Descontrole financeiro.</a:t>
            </a:r>
          </a:p>
          <a:p>
            <a:pPr lvl="0"/>
            <a:endParaRPr lang="pt-BR" sz="2800" dirty="0"/>
          </a:p>
        </p:txBody>
      </p:sp>
      <p:pic>
        <p:nvPicPr>
          <p:cNvPr id="6" name="Imagem 5" descr=".: Setembro 13, 20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8953" y="3471320"/>
            <a:ext cx="3048000" cy="46863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2959E406-96EE-5018-FDEA-9863EA059AAF}"/>
              </a:ext>
            </a:extLst>
          </p:cNvPr>
          <p:cNvSpPr txBox="1"/>
          <p:nvPr/>
        </p:nvSpPr>
        <p:spPr>
          <a:xfrm>
            <a:off x="12389479" y="912739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14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7296539" y="8565502"/>
            <a:ext cx="4702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Fonte: </a:t>
            </a:r>
            <a:r>
              <a:rPr lang="pt-BR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tecnoveste.com.br/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78211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160" y="944880"/>
            <a:ext cx="11702520" cy="1615440"/>
          </a:xfrm>
        </p:spPr>
        <p:txBody>
          <a:bodyPr/>
          <a:lstStyle/>
          <a:p>
            <a:pPr algn="ctr">
              <a:lnSpc>
                <a:spcPct val="93000"/>
              </a:lnSpc>
            </a:pPr>
            <a:r>
              <a:rPr lang="pt-BR" sz="4000" b="1" spc="-1" dirty="0">
                <a:solidFill>
                  <a:srgbClr val="009900"/>
                </a:solidFill>
                <a:latin typeface="Arial"/>
                <a:ea typeface="Microsoft YaHei"/>
                <a:cs typeface="+mn-cs"/>
              </a:rPr>
              <a:t>ENDIVIDAMENTO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/>
          </p:nvPr>
        </p:nvSpPr>
        <p:spPr>
          <a:xfrm>
            <a:off x="724279" y="2560320"/>
            <a:ext cx="11554281" cy="6545179"/>
          </a:xfrm>
        </p:spPr>
        <p:txBody>
          <a:bodyPr/>
          <a:lstStyle/>
          <a:p>
            <a:pPr lvl="0" algn="just"/>
            <a:r>
              <a:rPr lang="pt-BR" sz="2800" b="1" dirty="0"/>
              <a:t>Como sair do endividamento</a:t>
            </a:r>
            <a:r>
              <a:rPr lang="pt-BR" sz="2800" dirty="0"/>
              <a:t>:</a:t>
            </a:r>
          </a:p>
          <a:p>
            <a:pPr lvl="0" algn="just"/>
            <a:endParaRPr lang="pt-BR" sz="2800" dirty="0"/>
          </a:p>
          <a:p>
            <a:pPr lvl="0" algn="just"/>
            <a:r>
              <a:rPr lang="pt-BR" sz="2800" b="1" dirty="0"/>
              <a:t>Organização financeira</a:t>
            </a:r>
            <a:r>
              <a:rPr lang="pt-BR" sz="2800" dirty="0"/>
              <a:t>: identificar e listar todas as dívidas, entendendo valores e prazos.</a:t>
            </a:r>
          </a:p>
          <a:p>
            <a:pPr lvl="0" algn="just"/>
            <a:endParaRPr lang="pt-BR" sz="2800" dirty="0"/>
          </a:p>
          <a:p>
            <a:pPr lvl="0" algn="just"/>
            <a:r>
              <a:rPr lang="pt-BR" sz="2800" b="1" dirty="0"/>
              <a:t>Corte de gastos</a:t>
            </a:r>
            <a:r>
              <a:rPr lang="pt-BR" sz="2800" dirty="0"/>
              <a:t>: reduzir gastos não essenciais e ajustar o estilo de vida temporariamente. Cortar serviços não utilizados, como assinaturas de streaming, etc.</a:t>
            </a:r>
          </a:p>
          <a:p>
            <a:pPr lvl="0" algn="just"/>
            <a:endParaRPr lang="pt-BR" sz="2800" dirty="0"/>
          </a:p>
          <a:p>
            <a:pPr lvl="0" algn="just"/>
            <a:r>
              <a:rPr lang="pt-BR" sz="2800" b="1" dirty="0"/>
              <a:t>Negociação com credores</a:t>
            </a:r>
            <a:r>
              <a:rPr lang="pt-BR" sz="2800" dirty="0"/>
              <a:t>: conversar com os credores para conseguir melhores condições de pagamento.</a:t>
            </a:r>
          </a:p>
          <a:p>
            <a:pPr lvl="0" algn="just"/>
            <a:endParaRPr lang="pt-BR" sz="2800" dirty="0"/>
          </a:p>
          <a:p>
            <a:pPr lvl="0" algn="just"/>
            <a:r>
              <a:rPr lang="pt-BR" sz="2800" b="1" dirty="0"/>
              <a:t>Prioridade para dívidas: </a:t>
            </a:r>
            <a:r>
              <a:rPr lang="pt-BR" sz="2800" dirty="0"/>
              <a:t>focar nas dívidas com juros mais altos para economizar dinheiro.</a:t>
            </a:r>
          </a:p>
          <a:p>
            <a:pPr lvl="0" algn="just"/>
            <a:endParaRPr lang="pt-BR" sz="2800" dirty="0"/>
          </a:p>
          <a:p>
            <a:pPr lvl="0" algn="just"/>
            <a:r>
              <a:rPr lang="pt-BR" sz="2800" b="1" dirty="0"/>
              <a:t>Orçamento realista</a:t>
            </a:r>
            <a:r>
              <a:rPr lang="pt-BR" sz="2800" dirty="0"/>
              <a:t>: criar um orçamento realista, destacando o pagamento das dívidas essenciais.</a:t>
            </a:r>
          </a:p>
          <a:p>
            <a:pPr lvl="0" algn="just"/>
            <a:endParaRPr lang="pt-BR" sz="28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97D58EE-03B9-A73F-0B80-ECDBDEDDFDAF}"/>
              </a:ext>
            </a:extLst>
          </p:cNvPr>
          <p:cNvSpPr txBox="1"/>
          <p:nvPr/>
        </p:nvSpPr>
        <p:spPr>
          <a:xfrm>
            <a:off x="12389479" y="912739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2900479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160" y="944880"/>
            <a:ext cx="11702520" cy="1615440"/>
          </a:xfrm>
        </p:spPr>
        <p:txBody>
          <a:bodyPr/>
          <a:lstStyle/>
          <a:p>
            <a:pPr algn="ctr">
              <a:lnSpc>
                <a:spcPct val="93000"/>
              </a:lnSpc>
            </a:pPr>
            <a:r>
              <a:rPr lang="pt-BR" sz="4000" b="1" spc="-1" dirty="0">
                <a:solidFill>
                  <a:srgbClr val="009900"/>
                </a:solidFill>
                <a:latin typeface="Arial"/>
                <a:ea typeface="Microsoft YaHei"/>
                <a:cs typeface="+mn-cs"/>
              </a:rPr>
              <a:t>ENDIVIDAMENTO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/>
          </p:nvPr>
        </p:nvSpPr>
        <p:spPr>
          <a:xfrm>
            <a:off x="724279" y="2560320"/>
            <a:ext cx="11554281" cy="6545179"/>
          </a:xfrm>
        </p:spPr>
        <p:txBody>
          <a:bodyPr/>
          <a:lstStyle/>
          <a:p>
            <a:pPr lvl="0" algn="just"/>
            <a:r>
              <a:rPr lang="pt-BR" sz="2800" b="1" dirty="0"/>
              <a:t>Dinheiro extra</a:t>
            </a:r>
            <a:r>
              <a:rPr lang="pt-BR" sz="2800" dirty="0"/>
              <a:t>: buscar oportunidades para gerar renda extra, como trabalhos temporários ou freelancers.</a:t>
            </a:r>
          </a:p>
          <a:p>
            <a:pPr lvl="0" algn="just"/>
            <a:endParaRPr lang="pt-BR" sz="2800" dirty="0"/>
          </a:p>
          <a:p>
            <a:pPr lvl="0" algn="just"/>
            <a:r>
              <a:rPr lang="pt-BR" sz="2800" b="1" dirty="0"/>
              <a:t>Aprender sobre finanças</a:t>
            </a:r>
            <a:r>
              <a:rPr lang="pt-BR" sz="2800" dirty="0"/>
              <a:t>: adquirir conhecimentos básicos sobre finanças pessoais para evitar futuros problemas.</a:t>
            </a:r>
          </a:p>
          <a:p>
            <a:pPr lvl="0" algn="just"/>
            <a:endParaRPr lang="pt-BR" sz="2800" dirty="0"/>
          </a:p>
          <a:p>
            <a:pPr lvl="0" algn="just"/>
            <a:r>
              <a:rPr lang="pt-BR" sz="2800" b="1" dirty="0"/>
              <a:t>Pedir ajuda profissional</a:t>
            </a:r>
            <a:r>
              <a:rPr lang="pt-BR" sz="2800" dirty="0"/>
              <a:t>: procurar conselhos financeiros profissionais, se necessário, para orientação especializada.</a:t>
            </a:r>
          </a:p>
          <a:p>
            <a:pPr lvl="0" algn="just"/>
            <a:endParaRPr lang="pt-BR" sz="2800" dirty="0"/>
          </a:p>
          <a:p>
            <a:pPr lvl="0" algn="just"/>
            <a:r>
              <a:rPr lang="pt-BR" sz="2800" b="1" dirty="0"/>
              <a:t>Estabelecer metas</a:t>
            </a:r>
            <a:r>
              <a:rPr lang="pt-BR" sz="2800" dirty="0"/>
              <a:t>:  definir metas claras para pagar as dívidas e acompanhar o progresso.</a:t>
            </a:r>
          </a:p>
          <a:p>
            <a:pPr lvl="0" algn="just"/>
            <a:endParaRPr lang="pt-BR" sz="2800" dirty="0"/>
          </a:p>
          <a:p>
            <a:pPr lvl="0" algn="just"/>
            <a:r>
              <a:rPr lang="pt-BR" sz="2800" b="1" dirty="0"/>
              <a:t>Criar reserva de emergência: </a:t>
            </a:r>
            <a:r>
              <a:rPr lang="pt-BR" sz="2800" dirty="0"/>
              <a:t>guardar</a:t>
            </a:r>
            <a:r>
              <a:rPr lang="pt-BR" sz="2800" b="1" dirty="0"/>
              <a:t> </a:t>
            </a:r>
            <a:r>
              <a:rPr lang="pt-BR" sz="2800" dirty="0"/>
              <a:t>dinheiro para emergências, evitando futuros endividamentos.</a:t>
            </a:r>
          </a:p>
          <a:p>
            <a:pPr lvl="0" algn="just"/>
            <a:endParaRPr lang="pt-BR" sz="2800" dirty="0"/>
          </a:p>
          <a:p>
            <a:pPr lvl="0" algn="just"/>
            <a:r>
              <a:rPr lang="pt-BR" sz="2800" b="1" dirty="0"/>
              <a:t>Avaliar contratos</a:t>
            </a:r>
            <a:r>
              <a:rPr lang="pt-BR" sz="2800" dirty="0"/>
              <a:t>: rever contratos de serviços para buscar economias, como em planos de celular.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E474B3E-FDDC-1A77-876C-4CF84AF5DE97}"/>
              </a:ext>
            </a:extLst>
          </p:cNvPr>
          <p:cNvSpPr txBox="1"/>
          <p:nvPr/>
        </p:nvSpPr>
        <p:spPr>
          <a:xfrm>
            <a:off x="12389479" y="912739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12198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160" y="944880"/>
            <a:ext cx="11702520" cy="1615440"/>
          </a:xfrm>
        </p:spPr>
        <p:txBody>
          <a:bodyPr/>
          <a:lstStyle/>
          <a:p>
            <a:pPr algn="ctr">
              <a:lnSpc>
                <a:spcPct val="93000"/>
              </a:lnSpc>
            </a:pPr>
            <a:r>
              <a:rPr lang="pt-BR" sz="4000" b="1" spc="-1" dirty="0">
                <a:solidFill>
                  <a:srgbClr val="009900"/>
                </a:solidFill>
                <a:latin typeface="Arial"/>
                <a:ea typeface="Microsoft YaHei"/>
                <a:cs typeface="+mn-cs"/>
              </a:rPr>
              <a:t>Atividade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/>
          </p:nvPr>
        </p:nvSpPr>
        <p:spPr>
          <a:xfrm>
            <a:off x="724279" y="2261954"/>
            <a:ext cx="11554281" cy="6545179"/>
          </a:xfrm>
        </p:spPr>
        <p:txBody>
          <a:bodyPr/>
          <a:lstStyle/>
          <a:p>
            <a:pPr algn="just"/>
            <a:r>
              <a:rPr lang="pt-BR" sz="2800" dirty="0"/>
              <a:t>Cada um tem uma renda de um salário mínimo (R$ 1.400,00) e precisa montar um orçamento considerando </a:t>
            </a:r>
            <a:r>
              <a:rPr lang="pt-BR" sz="2800" b="1" dirty="0"/>
              <a:t>método 50-30-20</a:t>
            </a:r>
            <a:r>
              <a:rPr lang="pt-BR" sz="2800" dirty="0"/>
              <a:t>.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dirty="0"/>
              <a:t>O método 50-30-20 funciona de forma simples. A ideia é dividir a renda líquida mensal em três partes (50%, 30% e 20%), considerando as despesas fixas (50%), despesas variáveis (30%) e o </a:t>
            </a:r>
            <a:r>
              <a:rPr lang="pt-BR" sz="2800" b="1" dirty="0">
                <a:solidFill>
                  <a:srgbClr val="0070C0"/>
                </a:solidFill>
              </a:rPr>
              <a:t>dinheiro que deverá ser poupado para construção de reserva de emergência, sonhos e tranquilidade financeira (20%)</a:t>
            </a:r>
            <a:r>
              <a:rPr lang="pt-BR" sz="2800" b="1" dirty="0"/>
              <a:t>.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dirty="0"/>
              <a:t>Os estudantes formarão grupos de </a:t>
            </a:r>
            <a:r>
              <a:rPr lang="pt-BR" sz="2800" b="1" dirty="0"/>
              <a:t>quatro</a:t>
            </a:r>
            <a:r>
              <a:rPr lang="pt-BR" sz="2800" dirty="0"/>
              <a:t> integrantes, poderão pesquisar no celular e montar um orçamento descrevendo valores e o que conseguiriam comprar com esses valores (20 minutos para pesquisarem e 30 minutos para apresentarem).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AFC03AA-9BD9-E9D1-8AB5-FDBDB8754668}"/>
              </a:ext>
            </a:extLst>
          </p:cNvPr>
          <p:cNvSpPr txBox="1"/>
          <p:nvPr/>
        </p:nvSpPr>
        <p:spPr>
          <a:xfrm>
            <a:off x="12389479" y="912739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33011039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160" y="1036320"/>
            <a:ext cx="11702520" cy="980400"/>
          </a:xfrm>
        </p:spPr>
        <p:txBody>
          <a:bodyPr/>
          <a:lstStyle/>
          <a:p>
            <a:pPr algn="ctr"/>
            <a:br>
              <a:rPr lang="pt-BR" b="1" spc="-1" dirty="0">
                <a:solidFill>
                  <a:srgbClr val="009900"/>
                </a:solidFill>
                <a:ea typeface="Microsoft YaHei"/>
              </a:rPr>
            </a:br>
            <a:r>
              <a:rPr lang="pt-BR" b="1" spc="-1" dirty="0">
                <a:solidFill>
                  <a:srgbClr val="009900"/>
                </a:solidFill>
                <a:ea typeface="Microsoft YaHei"/>
              </a:rPr>
              <a:t>Tranquilidade financeira</a:t>
            </a:r>
            <a:br>
              <a:rPr lang="pt-BR" spc="-1" dirty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/>
          </p:nvPr>
        </p:nvSpPr>
        <p:spPr>
          <a:xfrm>
            <a:off x="650159" y="2016719"/>
            <a:ext cx="11927505" cy="7110677"/>
          </a:xfrm>
        </p:spPr>
        <p:txBody>
          <a:bodyPr>
            <a:normAutofit/>
          </a:bodyPr>
          <a:lstStyle/>
          <a:p>
            <a:pPr algn="just"/>
            <a:r>
              <a:rPr lang="pt-BR" sz="2800" dirty="0"/>
              <a:t>Alcançar a tranquilidade financeira está diretamente relacionado ao controle do consumo e à prevenção do endividamento. Quando administramos nossas finanças de maneira consciente, priorizando necessidades sobre desejos impulsivos, conseguimos evitar gastos desnecessários que podem comprometer nosso orçamento.</a:t>
            </a:r>
          </a:p>
          <a:p>
            <a:pPr algn="just"/>
            <a:endParaRPr lang="pt-BR" sz="2800" dirty="0"/>
          </a:p>
          <a:p>
            <a:pPr algn="just"/>
            <a:endParaRPr lang="pt-BR" sz="2800" dirty="0"/>
          </a:p>
          <a:p>
            <a:pPr algn="just"/>
            <a:endParaRPr lang="pt-BR" sz="2800" dirty="0"/>
          </a:p>
          <a:p>
            <a:pPr algn="just"/>
            <a:endParaRPr lang="pt-BR" sz="2800" dirty="0"/>
          </a:p>
          <a:p>
            <a:pPr algn="just"/>
            <a:endParaRPr lang="pt-BR" sz="2800" dirty="0"/>
          </a:p>
          <a:p>
            <a:pPr algn="just"/>
            <a:endParaRPr lang="pt-BR" sz="2800" dirty="0"/>
          </a:p>
          <a:p>
            <a:pPr algn="just"/>
            <a:endParaRPr lang="pt-BR" sz="2800" dirty="0"/>
          </a:p>
          <a:p>
            <a:pPr algn="just"/>
            <a:endParaRPr lang="pt-BR" sz="2800" dirty="0"/>
          </a:p>
          <a:p>
            <a:pPr algn="just"/>
            <a:endParaRPr lang="pt-BR" sz="2800" dirty="0"/>
          </a:p>
          <a:p>
            <a:pPr algn="just"/>
            <a:endParaRPr lang="pt-BR" sz="2800" dirty="0"/>
          </a:p>
          <a:p>
            <a:pPr algn="just"/>
            <a:endParaRPr lang="pt-BR" sz="2800" dirty="0"/>
          </a:p>
          <a:p>
            <a:pPr algn="just"/>
            <a:endParaRPr lang="pt-BR" sz="2800" dirty="0"/>
          </a:p>
        </p:txBody>
      </p:sp>
      <p:pic>
        <p:nvPicPr>
          <p:cNvPr id="4" name="Imagem 3" descr="Tema 6: La afectividad human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440" y="4683967"/>
            <a:ext cx="6092240" cy="343366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DA868D7B-4F5A-EDFD-A523-408D3F68124F}"/>
              </a:ext>
            </a:extLst>
          </p:cNvPr>
          <p:cNvSpPr txBox="1"/>
          <p:nvPr/>
        </p:nvSpPr>
        <p:spPr>
          <a:xfrm>
            <a:off x="12389479" y="912739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18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7184571" y="8322906"/>
            <a:ext cx="39188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Fonte: </a:t>
            </a:r>
            <a:r>
              <a:rPr lang="pt-BR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https://greatist.com/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439206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CustomShape 1"/>
          <p:cNvSpPr/>
          <p:nvPr/>
        </p:nvSpPr>
        <p:spPr>
          <a:xfrm>
            <a:off x="2217600" y="1419120"/>
            <a:ext cx="8566200" cy="48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69840" rIns="90000" bIns="45000"/>
          <a:lstStyle/>
          <a:p>
            <a:pPr algn="ctr">
              <a:lnSpc>
                <a:spcPct val="93000"/>
              </a:lnSpc>
            </a:pPr>
            <a:r>
              <a:rPr lang="pt-BR" sz="4000" b="1" strike="noStrike" spc="-1" dirty="0">
                <a:solidFill>
                  <a:srgbClr val="009900"/>
                </a:solidFill>
                <a:latin typeface="Arial"/>
                <a:ea typeface="Microsoft YaHei"/>
              </a:rPr>
              <a:t>Referências Bibliográficas</a:t>
            </a:r>
            <a:endParaRPr lang="pt-BR" sz="4000" b="0" strike="noStrike" spc="-1" dirty="0">
              <a:latin typeface="Arial"/>
            </a:endParaRPr>
          </a:p>
        </p:txBody>
      </p:sp>
      <p:sp>
        <p:nvSpPr>
          <p:cNvPr id="269" name="CustomShape 3"/>
          <p:cNvSpPr/>
          <p:nvPr/>
        </p:nvSpPr>
        <p:spPr>
          <a:xfrm>
            <a:off x="964415" y="2164702"/>
            <a:ext cx="11050376" cy="664339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r>
              <a:rPr lang="pt-BR" sz="2200" dirty="0"/>
              <a:t>CERBASI, G. </a:t>
            </a:r>
            <a:r>
              <a:rPr lang="pt-BR" sz="2200" b="1" dirty="0"/>
              <a:t>Casais inteligentes enriquecem juntos</a:t>
            </a:r>
            <a:r>
              <a:rPr lang="pt-BR" sz="2200" dirty="0"/>
              <a:t>. Editora Sextante. 2004</a:t>
            </a:r>
          </a:p>
          <a:p>
            <a:r>
              <a:rPr lang="pt-BR" sz="2200" dirty="0"/>
              <a:t> </a:t>
            </a:r>
          </a:p>
          <a:p>
            <a:r>
              <a:rPr lang="pt-BR" sz="2200" dirty="0"/>
              <a:t>CERBASI, G. </a:t>
            </a:r>
            <a:r>
              <a:rPr lang="pt-BR" sz="2200" b="1" dirty="0"/>
              <a:t>Dinheiro - Os Segredos de Quem Tem</a:t>
            </a:r>
            <a:r>
              <a:rPr lang="pt-BR" sz="2200" dirty="0"/>
              <a:t>. Editora Sextante. 2016</a:t>
            </a:r>
          </a:p>
          <a:p>
            <a:endParaRPr lang="pt-BR" sz="2200" dirty="0"/>
          </a:p>
          <a:p>
            <a:r>
              <a:rPr lang="pt-BR" sz="2200" dirty="0"/>
              <a:t>Documentário – A importância de mudar os hábitos de consumo. Rádio e TV Justiça. Disponível em: &lt;</a:t>
            </a:r>
            <a:r>
              <a:rPr lang="pt-BR" sz="22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https://www.youtube.com/watch?v=0S4zf0ck2ZU&amp;t=1032s</a:t>
            </a:r>
            <a:r>
              <a:rPr lang="pt-BR" sz="2200" dirty="0"/>
              <a:t>&gt;. Acesso em 24 </a:t>
            </a:r>
            <a:r>
              <a:rPr lang="pt-BR" sz="2200" dirty="0" err="1"/>
              <a:t>fev</a:t>
            </a:r>
            <a:r>
              <a:rPr lang="pt-BR" sz="2200" dirty="0"/>
              <a:t> 2024.</a:t>
            </a:r>
          </a:p>
          <a:p>
            <a:endParaRPr lang="pt-BR" sz="2200" dirty="0"/>
          </a:p>
          <a:p>
            <a:r>
              <a:rPr lang="pt-BR" sz="2200" dirty="0"/>
              <a:t>Educação Financeira: Entenda sobre o maior erro da maioria dos brasileiros. Manual da evolução. Disponível em &lt;</a:t>
            </a:r>
            <a:r>
              <a:rPr lang="pt-BR" sz="22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https://www.youtube.com/watch?v=0S4zf0ck2ZU&amp;t=1032s</a:t>
            </a:r>
            <a:r>
              <a:rPr lang="pt-BR" sz="2200" dirty="0"/>
              <a:t>&gt;. Acesso em 25 </a:t>
            </a:r>
            <a:r>
              <a:rPr lang="pt-BR" sz="2200" dirty="0" err="1"/>
              <a:t>fev</a:t>
            </a:r>
            <a:r>
              <a:rPr lang="pt-BR" sz="2200" dirty="0"/>
              <a:t> 2024.</a:t>
            </a:r>
          </a:p>
          <a:p>
            <a:endParaRPr lang="pt-BR" sz="2200" dirty="0"/>
          </a:p>
          <a:p>
            <a:r>
              <a:rPr lang="pt-BR" sz="2200" dirty="0"/>
              <a:t>Método 50-30-20: o que é e como utilizar para organizar as contas. Disponível em &lt;</a:t>
            </a:r>
            <a:r>
              <a:rPr lang="pt-BR" sz="22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https://www.serasa.com.br/score/blog/metodo-50-30-20-como-utilizar</a:t>
            </a:r>
            <a:r>
              <a:rPr lang="pt-BR" sz="2200" dirty="0"/>
              <a:t>&gt;. Acesso em 27 </a:t>
            </a:r>
            <a:r>
              <a:rPr lang="pt-BR" sz="2200" dirty="0" err="1"/>
              <a:t>fev</a:t>
            </a:r>
            <a:r>
              <a:rPr lang="pt-BR" sz="2200" dirty="0"/>
              <a:t> 2024.</a:t>
            </a:r>
          </a:p>
          <a:p>
            <a:endParaRPr lang="pt-BR" sz="2200" dirty="0"/>
          </a:p>
          <a:p>
            <a:r>
              <a:rPr lang="pt-BR" sz="2200" dirty="0"/>
              <a:t>NEON, 2020. Aprenda a economizar dinheiro com a técnica dos envelopes. Disponível em: </a:t>
            </a:r>
            <a:r>
              <a:rPr lang="pt-BR" sz="2200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https://neon.com.br/aprenda/economizar-dinheiro/tecnica-envelopes/</a:t>
            </a:r>
            <a:r>
              <a:rPr lang="pt-BR" sz="2200" dirty="0"/>
              <a:t>.  Acesso em 12 </a:t>
            </a:r>
            <a:r>
              <a:rPr lang="pt-BR" sz="2200" dirty="0" err="1"/>
              <a:t>jan</a:t>
            </a:r>
            <a:r>
              <a:rPr lang="pt-BR" sz="2200" dirty="0"/>
              <a:t> 2024.</a:t>
            </a: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endParaRPr lang="pt-BR" sz="2200" b="1" dirty="0"/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endParaRPr lang="pt-BR" sz="2200" b="0" dirty="0">
              <a:effectLst/>
            </a:endParaRPr>
          </a:p>
          <a:p>
            <a:endParaRPr lang="pt-BR" sz="2200" dirty="0"/>
          </a:p>
          <a:p>
            <a:br>
              <a:rPr lang="pt-BR" sz="2200" dirty="0"/>
            </a:br>
            <a:br>
              <a:rPr lang="pt-BR" sz="2200" dirty="0"/>
            </a:br>
            <a:endParaRPr lang="pt-BR" sz="2200" b="0" strike="noStrike" spc="-1" dirty="0">
              <a:latin typeface="Tahoma"/>
              <a:ea typeface="宋体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F197153-A5CB-477A-833B-F095A0D45E2C}"/>
              </a:ext>
            </a:extLst>
          </p:cNvPr>
          <p:cNvSpPr txBox="1"/>
          <p:nvPr/>
        </p:nvSpPr>
        <p:spPr>
          <a:xfrm>
            <a:off x="12389479" y="912739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126389894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CustomShape 1"/>
          <p:cNvSpPr/>
          <p:nvPr/>
        </p:nvSpPr>
        <p:spPr>
          <a:xfrm>
            <a:off x="2217600" y="1419120"/>
            <a:ext cx="8566200" cy="48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69840" rIns="90000" bIns="45000"/>
          <a:lstStyle/>
          <a:p>
            <a:pPr algn="ctr">
              <a:lnSpc>
                <a:spcPct val="93000"/>
              </a:lnSpc>
            </a:pPr>
            <a:r>
              <a:rPr lang="pt-BR" sz="2800" b="1" strike="noStrike" spc="-1" dirty="0">
                <a:solidFill>
                  <a:srgbClr val="009900"/>
                </a:solidFill>
                <a:latin typeface="Arial"/>
                <a:ea typeface="Microsoft YaHei"/>
              </a:rPr>
              <a:t> </a:t>
            </a:r>
            <a:r>
              <a:rPr lang="pt-BR" sz="4000" b="1" spc="-1" dirty="0">
                <a:solidFill>
                  <a:srgbClr val="009900"/>
                </a:solidFill>
                <a:latin typeface="Arial"/>
                <a:ea typeface="Microsoft YaHei"/>
              </a:rPr>
              <a:t>Vídeo 1</a:t>
            </a:r>
            <a:endParaRPr lang="pt-BR" sz="2800" b="0" strike="noStrike" spc="-1" dirty="0">
              <a:latin typeface="Arial"/>
            </a:endParaRPr>
          </a:p>
        </p:txBody>
      </p:sp>
      <p:sp>
        <p:nvSpPr>
          <p:cNvPr id="269" name="CustomShape 3"/>
          <p:cNvSpPr/>
          <p:nvPr/>
        </p:nvSpPr>
        <p:spPr>
          <a:xfrm>
            <a:off x="964415" y="2483957"/>
            <a:ext cx="10960107" cy="488722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216000" indent="-215280" algn="just">
              <a:lnSpc>
                <a:spcPct val="100000"/>
              </a:lnSpc>
              <a:spcBef>
                <a:spcPts val="226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pt-BR" sz="32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  <a:p>
            <a:br>
              <a:rPr lang="pt-BR" sz="3200" dirty="0"/>
            </a:br>
            <a:endParaRPr lang="pt-BR" sz="32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  <a:p>
            <a:br>
              <a:rPr lang="pt-BR" sz="2400" dirty="0"/>
            </a:br>
            <a:endParaRPr lang="pt-BR" sz="24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</p:txBody>
      </p:sp>
      <p:sp>
        <p:nvSpPr>
          <p:cNvPr id="4" name="CustomShape 3">
            <a:extLst>
              <a:ext uri="{FF2B5EF4-FFF2-40B4-BE49-F238E27FC236}">
                <a16:creationId xmlns:a16="http://schemas.microsoft.com/office/drawing/2014/main" id="{462C36D9-7D99-ABC8-AFDC-036DC2A31F81}"/>
              </a:ext>
            </a:extLst>
          </p:cNvPr>
          <p:cNvSpPr/>
          <p:nvPr/>
        </p:nvSpPr>
        <p:spPr>
          <a:xfrm>
            <a:off x="1542117" y="5402782"/>
            <a:ext cx="9567720" cy="40653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216000" indent="-215280" algn="just">
              <a:lnSpc>
                <a:spcPct val="100000"/>
              </a:lnSpc>
              <a:spcBef>
                <a:spcPts val="226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pt-BR" sz="24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91C8AA2-CB82-40F5-8385-83B9CB5E2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497" y="2596273"/>
            <a:ext cx="10787941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t-BR" sz="2800" b="1" dirty="0"/>
              <a:t>Acesse a seguir </a:t>
            </a:r>
            <a:r>
              <a:rPr lang="pt-BR" sz="2800" dirty="0"/>
              <a:t>um vídeo de 28 minutos de duração:</a:t>
            </a:r>
          </a:p>
          <a:p>
            <a:endParaRPr lang="pt-BR" sz="2800" dirty="0"/>
          </a:p>
          <a:p>
            <a:pPr algn="ctr"/>
            <a:r>
              <a:rPr lang="pt-BR" sz="2800" b="1" u="sng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www.youtube.com/watch?v=0S4zf0ck2ZU&amp;t=1032s</a:t>
            </a:r>
            <a:endParaRPr lang="pt-BR" sz="2800" b="1" dirty="0">
              <a:solidFill>
                <a:srgbClr val="0070C0"/>
              </a:solidFill>
            </a:endParaRPr>
          </a:p>
          <a:p>
            <a:endParaRPr lang="pt-BR" sz="2800" dirty="0"/>
          </a:p>
          <a:p>
            <a:r>
              <a:rPr lang="pt-BR" sz="2800" dirty="0"/>
              <a:t>Documentário – A importância de mudar os hábitos de consumo. </a:t>
            </a:r>
          </a:p>
          <a:p>
            <a:endParaRPr lang="pt-BR" sz="2800" dirty="0"/>
          </a:p>
          <a:p>
            <a:r>
              <a:rPr lang="pt-BR" sz="2800" dirty="0"/>
              <a:t>Canal: Rádio e TV Justiça.</a:t>
            </a:r>
          </a:p>
          <a:p>
            <a:endParaRPr lang="pt-BR" sz="2800" u="sng" dirty="0"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87C6995-CF66-9B6F-CF6E-3B5286BE8BB4}"/>
              </a:ext>
            </a:extLst>
          </p:cNvPr>
          <p:cNvSpPr txBox="1"/>
          <p:nvPr/>
        </p:nvSpPr>
        <p:spPr>
          <a:xfrm>
            <a:off x="12466969" y="912739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2</a:t>
            </a:r>
          </a:p>
        </p:txBody>
      </p:sp>
      <p:pic>
        <p:nvPicPr>
          <p:cNvPr id="8" name="Picture 2" descr="Fotos, Tira De Filme, Fotos Da Naturez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7820" y="6186443"/>
            <a:ext cx="3093770" cy="2791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8472196" y="8546841"/>
            <a:ext cx="3452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Fonte: </a:t>
            </a:r>
            <a:r>
              <a:rPr lang="pt-BR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pixabay.com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818999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CustomShape 1"/>
          <p:cNvSpPr/>
          <p:nvPr/>
        </p:nvSpPr>
        <p:spPr>
          <a:xfrm>
            <a:off x="4995280" y="3718560"/>
            <a:ext cx="3691519" cy="252976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15920" tIns="57960" rIns="115920" bIns="57960"/>
          <a:lstStyle/>
          <a:p>
            <a:pPr lvl="0" algn="ctr">
              <a:lnSpc>
                <a:spcPct val="93000"/>
              </a:lnSpc>
            </a:pPr>
            <a:r>
              <a:rPr lang="pt-BR" sz="8800" b="1" dirty="0">
                <a:solidFill>
                  <a:schemeClr val="dk1"/>
                </a:solidFill>
                <a:latin typeface="Palace Script MT" panose="030303020206070C0B05" pitchFamily="66" charset="0"/>
                <a:ea typeface="Pinyon Script"/>
                <a:cs typeface="Pinyon Script"/>
                <a:sym typeface="Pinyon Script"/>
              </a:rPr>
              <a:t>Agradecemos </a:t>
            </a:r>
          </a:p>
          <a:p>
            <a:pPr lvl="0" algn="ctr">
              <a:lnSpc>
                <a:spcPct val="93000"/>
              </a:lnSpc>
            </a:pPr>
            <a:r>
              <a:rPr lang="pt-BR" sz="8800" b="1" dirty="0">
                <a:solidFill>
                  <a:schemeClr val="dk1"/>
                </a:solidFill>
                <a:latin typeface="Palace Script MT" panose="030303020206070C0B05" pitchFamily="66" charset="0"/>
                <a:ea typeface="Pinyon Script"/>
                <a:cs typeface="Pinyon Script"/>
                <a:sym typeface="Pinyon Script"/>
              </a:rPr>
              <a:t>pela atenção!!!</a:t>
            </a:r>
          </a:p>
          <a:p>
            <a:pPr algn="ctr">
              <a:lnSpc>
                <a:spcPct val="93000"/>
              </a:lnSpc>
            </a:pPr>
            <a:endParaRPr lang="pt-BR" sz="6000" b="0" strike="noStrike" spc="-1" dirty="0">
              <a:latin typeface="Arial"/>
            </a:endParaRPr>
          </a:p>
          <a:p>
            <a:pPr algn="ctr">
              <a:lnSpc>
                <a:spcPct val="93000"/>
              </a:lnSpc>
            </a:pPr>
            <a:r>
              <a:rPr lang="pt-BR" sz="2800" spc="-1" dirty="0">
                <a:latin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inez.lima@ifms.edu.br</a:t>
            </a:r>
            <a:endParaRPr lang="pt-BR" sz="2800" spc="-1" dirty="0">
              <a:latin typeface="Arial"/>
            </a:endParaRPr>
          </a:p>
          <a:p>
            <a:pPr algn="ctr">
              <a:lnSpc>
                <a:spcPct val="93000"/>
              </a:lnSpc>
            </a:pPr>
            <a:endParaRPr lang="pt-BR" sz="6000" b="0" strike="noStrike" spc="-1" dirty="0">
              <a:latin typeface="Arial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967F2B7-C9F6-27E7-AB48-D7AE759EE97F}"/>
              </a:ext>
            </a:extLst>
          </p:cNvPr>
          <p:cNvSpPr txBox="1"/>
          <p:nvPr/>
        </p:nvSpPr>
        <p:spPr>
          <a:xfrm>
            <a:off x="12389479" y="912739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CustomShape 1"/>
          <p:cNvSpPr/>
          <p:nvPr/>
        </p:nvSpPr>
        <p:spPr>
          <a:xfrm>
            <a:off x="2217600" y="1419120"/>
            <a:ext cx="8566200" cy="48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69840" rIns="90000" bIns="45000"/>
          <a:lstStyle/>
          <a:p>
            <a:pPr algn="ctr">
              <a:lnSpc>
                <a:spcPct val="93000"/>
              </a:lnSpc>
            </a:pPr>
            <a:r>
              <a:rPr lang="pt-BR" sz="2800" b="1" strike="noStrike" spc="-1" dirty="0">
                <a:solidFill>
                  <a:srgbClr val="009900"/>
                </a:solidFill>
                <a:latin typeface="Arial"/>
                <a:ea typeface="Microsoft YaHei"/>
              </a:rPr>
              <a:t> </a:t>
            </a:r>
            <a:r>
              <a:rPr lang="pt-BR" sz="4000" b="1" spc="-1" dirty="0">
                <a:solidFill>
                  <a:srgbClr val="009900"/>
                </a:solidFill>
                <a:latin typeface="Arial"/>
                <a:ea typeface="Microsoft YaHei"/>
              </a:rPr>
              <a:t>Foco: consumo e endividamento</a:t>
            </a:r>
            <a:endParaRPr lang="pt-BR" sz="2800" b="0" strike="noStrike" spc="-1" dirty="0">
              <a:latin typeface="Arial"/>
            </a:endParaRPr>
          </a:p>
        </p:txBody>
      </p:sp>
      <p:sp>
        <p:nvSpPr>
          <p:cNvPr id="269" name="CustomShape 3"/>
          <p:cNvSpPr/>
          <p:nvPr/>
        </p:nvSpPr>
        <p:spPr>
          <a:xfrm>
            <a:off x="964415" y="2483957"/>
            <a:ext cx="11050376" cy="584893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216000" indent="-215280" algn="just">
              <a:lnSpc>
                <a:spcPct val="100000"/>
              </a:lnSpc>
              <a:spcBef>
                <a:spcPts val="226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pt-BR" sz="32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  <a:p>
            <a:br>
              <a:rPr lang="pt-BR" sz="3200" dirty="0"/>
            </a:br>
            <a:endParaRPr lang="pt-BR" sz="32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  <a:p>
            <a:br>
              <a:rPr lang="pt-BR" sz="2400" dirty="0"/>
            </a:br>
            <a:endParaRPr lang="pt-BR" sz="24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</p:txBody>
      </p:sp>
      <p:sp>
        <p:nvSpPr>
          <p:cNvPr id="4" name="CustomShape 3">
            <a:extLst>
              <a:ext uri="{FF2B5EF4-FFF2-40B4-BE49-F238E27FC236}">
                <a16:creationId xmlns:a16="http://schemas.microsoft.com/office/drawing/2014/main" id="{462C36D9-7D99-ABC8-AFDC-036DC2A31F81}"/>
              </a:ext>
            </a:extLst>
          </p:cNvPr>
          <p:cNvSpPr/>
          <p:nvPr/>
        </p:nvSpPr>
        <p:spPr>
          <a:xfrm>
            <a:off x="1542117" y="5402782"/>
            <a:ext cx="9567720" cy="40653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216000" indent="-215280" algn="just">
              <a:lnSpc>
                <a:spcPct val="100000"/>
              </a:lnSpc>
              <a:spcBef>
                <a:spcPts val="226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pt-BR" sz="24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91C8AA2-CB82-40F5-8385-83B9CB5E2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422" y="2355457"/>
            <a:ext cx="10787941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sz="2800" b="1" dirty="0"/>
              <a:t>Controle da Inflação: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b="1" dirty="0"/>
              <a:t>Estabilidade econômica:</a:t>
            </a:r>
            <a:r>
              <a:rPr lang="pt-BR" sz="2800" dirty="0"/>
              <a:t> o controle da inflação com o Plano Real proporcionou estabilidade econômica, evitando variações abruptas nos preços.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b="1" dirty="0"/>
              <a:t>Confiança do investidor:</a:t>
            </a:r>
            <a:r>
              <a:rPr lang="pt-BR" sz="2800" dirty="0"/>
              <a:t> a estabilidade reduz a incerteza, aumentando a confiança de investidores e favorecendo o crescimento econômico.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b="1" dirty="0"/>
              <a:t>Preservação do poder de compra:</a:t>
            </a:r>
            <a:r>
              <a:rPr lang="pt-BR" sz="2800" dirty="0"/>
              <a:t> a população beneficia-se ao manter o poder de compra da moeda, assegurando que os salários não se depreciem rapidamente.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1421297E-8ECD-0462-0309-AFA4B76D6CBC}"/>
              </a:ext>
            </a:extLst>
          </p:cNvPr>
          <p:cNvSpPr txBox="1"/>
          <p:nvPr/>
        </p:nvSpPr>
        <p:spPr>
          <a:xfrm>
            <a:off x="12466969" y="912739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13065042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CustomShape 1"/>
          <p:cNvSpPr/>
          <p:nvPr/>
        </p:nvSpPr>
        <p:spPr>
          <a:xfrm>
            <a:off x="2217600" y="1419120"/>
            <a:ext cx="8566200" cy="48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69840" rIns="90000" bIns="45000"/>
          <a:lstStyle/>
          <a:p>
            <a:pPr algn="ctr">
              <a:lnSpc>
                <a:spcPct val="93000"/>
              </a:lnSpc>
            </a:pPr>
            <a:r>
              <a:rPr lang="pt-BR" sz="2800" b="1" strike="noStrike" spc="-1" dirty="0">
                <a:solidFill>
                  <a:srgbClr val="009900"/>
                </a:solidFill>
                <a:latin typeface="Arial"/>
                <a:ea typeface="Microsoft YaHei"/>
              </a:rPr>
              <a:t> </a:t>
            </a:r>
            <a:r>
              <a:rPr lang="pt-BR" sz="4000" b="1" spc="-1" dirty="0">
                <a:solidFill>
                  <a:srgbClr val="009900"/>
                </a:solidFill>
                <a:latin typeface="Arial"/>
                <a:ea typeface="Microsoft YaHei"/>
              </a:rPr>
              <a:t>Foco: consumo e endividamento</a:t>
            </a:r>
            <a:endParaRPr lang="pt-BR" sz="2800" b="0" strike="noStrike" spc="-1" dirty="0">
              <a:latin typeface="Arial"/>
            </a:endParaRPr>
          </a:p>
        </p:txBody>
      </p:sp>
      <p:sp>
        <p:nvSpPr>
          <p:cNvPr id="269" name="CustomShape 3"/>
          <p:cNvSpPr/>
          <p:nvPr/>
        </p:nvSpPr>
        <p:spPr>
          <a:xfrm>
            <a:off x="964415" y="2483957"/>
            <a:ext cx="11050376" cy="584893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216000" indent="-215280" algn="just">
              <a:lnSpc>
                <a:spcPct val="100000"/>
              </a:lnSpc>
              <a:spcBef>
                <a:spcPts val="226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pt-BR" sz="32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  <a:p>
            <a:br>
              <a:rPr lang="pt-BR" sz="3200" dirty="0"/>
            </a:br>
            <a:endParaRPr lang="pt-BR" sz="32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  <a:p>
            <a:br>
              <a:rPr lang="pt-BR" sz="2400" dirty="0"/>
            </a:br>
            <a:endParaRPr lang="pt-BR" sz="24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</p:txBody>
      </p:sp>
      <p:sp>
        <p:nvSpPr>
          <p:cNvPr id="4" name="CustomShape 3">
            <a:extLst>
              <a:ext uri="{FF2B5EF4-FFF2-40B4-BE49-F238E27FC236}">
                <a16:creationId xmlns:a16="http://schemas.microsoft.com/office/drawing/2014/main" id="{462C36D9-7D99-ABC8-AFDC-036DC2A31F81}"/>
              </a:ext>
            </a:extLst>
          </p:cNvPr>
          <p:cNvSpPr/>
          <p:nvPr/>
        </p:nvSpPr>
        <p:spPr>
          <a:xfrm>
            <a:off x="1542117" y="5402782"/>
            <a:ext cx="9567720" cy="40653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216000" indent="-215280" algn="just">
              <a:lnSpc>
                <a:spcPct val="100000"/>
              </a:lnSpc>
              <a:spcBef>
                <a:spcPts val="226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pt-BR" sz="24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91C8AA2-CB82-40F5-8385-83B9CB5E2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2503" y="2340405"/>
            <a:ext cx="10787941" cy="612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sz="2800" b="1" dirty="0"/>
              <a:t>Aumento do Consumo das Famílias: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b="1" dirty="0"/>
              <a:t>Crescimento econômico:</a:t>
            </a:r>
            <a:r>
              <a:rPr lang="pt-BR" sz="2800" dirty="0"/>
              <a:t> o controle da inflação contribui para um ambiente econômico mais favorável, estimulando o crescimento e gerando mais oportunidades de emprego.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b="1" dirty="0"/>
              <a:t>Crédito acessível:</a:t>
            </a:r>
            <a:r>
              <a:rPr lang="pt-BR" sz="2800" dirty="0"/>
              <a:t> com a estabilidade, políticas de crédito tornam-se mais acessíveis, permitindo que as famílias tenham maior acesso a empréstimos para investimentos e consumo.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b="1" dirty="0"/>
              <a:t>Melhoria da qualidade de vida:</a:t>
            </a:r>
            <a:r>
              <a:rPr lang="pt-BR" sz="2800" dirty="0"/>
              <a:t> o aumento do consumo proporciona uma elevação no padrão de vida das famílias, com acesso a bens e serviços essenciais e melhorias nas condições de vida.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5B9CB4E-0F7F-7C4E-DD9F-1EB55EC4B71F}"/>
              </a:ext>
            </a:extLst>
          </p:cNvPr>
          <p:cNvSpPr txBox="1"/>
          <p:nvPr/>
        </p:nvSpPr>
        <p:spPr>
          <a:xfrm>
            <a:off x="12466969" y="912739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9679328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CustomShape 1"/>
          <p:cNvSpPr/>
          <p:nvPr/>
        </p:nvSpPr>
        <p:spPr>
          <a:xfrm>
            <a:off x="306797" y="1419119"/>
            <a:ext cx="12365612" cy="106483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69840" rIns="90000" bIns="45000"/>
          <a:lstStyle/>
          <a:p>
            <a:pPr algn="ctr">
              <a:lnSpc>
                <a:spcPct val="93000"/>
              </a:lnSpc>
            </a:pPr>
            <a:r>
              <a:rPr lang="pt-BR" sz="4000" b="1" spc="-1" dirty="0">
                <a:solidFill>
                  <a:srgbClr val="009900"/>
                </a:solidFill>
                <a:latin typeface="Arial"/>
                <a:ea typeface="Microsoft YaHei"/>
              </a:rPr>
              <a:t>Vantagens do aumento do consumo das famílias:</a:t>
            </a:r>
            <a:endParaRPr lang="pt-BR" sz="2800" dirty="0"/>
          </a:p>
          <a:p>
            <a:pPr algn="ctr">
              <a:lnSpc>
                <a:spcPct val="93000"/>
              </a:lnSpc>
            </a:pPr>
            <a:endParaRPr lang="pt-BR" sz="2800" b="0" strike="noStrike" spc="-1" dirty="0">
              <a:latin typeface="Arial"/>
            </a:endParaRPr>
          </a:p>
        </p:txBody>
      </p:sp>
      <p:sp>
        <p:nvSpPr>
          <p:cNvPr id="269" name="CustomShape 3"/>
          <p:cNvSpPr/>
          <p:nvPr/>
        </p:nvSpPr>
        <p:spPr>
          <a:xfrm>
            <a:off x="964415" y="2483957"/>
            <a:ext cx="11050376" cy="584893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216000" indent="-215280" algn="just">
              <a:lnSpc>
                <a:spcPct val="100000"/>
              </a:lnSpc>
              <a:spcBef>
                <a:spcPts val="226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pt-BR" sz="32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  <a:p>
            <a:br>
              <a:rPr lang="pt-BR" sz="3200" dirty="0"/>
            </a:br>
            <a:endParaRPr lang="pt-BR" sz="32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  <a:p>
            <a:br>
              <a:rPr lang="pt-BR" sz="2400" dirty="0"/>
            </a:br>
            <a:endParaRPr lang="pt-BR" sz="24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</p:txBody>
      </p:sp>
      <p:sp>
        <p:nvSpPr>
          <p:cNvPr id="4" name="CustomShape 3">
            <a:extLst>
              <a:ext uri="{FF2B5EF4-FFF2-40B4-BE49-F238E27FC236}">
                <a16:creationId xmlns:a16="http://schemas.microsoft.com/office/drawing/2014/main" id="{462C36D9-7D99-ABC8-AFDC-036DC2A31F81}"/>
              </a:ext>
            </a:extLst>
          </p:cNvPr>
          <p:cNvSpPr/>
          <p:nvPr/>
        </p:nvSpPr>
        <p:spPr>
          <a:xfrm>
            <a:off x="1542117" y="5402782"/>
            <a:ext cx="9567720" cy="40653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216000" indent="-215280" algn="just">
              <a:lnSpc>
                <a:spcPct val="100000"/>
              </a:lnSpc>
              <a:spcBef>
                <a:spcPts val="226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pt-BR" sz="24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91C8AA2-CB82-40F5-8385-83B9CB5E2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748" y="2823693"/>
            <a:ext cx="10765710" cy="550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sz="3200" b="1" dirty="0"/>
              <a:t>Melhoria na qualidade de vida:</a:t>
            </a:r>
            <a:r>
              <a:rPr lang="pt-BR" sz="3200" dirty="0"/>
              <a:t> o aumento do consumo proporciona o acesso a bens e serviços, contribuindo para um padrão de vida melhor.</a:t>
            </a:r>
          </a:p>
          <a:p>
            <a:pPr algn="just"/>
            <a:endParaRPr lang="pt-BR" sz="3200" dirty="0"/>
          </a:p>
          <a:p>
            <a:pPr algn="just"/>
            <a:r>
              <a:rPr lang="pt-BR" sz="3200" b="1" dirty="0"/>
              <a:t>Estímulo à economia:</a:t>
            </a:r>
            <a:r>
              <a:rPr lang="pt-BR" sz="3200" dirty="0"/>
              <a:t> o consumo crescente impulsiona a atividade econômica, gerando empregos e contribuindo para o crescimento do país.</a:t>
            </a:r>
          </a:p>
          <a:p>
            <a:pPr algn="just"/>
            <a:endParaRPr lang="pt-BR" sz="3200" dirty="0"/>
          </a:p>
          <a:p>
            <a:pPr algn="just"/>
            <a:r>
              <a:rPr lang="pt-BR" sz="3200" b="1" dirty="0"/>
              <a:t>Desenvolvimento de setores:</a:t>
            </a:r>
            <a:r>
              <a:rPr lang="pt-BR" sz="3200" dirty="0"/>
              <a:t> setores como comércio e serviços se beneficiam, favorecendo a diversificação econômica.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FDBD5A1-9DF5-C844-4172-39C527E1B03D}"/>
              </a:ext>
            </a:extLst>
          </p:cNvPr>
          <p:cNvSpPr txBox="1"/>
          <p:nvPr/>
        </p:nvSpPr>
        <p:spPr>
          <a:xfrm>
            <a:off x="12466969" y="912739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3687533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CustomShape 1"/>
          <p:cNvSpPr/>
          <p:nvPr/>
        </p:nvSpPr>
        <p:spPr>
          <a:xfrm>
            <a:off x="0" y="1419119"/>
            <a:ext cx="12983310" cy="106483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69840" rIns="90000" bIns="45000"/>
          <a:lstStyle/>
          <a:p>
            <a:pPr algn="ctr">
              <a:lnSpc>
                <a:spcPct val="93000"/>
              </a:lnSpc>
            </a:pPr>
            <a:r>
              <a:rPr lang="pt-BR" sz="4000" b="1" spc="-1" dirty="0">
                <a:solidFill>
                  <a:srgbClr val="009900"/>
                </a:solidFill>
                <a:latin typeface="Arial"/>
                <a:ea typeface="Microsoft YaHei"/>
              </a:rPr>
              <a:t>Desvantagens do aumento do consumo das famílias:</a:t>
            </a:r>
            <a:endParaRPr lang="pt-BR" sz="2800" dirty="0"/>
          </a:p>
          <a:p>
            <a:pPr algn="ctr">
              <a:lnSpc>
                <a:spcPct val="93000"/>
              </a:lnSpc>
            </a:pPr>
            <a:endParaRPr lang="pt-BR" sz="2800" b="0" strike="noStrike" spc="-1" dirty="0">
              <a:latin typeface="Arial"/>
            </a:endParaRPr>
          </a:p>
        </p:txBody>
      </p:sp>
      <p:sp>
        <p:nvSpPr>
          <p:cNvPr id="269" name="CustomShape 3"/>
          <p:cNvSpPr/>
          <p:nvPr/>
        </p:nvSpPr>
        <p:spPr>
          <a:xfrm>
            <a:off x="964415" y="2483957"/>
            <a:ext cx="11050376" cy="584893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216000" indent="-215280" algn="just">
              <a:lnSpc>
                <a:spcPct val="100000"/>
              </a:lnSpc>
              <a:spcBef>
                <a:spcPts val="226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pt-BR" sz="32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  <a:p>
            <a:br>
              <a:rPr lang="pt-BR" sz="3200" dirty="0"/>
            </a:br>
            <a:endParaRPr lang="pt-BR" sz="32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  <a:p>
            <a:br>
              <a:rPr lang="pt-BR" sz="2400" dirty="0"/>
            </a:br>
            <a:endParaRPr lang="pt-BR" sz="24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</p:txBody>
      </p:sp>
      <p:sp>
        <p:nvSpPr>
          <p:cNvPr id="4" name="CustomShape 3">
            <a:extLst>
              <a:ext uri="{FF2B5EF4-FFF2-40B4-BE49-F238E27FC236}">
                <a16:creationId xmlns:a16="http://schemas.microsoft.com/office/drawing/2014/main" id="{462C36D9-7D99-ABC8-AFDC-036DC2A31F81}"/>
              </a:ext>
            </a:extLst>
          </p:cNvPr>
          <p:cNvSpPr/>
          <p:nvPr/>
        </p:nvSpPr>
        <p:spPr>
          <a:xfrm>
            <a:off x="1542117" y="5402782"/>
            <a:ext cx="9567720" cy="40653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216000" indent="-215280" algn="just">
              <a:lnSpc>
                <a:spcPct val="100000"/>
              </a:lnSpc>
              <a:spcBef>
                <a:spcPts val="226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pt-BR" sz="24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91C8AA2-CB82-40F5-8385-83B9CB5E2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748" y="3485473"/>
            <a:ext cx="1076571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sz="2800" b="1" dirty="0"/>
              <a:t>Endividamento:</a:t>
            </a:r>
            <a:r>
              <a:rPr lang="pt-BR" sz="2800" dirty="0"/>
              <a:t> o aumento do consumo pode levar a um maior endividamento das famílias, causando instabilidade financeira.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b="1" dirty="0"/>
              <a:t>Impactos ambientais:</a:t>
            </a:r>
            <a:r>
              <a:rPr lang="pt-BR" sz="2800" dirty="0"/>
              <a:t> o consumo desenfreado pode gerar impactos ambientais negativos, como aumento do desperdício e esgotamento de recursos naturais.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b="1" dirty="0"/>
              <a:t>Vulnerabilidade a crises:</a:t>
            </a:r>
            <a:r>
              <a:rPr lang="pt-BR" sz="2800" dirty="0"/>
              <a:t> em momentos de crise econômica, famílias fortemente dependentes do consumo podem ser mais afetadas, enfrentando dificuldades financeiras.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B3B74C-D877-63BB-1C8A-6B14FFE361E8}"/>
              </a:ext>
            </a:extLst>
          </p:cNvPr>
          <p:cNvSpPr txBox="1"/>
          <p:nvPr/>
        </p:nvSpPr>
        <p:spPr>
          <a:xfrm>
            <a:off x="12466969" y="912739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23874609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CustomShape 1"/>
          <p:cNvSpPr/>
          <p:nvPr/>
        </p:nvSpPr>
        <p:spPr>
          <a:xfrm>
            <a:off x="2217600" y="1419120"/>
            <a:ext cx="8566200" cy="74656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69840" rIns="90000" bIns="45000"/>
          <a:lstStyle/>
          <a:p>
            <a:pPr algn="ctr">
              <a:lnSpc>
                <a:spcPct val="93000"/>
              </a:lnSpc>
            </a:pPr>
            <a:r>
              <a:rPr lang="pt-BR" sz="2800" b="1" strike="noStrike" spc="-1" dirty="0">
                <a:solidFill>
                  <a:srgbClr val="009900"/>
                </a:solidFill>
                <a:latin typeface="Arial"/>
                <a:ea typeface="Microsoft YaHei"/>
              </a:rPr>
              <a:t> </a:t>
            </a:r>
            <a:r>
              <a:rPr lang="pt-BR" sz="4000" b="1" spc="-1" dirty="0">
                <a:solidFill>
                  <a:srgbClr val="009900"/>
                </a:solidFill>
                <a:latin typeface="Arial"/>
                <a:ea typeface="Microsoft YaHei"/>
              </a:rPr>
              <a:t>Consumo e desperdício</a:t>
            </a:r>
            <a:endParaRPr lang="pt-BR" sz="2800" b="0" strike="noStrike" spc="-1" dirty="0">
              <a:latin typeface="Arial"/>
            </a:endParaRPr>
          </a:p>
        </p:txBody>
      </p:sp>
      <p:sp>
        <p:nvSpPr>
          <p:cNvPr id="269" name="CustomShape 3"/>
          <p:cNvSpPr/>
          <p:nvPr/>
        </p:nvSpPr>
        <p:spPr>
          <a:xfrm>
            <a:off x="1303689" y="2836506"/>
            <a:ext cx="10383850" cy="530229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216000" indent="-215280" algn="just">
              <a:lnSpc>
                <a:spcPct val="100000"/>
              </a:lnSpc>
              <a:spcBef>
                <a:spcPts val="226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pt-BR" sz="32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  <a:p>
            <a:br>
              <a:rPr lang="pt-BR" sz="3200" dirty="0"/>
            </a:br>
            <a:endParaRPr lang="pt-BR" sz="32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  <a:p>
            <a:br>
              <a:rPr lang="pt-BR" sz="2400" dirty="0"/>
            </a:br>
            <a:endParaRPr lang="pt-BR" sz="24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</p:txBody>
      </p:sp>
      <p:sp>
        <p:nvSpPr>
          <p:cNvPr id="4" name="CustomShape 3">
            <a:extLst>
              <a:ext uri="{FF2B5EF4-FFF2-40B4-BE49-F238E27FC236}">
                <a16:creationId xmlns:a16="http://schemas.microsoft.com/office/drawing/2014/main" id="{462C36D9-7D99-ABC8-AFDC-036DC2A31F81}"/>
              </a:ext>
            </a:extLst>
          </p:cNvPr>
          <p:cNvSpPr/>
          <p:nvPr/>
        </p:nvSpPr>
        <p:spPr>
          <a:xfrm>
            <a:off x="1542117" y="5402782"/>
            <a:ext cx="9567720" cy="40653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marL="216000" indent="-215280" algn="just">
              <a:lnSpc>
                <a:spcPct val="100000"/>
              </a:lnSpc>
              <a:spcBef>
                <a:spcPts val="226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pt-BR" sz="2400" b="0" strike="noStrike" spc="-1" dirty="0">
              <a:solidFill>
                <a:srgbClr val="000000"/>
              </a:solidFill>
              <a:latin typeface="Tahoma"/>
              <a:ea typeface="宋体"/>
            </a:endParaRPr>
          </a:p>
        </p:txBody>
      </p:sp>
      <p:pic>
        <p:nvPicPr>
          <p:cNvPr id="8" name="Imagem 7"/>
          <p:cNvPicPr/>
          <p:nvPr/>
        </p:nvPicPr>
        <p:blipFill rotWithShape="1">
          <a:blip r:embed="rId4"/>
          <a:srcRect l="32649" t="10109"/>
          <a:stretch/>
        </p:blipFill>
        <p:spPr>
          <a:xfrm>
            <a:off x="8677470" y="2680178"/>
            <a:ext cx="3353218" cy="4725489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3043BF0D-6200-7CF3-6F86-F2CE38A165A4}"/>
              </a:ext>
            </a:extLst>
          </p:cNvPr>
          <p:cNvSpPr txBox="1"/>
          <p:nvPr/>
        </p:nvSpPr>
        <p:spPr>
          <a:xfrm>
            <a:off x="849483" y="7804868"/>
            <a:ext cx="514224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1800" dirty="0"/>
          </a:p>
          <a:p>
            <a:pPr algn="just"/>
            <a:r>
              <a:rPr lang="pt-BR" dirty="0"/>
              <a:t>Fonte: </a:t>
            </a:r>
            <a:r>
              <a:rPr lang="pt-BR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br.freepik.com</a:t>
            </a:r>
            <a:endParaRPr lang="pt-BR" dirty="0"/>
          </a:p>
          <a:p>
            <a:pPr algn="just"/>
            <a:endParaRPr lang="pt-BR" sz="18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99455DB-1931-B902-A8E0-022F240C19EC}"/>
              </a:ext>
            </a:extLst>
          </p:cNvPr>
          <p:cNvSpPr txBox="1"/>
          <p:nvPr/>
        </p:nvSpPr>
        <p:spPr>
          <a:xfrm>
            <a:off x="8273784" y="7804867"/>
            <a:ext cx="44393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/>
              <a:t>Fonte: </a:t>
            </a:r>
            <a:r>
              <a:rPr lang="pt-BR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br.freepik.com</a:t>
            </a:r>
            <a:endParaRPr lang="pt-BR" dirty="0"/>
          </a:p>
          <a:p>
            <a:pPr algn="just"/>
            <a:endParaRPr lang="pt-BR" sz="1800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B5D87D3-BDF6-DCBD-0AF7-77AA3DFCDE4E}"/>
              </a:ext>
            </a:extLst>
          </p:cNvPr>
          <p:cNvSpPr txBox="1"/>
          <p:nvPr/>
        </p:nvSpPr>
        <p:spPr>
          <a:xfrm>
            <a:off x="12466969" y="912739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7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4605156" y="3303037"/>
            <a:ext cx="366862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>
                <a:solidFill>
                  <a:srgbClr val="007E60"/>
                </a:solidFill>
              </a:rPr>
              <a:t>DESCONTROLE:</a:t>
            </a:r>
          </a:p>
          <a:p>
            <a:pPr algn="just"/>
            <a:endParaRPr lang="pt-BR" sz="2000" b="1" dirty="0">
              <a:solidFill>
                <a:srgbClr val="007E60"/>
              </a:solidFill>
            </a:endParaRPr>
          </a:p>
          <a:p>
            <a:pPr algn="just"/>
            <a:r>
              <a:rPr lang="pt-BR" sz="2000" b="1" dirty="0">
                <a:solidFill>
                  <a:srgbClr val="007E60"/>
                </a:solidFill>
              </a:rPr>
              <a:t>Figura 1: </a:t>
            </a:r>
            <a:r>
              <a:rPr lang="pt-BR" sz="2000" dirty="0">
                <a:solidFill>
                  <a:srgbClr val="007E60"/>
                </a:solidFill>
              </a:rPr>
              <a:t>o desperdício de alimentos é muito comum e gera prejuízo financeiro.</a:t>
            </a:r>
          </a:p>
          <a:p>
            <a:pPr algn="just"/>
            <a:endParaRPr lang="pt-BR" sz="2000" dirty="0">
              <a:solidFill>
                <a:srgbClr val="007E60"/>
              </a:solidFill>
            </a:endParaRPr>
          </a:p>
          <a:p>
            <a:pPr algn="just"/>
            <a:r>
              <a:rPr lang="pt-BR" sz="2000" b="1" dirty="0">
                <a:solidFill>
                  <a:srgbClr val="007E60"/>
                </a:solidFill>
              </a:rPr>
              <a:t>Figura 2: </a:t>
            </a:r>
            <a:r>
              <a:rPr lang="pt-BR" sz="2000" dirty="0">
                <a:solidFill>
                  <a:srgbClr val="007E60"/>
                </a:solidFill>
              </a:rPr>
              <a:t>muitas pessoas compram produtos como  roupas e acessórios que não precisam ou até mesmo não usam</a:t>
            </a: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9484" y="2680179"/>
            <a:ext cx="3517244" cy="4594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50305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160" y="1136822"/>
            <a:ext cx="11702520" cy="879898"/>
          </a:xfrm>
        </p:spPr>
        <p:txBody>
          <a:bodyPr/>
          <a:lstStyle/>
          <a:p>
            <a:pPr algn="ctr"/>
            <a:r>
              <a:rPr lang="pt-BR" b="1" dirty="0">
                <a:solidFill>
                  <a:srgbClr val="00B050"/>
                </a:solidFill>
              </a:rPr>
              <a:t>Consumo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/>
          </p:nvPr>
        </p:nvSpPr>
        <p:spPr>
          <a:xfrm>
            <a:off x="650160" y="2016720"/>
            <a:ext cx="11410035" cy="7735292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endParaRPr lang="pt-BR" sz="2800" dirty="0"/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pt-BR" sz="2800" dirty="0"/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pt-BR" sz="2800" dirty="0"/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pt-BR" sz="2800" dirty="0"/>
          </a:p>
          <a:p>
            <a:pPr marL="571500" indent="-571500">
              <a:buFont typeface="Wingdings" panose="05000000000000000000" pitchFamily="2" charset="2"/>
              <a:buChar char="ü"/>
            </a:pPr>
            <a:endParaRPr lang="pt-BR" sz="2800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pt-BR" sz="2800" dirty="0"/>
              <a:t>Quais produtos pessoais são imprescindíveis para o nosso dia a dia?</a:t>
            </a:r>
          </a:p>
          <a:p>
            <a:endParaRPr lang="pt-BR" sz="2800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pt-BR" sz="2800" dirty="0"/>
              <a:t>Quantos  produtos necessitamos para manter uma casa limpa e organizada?</a:t>
            </a:r>
          </a:p>
          <a:p>
            <a:endParaRPr lang="pt-BR" sz="2800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pt-BR" sz="2800" dirty="0"/>
              <a:t>Quanto de dinheiro necessitamos para alimentação diária?</a:t>
            </a:r>
          </a:p>
          <a:p>
            <a:endParaRPr lang="pt-BR" sz="2800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pt-BR" sz="2800" dirty="0"/>
              <a:t>Quanto precisamos gastar com transporte?</a:t>
            </a:r>
          </a:p>
          <a:p>
            <a:endParaRPr lang="pt-BR" sz="2800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pt-BR" sz="2800" dirty="0"/>
              <a:t>Podemos nos programar para reduzir ou melhor administrar cada  um destes gastos?</a:t>
            </a:r>
          </a:p>
          <a:p>
            <a:endParaRPr lang="pt-BR" sz="2800" dirty="0"/>
          </a:p>
          <a:p>
            <a:endParaRPr lang="pt-BR" sz="2800" dirty="0"/>
          </a:p>
          <a:p>
            <a:endParaRPr lang="pt-BR" sz="2800" dirty="0"/>
          </a:p>
          <a:p>
            <a:pPr algn="just"/>
            <a:endParaRPr lang="pt-BR" sz="2800" dirty="0"/>
          </a:p>
          <a:p>
            <a:endParaRPr lang="pt-BR" sz="2800" dirty="0"/>
          </a:p>
          <a:p>
            <a:endParaRPr lang="pt-BR" sz="2800" dirty="0"/>
          </a:p>
          <a:p>
            <a:endParaRPr lang="pt-BR" sz="2800" dirty="0"/>
          </a:p>
          <a:p>
            <a:endParaRPr lang="pt-BR" sz="28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B46CF64-EE4D-4942-DC01-E0F4BFCA6C9E}"/>
              </a:ext>
            </a:extLst>
          </p:cNvPr>
          <p:cNvSpPr txBox="1"/>
          <p:nvPr/>
        </p:nvSpPr>
        <p:spPr>
          <a:xfrm>
            <a:off x="12466969" y="912739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627235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160" y="944880"/>
            <a:ext cx="11702520" cy="1615440"/>
          </a:xfrm>
        </p:spPr>
        <p:txBody>
          <a:bodyPr/>
          <a:lstStyle/>
          <a:p>
            <a:pPr algn="ctr">
              <a:lnSpc>
                <a:spcPct val="93000"/>
              </a:lnSpc>
            </a:pPr>
            <a:r>
              <a:rPr lang="pt-BR" sz="4000" b="1" spc="-1" dirty="0">
                <a:solidFill>
                  <a:srgbClr val="009900"/>
                </a:solidFill>
                <a:latin typeface="Arial"/>
                <a:ea typeface="Microsoft YaHei"/>
                <a:cs typeface="+mn-cs"/>
              </a:rPr>
              <a:t>Impactos do consumismo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/>
          </p:nvPr>
        </p:nvSpPr>
        <p:spPr>
          <a:xfrm>
            <a:off x="798399" y="2155371"/>
            <a:ext cx="11554281" cy="6545179"/>
          </a:xfrm>
        </p:spPr>
        <p:txBody>
          <a:bodyPr/>
          <a:lstStyle/>
          <a:p>
            <a:pPr algn="just"/>
            <a:r>
              <a:rPr lang="pt-BR" sz="2800" b="1" dirty="0"/>
              <a:t>Atividade</a:t>
            </a:r>
            <a:r>
              <a:rPr lang="pt-BR" sz="2800" dirty="0"/>
              <a:t>: o que leva as pessoas a se  endividarem?</a:t>
            </a:r>
          </a:p>
          <a:p>
            <a:pPr algn="just"/>
            <a:endParaRPr lang="pt-BR" sz="2800" dirty="0"/>
          </a:p>
          <a:p>
            <a:pPr algn="just"/>
            <a:endParaRPr lang="pt-BR" sz="2800" dirty="0"/>
          </a:p>
          <a:p>
            <a:pPr algn="just"/>
            <a:r>
              <a:rPr lang="pt-BR" sz="2800" b="1" dirty="0"/>
              <a:t>Debate</a:t>
            </a:r>
            <a:r>
              <a:rPr lang="pt-BR" sz="2800" dirty="0"/>
              <a:t>: preciso de todas as peças que possuo? Comprei e  não  uso, poderia usar melhor minhas peças? Analiso minha necessidade antes de comprar? Como as pessoas podem melhorar neste aspecto?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b="1" dirty="0"/>
              <a:t>Proposta de atividade extra sala</a:t>
            </a:r>
            <a:r>
              <a:rPr lang="pt-BR" sz="2800" dirty="0"/>
              <a:t>: observar o consumo de água, luz, alimentos, objetos no geral em casa e também os desperdícios tanto em casa como nos arredores, bem como as publicações na mídia.    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82B1393-F638-5839-9A98-ACE127C2910A}"/>
              </a:ext>
            </a:extLst>
          </p:cNvPr>
          <p:cNvSpPr txBox="1"/>
          <p:nvPr/>
        </p:nvSpPr>
        <p:spPr>
          <a:xfrm>
            <a:off x="12466969" y="912739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423674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12820</TotalTime>
  <Words>1607</Words>
  <Application>Microsoft Macintosh PowerPoint</Application>
  <PresentationFormat>Personalizar</PresentationFormat>
  <Paragraphs>246</Paragraphs>
  <Slides>20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20</vt:i4>
      </vt:variant>
    </vt:vector>
  </HeadingPairs>
  <TitlesOfParts>
    <vt:vector size="30" baseType="lpstr">
      <vt:lpstr>Arial</vt:lpstr>
      <vt:lpstr>Palace Script MT</vt:lpstr>
      <vt:lpstr>Symbol</vt:lpstr>
      <vt:lpstr>Tahoma</vt:lpstr>
      <vt:lpstr>Times New Roman</vt:lpstr>
      <vt:lpstr>Wingdings</vt:lpstr>
      <vt:lpstr>Office Theme</vt:lpstr>
      <vt:lpstr>Office Theme</vt:lpstr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Consumo</vt:lpstr>
      <vt:lpstr>Impactos do consumismo</vt:lpstr>
      <vt:lpstr>Reflexão sobre consumo</vt:lpstr>
      <vt:lpstr>Atividade reflexiva</vt:lpstr>
      <vt:lpstr>Vídeo 2</vt:lpstr>
      <vt:lpstr>Reflexão sobre consumo</vt:lpstr>
      <vt:lpstr>ENDIVIDAMENTO</vt:lpstr>
      <vt:lpstr>ENDIVIDAMENTO</vt:lpstr>
      <vt:lpstr>ENDIVIDAMENTO</vt:lpstr>
      <vt:lpstr>Atividade</vt:lpstr>
      <vt:lpstr> Tranquilidade financeira 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Dante Alighieri Alves de Mello</dc:creator>
  <cp:lastModifiedBy>Revisor</cp:lastModifiedBy>
  <cp:revision>210</cp:revision>
  <dcterms:modified xsi:type="dcterms:W3CDTF">2024-05-22T18:33:36Z</dcterms:modified>
</cp:coreProperties>
</file>