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48" r:id="rId1"/>
    <p:sldMasterId id="2147483661" r:id="rId2"/>
    <p:sldMasterId id="2147483674" r:id="rId3"/>
    <p:sldMasterId id="2147483675" r:id="rId4"/>
    <p:sldMasterId id="2147483726" r:id="rId5"/>
  </p:sldMasterIdLst>
  <p:notesMasterIdLst>
    <p:notesMasterId r:id="rId25"/>
  </p:notesMasterIdLst>
  <p:handoutMasterIdLst>
    <p:handoutMasterId r:id="rId26"/>
  </p:handoutMasterIdLst>
  <p:sldIdLst>
    <p:sldId id="256" r:id="rId6"/>
    <p:sldId id="332" r:id="rId7"/>
    <p:sldId id="334" r:id="rId8"/>
    <p:sldId id="335" r:id="rId9"/>
    <p:sldId id="368" r:id="rId10"/>
    <p:sldId id="380" r:id="rId11"/>
    <p:sldId id="381" r:id="rId12"/>
    <p:sldId id="374" r:id="rId13"/>
    <p:sldId id="339" r:id="rId14"/>
    <p:sldId id="342" r:id="rId15"/>
    <p:sldId id="341" r:id="rId16"/>
    <p:sldId id="369" r:id="rId17"/>
    <p:sldId id="370" r:id="rId18"/>
    <p:sldId id="371" r:id="rId19"/>
    <p:sldId id="375" r:id="rId20"/>
    <p:sldId id="379" r:id="rId21"/>
    <p:sldId id="346" r:id="rId22"/>
    <p:sldId id="267" r:id="rId23"/>
    <p:sldId id="259" r:id="rId24"/>
  </p:sldIdLst>
  <p:sldSz cx="13003213" cy="9752013"/>
  <p:notesSz cx="7559675" cy="10691813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43" userDrawn="1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60"/>
    <a:srgbClr val="00926F"/>
    <a:srgbClr val="359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 autoAdjust="0"/>
    <p:restoredTop sz="90980" autoAdjust="0"/>
  </p:normalViewPr>
  <p:slideViewPr>
    <p:cSldViewPr snapToGrid="0">
      <p:cViewPr varScale="1">
        <p:scale>
          <a:sx n="86" d="100"/>
          <a:sy n="86" d="100"/>
        </p:scale>
        <p:origin x="1496" y="208"/>
      </p:cViewPr>
      <p:guideLst>
        <p:guide orient="horz" pos="6143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B42C6A1-22D5-E353-9371-846F1BBC97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EF5B09-B561-95E9-3519-EAFDAF39C7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EB85C-6550-2E4A-9626-FFA8679976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D878D8-E7CA-E34B-4281-DAA0515E0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C7F570-6A01-DC21-0758-E0302BC99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51D6-5979-F24E-8398-AC3EEFEE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40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5700" b="0" strike="noStrike" spc="-1">
                <a:solidFill>
                  <a:srgbClr val="FFFFFF"/>
                </a:solidFill>
                <a:latin typeface="Arial"/>
              </a:rPr>
              <a:t>Clique para mover o slide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25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25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26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8EFD2B5-EB7A-4E8B-9119-2A7EA2C641EA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4278240" y="10156680"/>
            <a:ext cx="3277800" cy="531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2A8384D-0897-47EC-851F-C4751BD35B50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52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278240" y="10156680"/>
            <a:ext cx="327672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E704856-9532-4A33-AAA6-4301CF3E912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5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920" cy="481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08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4278240" y="10156680"/>
            <a:ext cx="327672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D2C1AC9-D25D-47DC-9C7F-AAA6929C3D8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60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0692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564040" y="228168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60692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564040" y="5235840"/>
            <a:ext cx="37681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dt"/>
          </p:nvPr>
        </p:nvSpPr>
        <p:spPr>
          <a:xfrm>
            <a:off x="650880" y="8883720"/>
            <a:ext cx="3025440" cy="66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ftr"/>
          </p:nvPr>
        </p:nvSpPr>
        <p:spPr>
          <a:xfrm>
            <a:off x="4446720" y="8883720"/>
            <a:ext cx="4117680" cy="6696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/>
          </p:nvPr>
        </p:nvSpPr>
        <p:spPr>
          <a:xfrm>
            <a:off x="9323280" y="8883720"/>
            <a:ext cx="3025440" cy="669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fld id="{7B44FF1F-0F8E-4361-81BE-42820BFB8B42}" type="slidenum">
              <a:rPr lang="pt-BR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5700" b="0" strike="noStrike" spc="-1">
                <a:solidFill>
                  <a:srgbClr val="FFFFFF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1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1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6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3310A8-B026-7846-BFC9-71665F8B1F50}"/>
              </a:ext>
            </a:extLst>
          </p:cNvPr>
          <p:cNvSpPr txBox="1"/>
          <p:nvPr userDrawn="1"/>
        </p:nvSpPr>
        <p:spPr>
          <a:xfrm>
            <a:off x="10787270" y="8753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4"/>
          <p:cNvSpPr/>
          <p:nvPr/>
        </p:nvSpPr>
        <p:spPr>
          <a:xfrm>
            <a:off x="10389960" y="8404560"/>
            <a:ext cx="2086920" cy="107856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0389960" y="8404560"/>
            <a:ext cx="2086920" cy="107856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4"/>
          <p:cNvSpPr/>
          <p:nvPr/>
        </p:nvSpPr>
        <p:spPr>
          <a:xfrm>
            <a:off x="10389960" y="8404560"/>
            <a:ext cx="2086920" cy="107856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160" cy="16275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4"/>
          <p:cNvSpPr/>
          <p:nvPr/>
        </p:nvSpPr>
        <p:spPr>
          <a:xfrm>
            <a:off x="10389960" y="8404560"/>
            <a:ext cx="2086920" cy="107856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160" cy="16275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225203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r.freepik.com/fotos-premium/dinheiro-brasileiro-e-moedas-conceito-de-financas_25374464.htm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kardecriopreto.com.br/financas-e-aflicoes-os-boletos-vencem-orson-peter-carrara/" TargetMode="External"/><Relationship Id="rId4" Type="http://schemas.openxmlformats.org/officeDocument/2006/relationships/hyperlink" Target="https://luis-leite.webnode.page/news/sociedades-consumista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ancariosbahia.org.br/noticia/37580,cmn-limita-juros-do-rotativo-a-100-da-divida" TargetMode="External"/><Relationship Id="rId4" Type="http://schemas.openxmlformats.org/officeDocument/2006/relationships/hyperlink" Target="https://escaliburesterrorifico.blogspot.com/2021/01/maxi-y-la-sombra-oculta.html?spref=p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fotos-gratis/visao-aerea-do-saco-de-viagem-com-roupas-femininas-e-flores_2618131.htm#fromView=search&amp;page=1&amp;position=23&amp;uuid=3d74f13c-f0db-4a9b-9ad8-bb8223c6e1ac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br.freepik.com/fotos-gratis/voltar-para-o-fundo-da-escola-com-material-escolar-e-espaco-de-copia-no-caderno_13922576.htm#fromView=search&amp;page=1&amp;position=12&amp;uuid=a613ab6a-6a7d-49f5-a2f5-504d63b04cde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hyperlink" Target="https://br.freepik.com/psd-gratuitas/sapatos-de-corrida-ou-tenis-com-fundo-transparente_143790636.htm#query=tenis&amp;position=0&amp;from_view=keyword&amp;track=sph&amp;uuid=cdb5a048-4ce4-4f12-9031-9ce322999794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Z2ETfFiCXpE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pt/illustrations/fotos-tira-de-filme-66194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ist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Z2ETfFiCXp" TargetMode="External"/><Relationship Id="rId5" Type="http://schemas.openxmlformats.org/officeDocument/2006/relationships/hyperlink" Target="https://www.galiciaeducacao.com.br/educacao-financeira-nas-escolas/" TargetMode="External"/><Relationship Id="rId4" Type="http://schemas.openxmlformats.org/officeDocument/2006/relationships/hyperlink" Target="https://www.youtube.com/watch?v=HzRK6wTSHHU&amp;t=5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ez.lima@ifms.edu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pt/images/search/moedas/" TargetMode="External"/><Relationship Id="rId4" Type="http://schemas.openxmlformats.org/officeDocument/2006/relationships/hyperlink" Target="https://www.saudevitalidade.com/9-dicas-para-lidar-com-os-excessos-nas-confraternizacoes-de-final-de-an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HzRK6wTSHHU&amp;t=5s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pt/illustrations/fotos-tira-de-filme-66194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aidademergencia.com.br/2010/03/planilha-de-gastos-organize-sua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"/>
          <p:cNvPicPr/>
          <p:nvPr/>
        </p:nvPicPr>
        <p:blipFill>
          <a:blip r:embed="rId4"/>
          <a:stretch/>
        </p:blipFill>
        <p:spPr>
          <a:xfrm>
            <a:off x="0" y="17640"/>
            <a:ext cx="13002840" cy="9751680"/>
          </a:xfrm>
          <a:prstGeom prst="rect">
            <a:avLst/>
          </a:prstGeom>
          <a:ln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431999" y="1376435"/>
            <a:ext cx="11416121" cy="6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0640" rIns="90000" bIns="45000"/>
          <a:lstStyle/>
          <a:p>
            <a:pPr>
              <a:lnSpc>
                <a:spcPct val="93000"/>
              </a:lnSpc>
            </a:pPr>
            <a:r>
              <a:rPr lang="pt-BR" sz="48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Mestrado Profissional em </a:t>
            </a:r>
          </a:p>
          <a:p>
            <a:pPr>
              <a:lnSpc>
                <a:spcPct val="93000"/>
              </a:lnSpc>
            </a:pPr>
            <a:r>
              <a:rPr lang="pt-BR" sz="4800" b="1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Educação Profissional e Tecnológica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31999" y="3319629"/>
            <a:ext cx="6475320" cy="15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2640" rIns="90000" bIns="45000"/>
          <a:lstStyle/>
          <a:p>
            <a:pPr>
              <a:lnSpc>
                <a:spcPct val="93000"/>
              </a:lnSpc>
            </a:pPr>
            <a:r>
              <a:rPr lang="pt-BR" sz="3200" b="1" spc="-1" dirty="0" err="1">
                <a:solidFill>
                  <a:srgbClr val="FFFFFF"/>
                </a:solidFill>
                <a:latin typeface="Arial"/>
                <a:ea typeface="Microsoft YaHei"/>
              </a:rPr>
              <a:t>Inêz</a:t>
            </a:r>
            <a:r>
              <a:rPr lang="pt-BR" sz="3200" b="1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pt-BR" sz="3200" b="1" spc="-1" dirty="0" err="1">
                <a:solidFill>
                  <a:srgbClr val="FFFFFF"/>
                </a:solidFill>
                <a:latin typeface="Arial"/>
                <a:ea typeface="Microsoft YaHei"/>
              </a:rPr>
              <a:t>Rozana</a:t>
            </a:r>
            <a:r>
              <a:rPr lang="pt-BR" sz="3200" b="1" spc="-1" dirty="0">
                <a:solidFill>
                  <a:srgbClr val="FFFFFF"/>
                </a:solidFill>
                <a:latin typeface="Arial"/>
                <a:ea typeface="Microsoft YaHei"/>
              </a:rPr>
              <a:t> de Lima</a:t>
            </a:r>
          </a:p>
          <a:p>
            <a:pPr>
              <a:lnSpc>
                <a:spcPct val="93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latin typeface="Arial"/>
              </a:rPr>
              <a:t>Dante Alighieri Alves de Mello</a:t>
            </a:r>
          </a:p>
          <a:p>
            <a:pPr>
              <a:lnSpc>
                <a:spcPct val="93000"/>
              </a:lnSpc>
            </a:pPr>
            <a:endParaRPr lang="pt-BR" sz="24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  <a:p>
            <a:pPr>
              <a:lnSpc>
                <a:spcPct val="93000"/>
              </a:lnSpc>
            </a:pPr>
            <a:r>
              <a:rPr lang="pt-BR" sz="24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Instituto Federal de Mato Grosso do Sul</a:t>
            </a:r>
            <a:endParaRPr lang="pt-BR" sz="24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24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  <a:p>
            <a:pPr>
              <a:lnSpc>
                <a:spcPct val="93000"/>
              </a:lnSpc>
            </a:pPr>
            <a:endParaRPr lang="pt-BR" sz="24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  <a:p>
            <a:pPr>
              <a:lnSpc>
                <a:spcPct val="93000"/>
              </a:lnSpc>
            </a:pPr>
            <a:endParaRPr lang="pt-BR" sz="2400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9318171" y="5733143"/>
            <a:ext cx="3684669" cy="4037224"/>
          </a:xfrm>
          <a:custGeom>
            <a:avLst/>
            <a:gdLst/>
            <a:ahLst/>
            <a:cxnLst/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265" name="Imagem 6"/>
          <p:cNvPicPr/>
          <p:nvPr/>
        </p:nvPicPr>
        <p:blipFill>
          <a:blip r:embed="rId5"/>
          <a:stretch/>
        </p:blipFill>
        <p:spPr>
          <a:xfrm>
            <a:off x="9912746" y="5995877"/>
            <a:ext cx="3090467" cy="2940956"/>
          </a:xfrm>
          <a:prstGeom prst="rect">
            <a:avLst/>
          </a:prstGeom>
          <a:ln>
            <a:noFill/>
          </a:ln>
        </p:spPr>
      </p:pic>
      <p:pic>
        <p:nvPicPr>
          <p:cNvPr id="266" name="Picture 1"/>
          <p:cNvPicPr/>
          <p:nvPr/>
        </p:nvPicPr>
        <p:blipFill>
          <a:blip r:embed="rId6"/>
          <a:srcRect l="57136" t="57483" r="26722" b="21261"/>
          <a:stretch/>
        </p:blipFill>
        <p:spPr>
          <a:xfrm>
            <a:off x="11007618" y="8732156"/>
            <a:ext cx="900720" cy="842040"/>
          </a:xfrm>
          <a:prstGeom prst="rect">
            <a:avLst/>
          </a:prstGeom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ED4561-072F-1690-C969-CD1DB54FAF73}"/>
              </a:ext>
            </a:extLst>
          </p:cNvPr>
          <p:cNvSpPr txBox="1"/>
          <p:nvPr/>
        </p:nvSpPr>
        <p:spPr>
          <a:xfrm>
            <a:off x="432372" y="5479823"/>
            <a:ext cx="93262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+mj-lt"/>
              </a:rPr>
              <a:t>EDUCAÇÃO FINANCEIRA PARA ESTUDANTES DO ENSINO TÉCNICO INTEGRADO AO ENSINO MÉDIO: UMA SEQUÊNCIA DIDÁTICA</a:t>
            </a:r>
          </a:p>
          <a:p>
            <a:endParaRPr lang="pt-BR" sz="32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Aula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Renda: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255520"/>
            <a:ext cx="11702520" cy="6888480"/>
          </a:xfrm>
        </p:spPr>
        <p:txBody>
          <a:bodyPr/>
          <a:lstStyle/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algn="just"/>
            <a:r>
              <a:rPr lang="pt-BR" sz="2800" dirty="0"/>
              <a:t>Resumidamente a renda pode ser definida como a remuneração dos fatores de produção: salários, bolsas de estudos, benefícios, aluguéis, juros e lucros. </a:t>
            </a:r>
          </a:p>
          <a:p>
            <a:endParaRPr lang="pt-BR" sz="2800" dirty="0"/>
          </a:p>
          <a:p>
            <a:r>
              <a:rPr lang="pt-BR" sz="2800" b="1" dirty="0"/>
              <a:t>EDUCAÇÃO FINANCEIRA DEPENDE DE TER RENDA?</a:t>
            </a:r>
          </a:p>
          <a:p>
            <a:endParaRPr lang="pt-BR" sz="2800" dirty="0"/>
          </a:p>
          <a:p>
            <a:r>
              <a:rPr lang="pt-BR" sz="2800" dirty="0"/>
              <a:t>Não, pois mesmo sem ainda ter renda </a:t>
            </a:r>
          </a:p>
          <a:p>
            <a:r>
              <a:rPr lang="pt-BR" sz="2800" dirty="0"/>
              <a:t>você pode colaborar em ações como:</a:t>
            </a:r>
          </a:p>
          <a:p>
            <a:endParaRPr lang="pt-B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Apagar a luz inutilizada;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Reduzir o consumo de água;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Reduzir o lixo;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Auxiliar nas tarefas domésticas;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Cuidar dos bens próprios e da família;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Não desperdiçar alimentos;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Dentre outros.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F0CC03-1B35-A701-7C2E-52FEA384E77D}"/>
              </a:ext>
            </a:extLst>
          </p:cNvPr>
          <p:cNvSpPr txBox="1"/>
          <p:nvPr/>
        </p:nvSpPr>
        <p:spPr>
          <a:xfrm>
            <a:off x="6885992" y="7811881"/>
            <a:ext cx="546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Fonte: </a:t>
            </a: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freepik.com</a:t>
            </a:r>
            <a:endParaRPr lang="pt-BR" dirty="0"/>
          </a:p>
          <a:p>
            <a:pPr algn="just"/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F88838-7BD5-022A-2DA9-A7D82CC42B30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</a:t>
            </a:r>
          </a:p>
        </p:txBody>
      </p:sp>
      <p:pic>
        <p:nvPicPr>
          <p:cNvPr id="2052" name="Picture 4" descr="Dinheiro brasileiro e moedas conceito de finanç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16" y="4300861"/>
            <a:ext cx="5093464" cy="33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6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Querer e precisar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281679"/>
            <a:ext cx="11702520" cy="6435599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3600" dirty="0"/>
              <a:t>Preciso de um calçado para ir à escola, eu quero um tênis da moda?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Até que ponto a moda ou a convivência com amigos influenciam no meu consumo?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Avalio o custo </a:t>
            </a:r>
            <a:r>
              <a:rPr lang="pt-BR" sz="3600" i="1" dirty="0"/>
              <a:t>versus</a:t>
            </a:r>
            <a:r>
              <a:rPr lang="pt-BR" sz="3600" dirty="0"/>
              <a:t> benefício do produto antes de comprar ou compro pela emoção ou até mesmo por carência?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EC3849-315D-7214-5C28-DE29D0E56136}"/>
              </a:ext>
            </a:extLst>
          </p:cNvPr>
          <p:cNvSpPr txBox="1"/>
          <p:nvPr/>
        </p:nvSpPr>
        <p:spPr>
          <a:xfrm>
            <a:off x="12352680" y="9127397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1292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Valor e preço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281679"/>
            <a:ext cx="11702520" cy="6435599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3600" dirty="0"/>
              <a:t>Antes da adquirir um produto ou serviço avalio preço </a:t>
            </a:r>
            <a:r>
              <a:rPr lang="pt-BR" sz="3600" i="1" dirty="0"/>
              <a:t>versus</a:t>
            </a:r>
            <a:r>
              <a:rPr lang="pt-BR" sz="3600" dirty="0"/>
              <a:t> valor?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b="1" dirty="0"/>
              <a:t>Exemplo:</a:t>
            </a:r>
          </a:p>
          <a:p>
            <a:pPr algn="just"/>
            <a:r>
              <a:rPr lang="pt-BR" sz="3600" dirty="0"/>
              <a:t>O caderno tem valor para o estudo, mas se for de marca ou um lançamento vai ter o preço muito mais elevado. Os dois serão úteis, mas o preço pode ser influenciado por algo que não vai agregar no real </a:t>
            </a:r>
            <a:r>
              <a:rPr lang="pt-BR" sz="3600" u="sng" dirty="0"/>
              <a:t>valor</a:t>
            </a:r>
            <a:r>
              <a:rPr lang="pt-BR" sz="3600" dirty="0"/>
              <a:t> do caderno, que é determinado pelo seu uso prático para o estudo.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87DE2B-97C4-532E-E6F3-543D31436F59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2174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A limitação do dinheiro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59" y="2016720"/>
            <a:ext cx="11702520" cy="6435599"/>
          </a:xfrm>
        </p:spPr>
        <p:txBody>
          <a:bodyPr/>
          <a:lstStyle/>
          <a:p>
            <a:pPr algn="just"/>
            <a:r>
              <a:rPr lang="pt-BR" sz="3600" dirty="0"/>
              <a:t>Entender que o dinheiro exige conhecimentos sobre seus limites. Mesmo quem tem muito dinheiro não costuma gastar sem planejamento ou poderá ficar em dificuldades financeiras. 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 descr="Pensar Eco, é lógico!: Que tal falarmos sobre &lt;strong&gt;consumismo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66" y="4715037"/>
            <a:ext cx="3810000" cy="3810000"/>
          </a:xfrm>
          <a:prstGeom prst="rect">
            <a:avLst/>
          </a:prstGeom>
        </p:spPr>
      </p:pic>
      <p:pic>
        <p:nvPicPr>
          <p:cNvPr id="5" name="Imagem 4" descr="Piadas de contas &lt;strong&gt;a pagar&lt;/strong&gt; | Crazyseawolf's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19" y="4674717"/>
            <a:ext cx="5193275" cy="38503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78E1E4-A36D-CCE1-7CA5-2553E8491E9A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91666" y="8525037"/>
            <a:ext cx="405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leite.webnode.page</a:t>
            </a:r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55363" y="8525037"/>
            <a:ext cx="4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kardecriopreto.com-</a:t>
            </a:r>
            <a:r>
              <a:rPr lang="pt-BR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pt-BR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carrara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23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Cartão de crédito e limite especial na conta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281679"/>
            <a:ext cx="11702520" cy="6435599"/>
          </a:xfrm>
        </p:spPr>
        <p:txBody>
          <a:bodyPr/>
          <a:lstStyle/>
          <a:p>
            <a:pPr algn="just"/>
            <a:r>
              <a:rPr lang="pt-BR" sz="3600" dirty="0"/>
              <a:t>O cartão de crédito pode dar uma sensação de não existir limites para gastar dinheiro porque ele nos faz pensar que é só um pedaço de plástico. 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O limite na conta corrente também é um tentador empréstimo a juros altíssimos.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 descr="Lost Tales: La somb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69" y="5499478"/>
            <a:ext cx="4210872" cy="30528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47F84B-E14B-C5CA-F65A-928AE6300978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14</a:t>
            </a:r>
          </a:p>
        </p:txBody>
      </p:sp>
      <p:sp>
        <p:nvSpPr>
          <p:cNvPr id="8" name="AutoShape 4" descr="blob:https://web.whatsapp.com/737ae574-9843-4126-9c8e-9aa25775ff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1" y="5558393"/>
            <a:ext cx="5597239" cy="29350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333861" y="8717278"/>
            <a:ext cx="524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escaliburesterrorifico.blogspot.com/2021</a:t>
            </a:r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04181" y="8717278"/>
            <a:ext cx="488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bancariosbahia.org.br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8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Poupar: construir reservas financeiras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281679"/>
            <a:ext cx="11702520" cy="6559849"/>
          </a:xfrm>
        </p:spPr>
        <p:txBody>
          <a:bodyPr/>
          <a:lstStyle/>
          <a:p>
            <a:r>
              <a:rPr lang="pt-BR" dirty="0"/>
              <a:t> </a:t>
            </a:r>
          </a:p>
          <a:p>
            <a:endParaRPr lang="pt-BR" sz="3600" dirty="0"/>
          </a:p>
          <a:p>
            <a:pPr algn="just"/>
            <a:r>
              <a:rPr lang="pt-BR" sz="3600" dirty="0"/>
              <a:t>O tênis, a roupa, o material escolar... Tudo custou dinheiro e foi obtido pelo trabalho de alguém.</a:t>
            </a:r>
          </a:p>
          <a:p>
            <a:endParaRPr lang="pt-BR" sz="3600" dirty="0"/>
          </a:p>
          <a:p>
            <a:pPr algn="just"/>
            <a:r>
              <a:rPr lang="pt-BR" sz="3600" dirty="0"/>
              <a:t>A inteligência em administrar os recursos financeiros leva à formação de reservas financeiras e à tranquilidade financeira.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7AFB41-C452-59A5-FB84-AEBB74EB6059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10743" y="8472196"/>
            <a:ext cx="274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br.freepik.com</a:t>
            </a:r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440774" y="8266922"/>
            <a:ext cx="3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br.freepik.com</a:t>
            </a:r>
            <a:endParaRPr lang="pt-BR" dirty="0"/>
          </a:p>
          <a:p>
            <a:endParaRPr lang="pt-BR" dirty="0"/>
          </a:p>
        </p:txBody>
      </p:sp>
      <p:pic>
        <p:nvPicPr>
          <p:cNvPr id="4098" name="Picture 2" descr="PSD grátis sapatos de corrida ou ténis com fundo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3" y="5535524"/>
            <a:ext cx="2578240" cy="23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02433" y="8266922"/>
            <a:ext cx="30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https://br.freepik.com</a:t>
            </a:r>
            <a:endParaRPr lang="pt-BR" dirty="0"/>
          </a:p>
          <a:p>
            <a:endParaRPr lang="pt-BR" dirty="0"/>
          </a:p>
        </p:txBody>
      </p:sp>
      <p:pic>
        <p:nvPicPr>
          <p:cNvPr id="4100" name="Picture 4" descr="Voltar para o fundo da escola com material escolar e espaço de cópia no cader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58" y="5322446"/>
            <a:ext cx="2914080" cy="29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são aérea do saco de viagem com roupas femininas e flo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66" y="5687804"/>
            <a:ext cx="3775418" cy="23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1036320"/>
            <a:ext cx="11702520" cy="980400"/>
          </a:xfrm>
        </p:spPr>
        <p:txBody>
          <a:bodyPr/>
          <a:lstStyle/>
          <a:p>
            <a:pPr algn="ctr"/>
            <a:br>
              <a:rPr lang="pt-BR" b="1" spc="-1" dirty="0">
                <a:solidFill>
                  <a:srgbClr val="009900"/>
                </a:solidFill>
                <a:ea typeface="Microsoft YaHei"/>
              </a:rPr>
            </a:br>
            <a:r>
              <a:rPr lang="pt-BR" b="1" spc="-1" dirty="0">
                <a:solidFill>
                  <a:srgbClr val="009900"/>
                </a:solidFill>
                <a:ea typeface="Microsoft YaHei"/>
              </a:rPr>
              <a:t>Vídeo 2</a:t>
            </a:r>
            <a:br>
              <a:rPr lang="pt-BR" spc="-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016720"/>
            <a:ext cx="11702520" cy="6718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7912FFF-4FBF-F255-9A9E-694A3D66FE6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12302" y="2444620"/>
            <a:ext cx="11177022" cy="6388063"/>
          </a:xfrm>
        </p:spPr>
        <p:txBody>
          <a:bodyPr anchor="t"/>
          <a:lstStyle/>
          <a:p>
            <a:r>
              <a:rPr lang="pt-BR" sz="3200" b="1" dirty="0"/>
              <a:t>Acesse a seguir </a:t>
            </a:r>
            <a:r>
              <a:rPr lang="pt-BR" sz="3200" dirty="0"/>
              <a:t>um vídeo de 27 minutos de duração:</a:t>
            </a:r>
          </a:p>
          <a:p>
            <a:endParaRPr lang="pt-BR" sz="3200" dirty="0"/>
          </a:p>
          <a:p>
            <a:pPr algn="ctr"/>
            <a:r>
              <a:rPr lang="pt-BR" sz="3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www.youtube.com/watch?v=Z2ETfFiCXpE</a:t>
            </a:r>
            <a:endParaRPr lang="pt-BR" sz="3200" b="1" dirty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sz="3200" b="1" dirty="0"/>
              <a:t>Repórter Justiça - A importância da educação financeira</a:t>
            </a:r>
          </a:p>
          <a:p>
            <a:endParaRPr lang="pt-BR" sz="3200" dirty="0"/>
          </a:p>
          <a:p>
            <a:r>
              <a:rPr lang="pt-BR" sz="3200" dirty="0"/>
              <a:t>Canal: Rádio e TV Justiça</a:t>
            </a:r>
          </a:p>
          <a:p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FE4AB1-EE40-B8DC-21EA-CDFBDBC1E182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16</a:t>
            </a:r>
          </a:p>
        </p:txBody>
      </p:sp>
      <p:pic>
        <p:nvPicPr>
          <p:cNvPr id="8" name="Picture 2" descr="Fotos, Tira De Filme, Fotos Da Natu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21" y="6025979"/>
            <a:ext cx="3001944" cy="27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9703837" y="8509518"/>
            <a:ext cx="242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26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1036320"/>
            <a:ext cx="11702520" cy="980400"/>
          </a:xfrm>
        </p:spPr>
        <p:txBody>
          <a:bodyPr/>
          <a:lstStyle/>
          <a:p>
            <a:pPr algn="ctr"/>
            <a:br>
              <a:rPr lang="pt-BR" b="1" spc="-1" dirty="0">
                <a:solidFill>
                  <a:srgbClr val="009900"/>
                </a:solidFill>
                <a:ea typeface="Microsoft YaHei"/>
              </a:rPr>
            </a:br>
            <a:r>
              <a:rPr lang="pt-BR" b="1" spc="-1" dirty="0">
                <a:solidFill>
                  <a:srgbClr val="009900"/>
                </a:solidFill>
                <a:ea typeface="Microsoft YaHei"/>
              </a:rPr>
              <a:t>Tranquilidade financeira</a:t>
            </a:r>
            <a:br>
              <a:rPr lang="pt-BR" spc="-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016720"/>
            <a:ext cx="11702520" cy="6718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/>
          </a:p>
          <a:p>
            <a:pPr algn="just"/>
            <a:r>
              <a:rPr lang="pt-BR" sz="3600" dirty="0"/>
              <a:t>Buscar tranquilidade financeira é essencial para uma vida mais tranquila. Não significa parar de trabalhar, mas ter uma reserva para lidar com imprevistos e não se preocupar com despesas inesperadas, o que melhora a qualidade de vida.</a:t>
            </a:r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4" name="Imagem 3" descr="Tema 6: La afectividad huma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97" y="5539516"/>
            <a:ext cx="5268199" cy="31954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9737BA5-1877-3112-198D-8E4C979159B2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983755" y="8173616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greatist.com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92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217600" y="1419120"/>
            <a:ext cx="85662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9840" rIns="90000" bIns="45000"/>
          <a:lstStyle/>
          <a:p>
            <a:pPr algn="ctr">
              <a:lnSpc>
                <a:spcPct val="93000"/>
              </a:lnSpc>
            </a:pPr>
            <a:r>
              <a:rPr lang="pt-BR" sz="4000" b="1" strike="noStrike" spc="-1" dirty="0">
                <a:solidFill>
                  <a:srgbClr val="009900"/>
                </a:solidFill>
                <a:latin typeface="Arial"/>
                <a:ea typeface="Microsoft YaHei"/>
              </a:rPr>
              <a:t>Referências Bibliográficas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964415" y="2164702"/>
            <a:ext cx="11050376" cy="66433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0"/>
            <a:endParaRPr lang="pt-BR" sz="2200" dirty="0"/>
          </a:p>
          <a:p>
            <a:pPr lvl="0"/>
            <a:r>
              <a:rPr lang="pt-BR" sz="2200" dirty="0"/>
              <a:t>Antunes, Ricardo. </a:t>
            </a:r>
            <a:r>
              <a:rPr lang="pt-BR" sz="2200" b="1" dirty="0"/>
              <a:t>Os sentidos do trabalho: Ensaio sobre a afirmação e a negação do trabalho</a:t>
            </a:r>
            <a:r>
              <a:rPr lang="pt-BR" sz="2200" dirty="0"/>
              <a:t>. Brasil: </a:t>
            </a:r>
            <a:r>
              <a:rPr lang="pt-BR" sz="2200" dirty="0" err="1"/>
              <a:t>Boitempo</a:t>
            </a:r>
            <a:r>
              <a:rPr lang="pt-BR" sz="2200" dirty="0"/>
              <a:t> Editorial, 2015.</a:t>
            </a:r>
          </a:p>
          <a:p>
            <a:endParaRPr lang="pt-BR" sz="2200" dirty="0"/>
          </a:p>
          <a:p>
            <a:r>
              <a:rPr lang="pt-BR" sz="2200" dirty="0"/>
              <a:t>CERBASI, G. </a:t>
            </a:r>
            <a:r>
              <a:rPr lang="pt-BR" sz="2200" b="1" dirty="0"/>
              <a:t>Dinheiro - Os Segredos de Quem Tem</a:t>
            </a:r>
            <a:r>
              <a:rPr lang="pt-BR" sz="2200" dirty="0"/>
              <a:t>. Editora Sextante. 2016</a:t>
            </a:r>
          </a:p>
          <a:p>
            <a:pPr>
              <a:spcAft>
                <a:spcPts val="0"/>
              </a:spcAft>
            </a:pPr>
            <a:endParaRPr lang="pt-BR" sz="2200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BR" sz="2200" dirty="0"/>
              <a:t>Educação Financeiro – Educação Financeira Para Iniciante! Canal Investindo melhor. Disponível em </a:t>
            </a:r>
            <a:r>
              <a:rPr lang="pt-BR" sz="2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https://www.youtube.com/watch?v=HzRK6wTSHHU&amp;t=5s</a:t>
            </a:r>
            <a:r>
              <a:rPr lang="pt-BR" sz="2200" dirty="0"/>
              <a:t>, acesso em 20 </a:t>
            </a:r>
            <a:r>
              <a:rPr lang="pt-BR" sz="2200" dirty="0" err="1"/>
              <a:t>fev</a:t>
            </a:r>
            <a:r>
              <a:rPr lang="pt-BR" sz="2200" dirty="0"/>
              <a:t> 2024.</a:t>
            </a:r>
          </a:p>
          <a:p>
            <a:pPr>
              <a:spcAft>
                <a:spcPts val="0"/>
              </a:spcAft>
            </a:pPr>
            <a:endParaRPr lang="pt-BR" sz="2200" dirty="0"/>
          </a:p>
          <a:p>
            <a:pPr>
              <a:spcAft>
                <a:spcPts val="0"/>
              </a:spcAft>
            </a:pPr>
            <a:r>
              <a:rPr lang="pt-BR" sz="2200" dirty="0"/>
              <a:t>Galícia Educação. Qual importância da Educação Financeira nas Escolas? 2022. Disponível em: </a:t>
            </a:r>
            <a:r>
              <a:rPr lang="pt-BR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https://www.galiciaeducacao.com.br/educacao-financeira-nas-escolas/</a:t>
            </a:r>
            <a:r>
              <a:rPr lang="pt-BR" sz="2200" dirty="0"/>
              <a:t>. Acesso em: 5 de agosto de 2022.GIL, </a:t>
            </a:r>
            <a:r>
              <a:rPr lang="pt-BR" sz="2200" dirty="0" err="1"/>
              <a:t>Antonio</a:t>
            </a:r>
            <a:r>
              <a:rPr lang="pt-BR" sz="2200" dirty="0"/>
              <a:t> C. Como elaborar projetos de pesquisa. 4. Ed. Barueri – SP: Atlas, 2007.</a:t>
            </a:r>
          </a:p>
          <a:p>
            <a:pPr>
              <a:spcAft>
                <a:spcPts val="0"/>
              </a:spcAft>
            </a:pPr>
            <a:r>
              <a:rPr lang="pt-BR" sz="2200" dirty="0"/>
              <a:t> </a:t>
            </a:r>
          </a:p>
          <a:p>
            <a:r>
              <a:rPr lang="pt-BR" sz="2200" dirty="0"/>
              <a:t>Repórter Justiça - A importância da educação financeira. Canal Rádio e TV Justiça. Disponível em &lt; </a:t>
            </a:r>
            <a:r>
              <a:rPr lang="pt-BR" sz="22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https://www.youtube.com/watch?v=Z2ETfFiCXp</a:t>
            </a:r>
            <a:r>
              <a:rPr lang="pt-BR" sz="2200" dirty="0"/>
              <a:t>&gt;. Acesso em 22 </a:t>
            </a:r>
            <a:r>
              <a:rPr lang="pt-BR" sz="2200" dirty="0" err="1"/>
              <a:t>fev</a:t>
            </a:r>
            <a:r>
              <a:rPr lang="pt-BR" sz="2200" dirty="0"/>
              <a:t> 2024.</a:t>
            </a:r>
          </a:p>
          <a:p>
            <a:r>
              <a:rPr lang="pt-BR" sz="2200" dirty="0"/>
              <a:t> </a:t>
            </a:r>
          </a:p>
          <a:p>
            <a:pPr lvl="0"/>
            <a:endParaRPr lang="pt-BR" sz="2200" dirty="0"/>
          </a:p>
          <a:p>
            <a:endParaRPr lang="pt-BR" sz="2200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2200" b="1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2200" b="1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2200" b="0" dirty="0">
              <a:effectLst/>
            </a:endParaRPr>
          </a:p>
          <a:p>
            <a:endParaRPr lang="pt-BR" sz="2200" dirty="0"/>
          </a:p>
          <a:p>
            <a:br>
              <a:rPr lang="pt-BR" sz="2200" dirty="0"/>
            </a:br>
            <a:br>
              <a:rPr lang="pt-BR" sz="2200" dirty="0"/>
            </a:br>
            <a:endParaRPr lang="pt-BR" sz="2200" b="0" strike="noStrike" spc="-1" dirty="0">
              <a:latin typeface="Tahoma"/>
              <a:ea typeface="宋体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9CFF93-D372-879E-AD4B-E816D44537EC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63898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4995280" y="3718560"/>
            <a:ext cx="3691519" cy="2529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5920" tIns="57960" rIns="115920" bIns="57960"/>
          <a:lstStyle/>
          <a:p>
            <a:pPr lvl="0" algn="ctr">
              <a:lnSpc>
                <a:spcPct val="93000"/>
              </a:lnSpc>
            </a:pPr>
            <a:r>
              <a:rPr lang="pt-BR" sz="8800" b="1" dirty="0">
                <a:solidFill>
                  <a:schemeClr val="dk1"/>
                </a:solidFill>
                <a:latin typeface="Palace Script MT" panose="030303020206070C0B05" pitchFamily="66" charset="0"/>
                <a:ea typeface="Pinyon Script"/>
                <a:cs typeface="Pinyon Script"/>
                <a:sym typeface="Pinyon Script"/>
              </a:rPr>
              <a:t>Agradecemos </a:t>
            </a:r>
          </a:p>
          <a:p>
            <a:pPr lvl="0" algn="ctr">
              <a:lnSpc>
                <a:spcPct val="93000"/>
              </a:lnSpc>
            </a:pPr>
            <a:r>
              <a:rPr lang="pt-BR" sz="8800" b="1" dirty="0">
                <a:solidFill>
                  <a:schemeClr val="dk1"/>
                </a:solidFill>
                <a:latin typeface="Palace Script MT" panose="030303020206070C0B05" pitchFamily="66" charset="0"/>
                <a:ea typeface="Pinyon Script"/>
                <a:cs typeface="Pinyon Script"/>
                <a:sym typeface="Pinyon Script"/>
              </a:rPr>
              <a:t>pela atenção!!!</a:t>
            </a:r>
          </a:p>
          <a:p>
            <a:pPr algn="ctr">
              <a:lnSpc>
                <a:spcPct val="93000"/>
              </a:lnSpc>
            </a:pPr>
            <a:endParaRPr lang="pt-BR" sz="6000" b="0" strike="noStrike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pt-BR" sz="2800" spc="-1" dirty="0" err="1">
                <a:latin typeface="Arial"/>
              </a:rPr>
              <a:t>Inêz</a:t>
            </a:r>
            <a:r>
              <a:rPr lang="pt-BR" sz="2800" spc="-1" dirty="0">
                <a:latin typeface="Arial"/>
              </a:rPr>
              <a:t> </a:t>
            </a:r>
            <a:r>
              <a:rPr lang="pt-BR" sz="2800" spc="-1" dirty="0" err="1">
                <a:latin typeface="Arial"/>
              </a:rPr>
              <a:t>Rozana</a:t>
            </a:r>
            <a:r>
              <a:rPr lang="pt-BR" sz="2800" spc="-1" dirty="0">
                <a:latin typeface="Arial"/>
              </a:rPr>
              <a:t> de Lima</a:t>
            </a:r>
          </a:p>
          <a:p>
            <a:pPr algn="ctr">
              <a:lnSpc>
                <a:spcPct val="93000"/>
              </a:lnSpc>
            </a:pPr>
            <a:endParaRPr lang="pt-BR" sz="2800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pt-BR" sz="2800" spc="-1" dirty="0"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inez.lima@ifms.edu.br</a:t>
            </a:r>
            <a:endParaRPr lang="pt-BR" sz="2800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6000" b="0" strike="noStrike" spc="-1" dirty="0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D21721-6D10-6164-EF29-0B07FEBFCC98}"/>
              </a:ext>
            </a:extLst>
          </p:cNvPr>
          <p:cNvSpPr txBox="1"/>
          <p:nvPr/>
        </p:nvSpPr>
        <p:spPr>
          <a:xfrm>
            <a:off x="12352680" y="91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1136822"/>
            <a:ext cx="11702520" cy="87989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Contextualização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1576771"/>
            <a:ext cx="11410035" cy="7735292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A Educação Profissional e Tecnológica busca preparar os estudantes para o mundo do trabalho e para a vida.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Um dos frutos do trabalho é o dinheiro, que necessita ser valorizado e bem administrado para um vida equilibrada financeiramente, consumo consciente e consequentemente liberdade econômica.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A educação financeira não é disciplina obrigatória no ensino fundamental e médio, consta apenas nos temas transversais da nova Base Nacional Comum Curricular (BNCC).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Os Institutos Federais não precisam seguir as normas da nova BNCC por terem legislação própria.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Contudo, é importante trazer para os estudantes do ensino médio os conceitos básicos e introdutórios sobre educação financeira para que possam buscar aprofundamento, aplicar em suas vidas e quando tiverem fonte de renda, administrarem bem seus recursos.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DAB7CC-C1B3-5A7A-546D-669E3B031FAC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723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1136822"/>
            <a:ext cx="11702520" cy="87989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Contextualização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963827"/>
            <a:ext cx="11702520" cy="7710615"/>
          </a:xfrm>
        </p:spPr>
        <p:txBody>
          <a:bodyPr/>
          <a:lstStyle/>
          <a:p>
            <a:r>
              <a:rPr lang="pt-BR" dirty="0"/>
              <a:t>   </a:t>
            </a:r>
          </a:p>
        </p:txBody>
      </p:sp>
      <p:pic>
        <p:nvPicPr>
          <p:cNvPr id="4" name="Imagem 3" descr="Cresce interesse pelo mercado financeiro entre os brasileiros | InterNerd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1" y="2189715"/>
            <a:ext cx="4818747" cy="2502035"/>
          </a:xfrm>
          <a:prstGeom prst="rect">
            <a:avLst/>
          </a:prstGeom>
        </p:spPr>
      </p:pic>
      <p:pic>
        <p:nvPicPr>
          <p:cNvPr id="7" name="Imagem 6" descr="Natale in Inghilterra: tradizioni e decorazioni • Pasta Pizza Sc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0" y="4884821"/>
            <a:ext cx="5540822" cy="36957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73E98B-7551-094D-FF10-34F759791044}"/>
              </a:ext>
            </a:extLst>
          </p:cNvPr>
          <p:cNvSpPr txBox="1"/>
          <p:nvPr/>
        </p:nvSpPr>
        <p:spPr>
          <a:xfrm>
            <a:off x="6680718" y="8592734"/>
            <a:ext cx="5374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Fonte da imagem: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www.saudevitalidade.com</a:t>
            </a:r>
            <a:endParaRPr lang="pt-BR" dirty="0"/>
          </a:p>
          <a:p>
            <a:pPr algn="just"/>
            <a:endParaRPr lang="pt-BR" sz="18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36133A-230C-18BA-7740-9DE19B08E114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47571" y="5411755"/>
            <a:ext cx="4986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B050"/>
                </a:solidFill>
              </a:rPr>
              <a:t>As figuras nos lembram da importância de cuidar do dinheiro, mesmo que seja pouco, e de construir reservas financeiras. O bom uso do dinheiro pode proporcionar momentos especiais na vida.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48882" y="4691750"/>
            <a:ext cx="390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Fonte: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00392" y="3004457"/>
            <a:ext cx="3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----00------------$$$$$------------00---</a:t>
            </a:r>
          </a:p>
        </p:txBody>
      </p:sp>
    </p:spTree>
    <p:extLst>
      <p:ext uri="{BB962C8B-B14F-4D97-AF65-F5344CB8AC3E}">
        <p14:creationId xmlns:p14="http://schemas.microsoft.com/office/powerpoint/2010/main" val="251276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944880"/>
            <a:ext cx="11702520" cy="1615440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pt-BR" sz="4000" b="1" spc="-1" dirty="0">
                <a:solidFill>
                  <a:srgbClr val="009900"/>
                </a:solidFill>
                <a:latin typeface="Arial"/>
                <a:ea typeface="Microsoft YaHei"/>
                <a:cs typeface="+mn-cs"/>
              </a:rPr>
              <a:t>O Brasil desde o Plano  Real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382253"/>
            <a:ext cx="11554281" cy="6545179"/>
          </a:xfrm>
        </p:spPr>
        <p:txBody>
          <a:bodyPr/>
          <a:lstStyle/>
          <a:p>
            <a:pPr algn="just"/>
            <a:r>
              <a:rPr lang="pt-BR" sz="2800" b="1" dirty="0"/>
              <a:t>Antes do Plano Real: </a:t>
            </a:r>
            <a:r>
              <a:rPr lang="pt-BR" sz="2800" dirty="0"/>
              <a:t>economia com altas taxas de inflação</a:t>
            </a:r>
            <a:r>
              <a:rPr lang="pt-BR" sz="2800" b="1" dirty="0"/>
              <a:t>. 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Plano Real (1994): </a:t>
            </a:r>
            <a:r>
              <a:rPr lang="pt-BR" sz="2800" dirty="0"/>
              <a:t>Implantação de uma nova moeda (Real) e medidas para estabilizar a economia.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/>
              <a:t>Estabilidade Econômica</a:t>
            </a:r>
            <a:r>
              <a:rPr lang="pt-BR" sz="2800" dirty="0"/>
              <a:t>: Controle da inflação e políticas de responsabilidade fiscal contribuíram para um ambiente econômico mais estável.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/>
              <a:t>Década de 2000</a:t>
            </a:r>
            <a:r>
              <a:rPr lang="pt-BR" sz="2800" dirty="0"/>
              <a:t>: Crescimento econômico, impulsionado por </a:t>
            </a:r>
            <a:r>
              <a:rPr lang="pt-BR" sz="2800" i="1" dirty="0"/>
              <a:t>commodities</a:t>
            </a:r>
            <a:r>
              <a:rPr lang="pt-BR" sz="2800" dirty="0"/>
              <a:t> e aumento do consumo interno.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/>
              <a:t>Cenário Internacional (2010): </a:t>
            </a:r>
            <a:r>
              <a:rPr lang="pt-BR" sz="2800" dirty="0"/>
              <a:t>Impactos da crise financeira global, desaceleração econômica e queda nos preços das </a:t>
            </a:r>
            <a:r>
              <a:rPr lang="pt-BR" sz="2800" i="1" dirty="0"/>
              <a:t>commodities</a:t>
            </a:r>
            <a:r>
              <a:rPr lang="pt-BR" sz="2800" dirty="0"/>
              <a:t>.</a:t>
            </a:r>
          </a:p>
          <a:p>
            <a:pPr algn="just"/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9747B0-CF6C-CE41-B5D5-01F39DBF9161}"/>
              </a:ext>
            </a:extLst>
          </p:cNvPr>
          <p:cNvSpPr txBox="1"/>
          <p:nvPr/>
        </p:nvSpPr>
        <p:spPr>
          <a:xfrm>
            <a:off x="650159" y="8483967"/>
            <a:ext cx="11554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1" dirty="0"/>
              <a:t>*Commodities: </a:t>
            </a:r>
            <a:r>
              <a:rPr lang="pt-BR" sz="1800" dirty="0"/>
              <a:t>mercadoria, ou seja, um determinado bem ou produto de origem primária que é comercializado, e esse mercado é composto por recursos agrícolas, minerais, vegetais entre outros.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DD8EDF-766F-63BB-20B6-6D529CB8D865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67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944880"/>
            <a:ext cx="11702520" cy="1615440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pt-BR" sz="4000" b="1" spc="-1" dirty="0">
                <a:solidFill>
                  <a:srgbClr val="009900"/>
                </a:solidFill>
                <a:latin typeface="Arial"/>
                <a:ea typeface="Microsoft YaHei"/>
                <a:cs typeface="+mn-cs"/>
              </a:rPr>
              <a:t>O Brasil desde o Plano  Real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23672" y="2743200"/>
            <a:ext cx="11554281" cy="6545179"/>
          </a:xfrm>
        </p:spPr>
        <p:txBody>
          <a:bodyPr anchor="t"/>
          <a:lstStyle/>
          <a:p>
            <a:pPr algn="just"/>
            <a:r>
              <a:rPr lang="pt-BR" sz="2800" b="1" dirty="0">
                <a:ln>
                  <a:solidFill>
                    <a:sysClr val="windowText" lastClr="000000"/>
                  </a:solidFill>
                </a:ln>
              </a:rPr>
              <a:t>Governos</a:t>
            </a:r>
            <a:r>
              <a:rPr lang="pt-BR" sz="2800" b="1" dirty="0"/>
              <a:t> do PT</a:t>
            </a:r>
            <a:r>
              <a:rPr lang="pt-BR" sz="2800" dirty="0"/>
              <a:t>: políticas sociais, aumento do consumo, mas também críticas por questões fiscais.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/>
              <a:t>Crescimento e Desafios</a:t>
            </a:r>
            <a:r>
              <a:rPr lang="pt-BR" sz="2800" dirty="0"/>
              <a:t>: períodos de crescimento intercalados com crises econômicas, desafios sociais, políticos e ambientais.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/>
              <a:t>Década de 2020</a:t>
            </a:r>
            <a:r>
              <a:rPr lang="pt-BR" sz="2800" dirty="0"/>
              <a:t>: Continuidade de desafios, incluindo impactos da pandemia de COVID-19, necessidade de reformas estruturais e busca por estabilidade econômica.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03F3D7-6646-6B4B-8C33-8F77AF8354DA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08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2065642"/>
          </a:xfrm>
        </p:spPr>
        <p:txBody>
          <a:bodyPr/>
          <a:lstStyle/>
          <a:p>
            <a:pPr algn="ctr"/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rgbClr val="00B050"/>
                </a:solidFill>
              </a:rPr>
              <a:t>Impacto na economia pessoal e a relação com o dinheiro</a:t>
            </a:r>
            <a:br>
              <a:rPr lang="pt-BR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802216"/>
            <a:ext cx="11702520" cy="5379257"/>
          </a:xfrm>
        </p:spPr>
        <p:txBody>
          <a:bodyPr/>
          <a:lstStyle/>
          <a:p>
            <a:endParaRPr lang="pt-BR" sz="3200" dirty="0"/>
          </a:p>
          <a:p>
            <a:pPr algn="just"/>
            <a:r>
              <a:rPr lang="pt-BR" sz="3200" dirty="0"/>
              <a:t>Desde os primeiros anos da vida nos deparamos com diversas situações relacionadas ao dinheiro. Para maximizar o benefício do seu dinheiro é crucial compreender como usá-lo de maneira que melhor atenda às suas necessidades. A assimilação e aplicação prática dos conceitos de educação financeira podem favorecer uma gestão mais eficaz das finanças pessoais, promovendo uma vida financeira mais serena e equilibrada.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Em um cenário de constante instabilidade econômica fica muito mais  difícil a organização das finanças pessoais.</a:t>
            </a:r>
          </a:p>
          <a:p>
            <a:pPr algn="just"/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FDE7FC-C073-A74C-5374-B11805B30359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7097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50160" y="2425960"/>
            <a:ext cx="11702520" cy="6673906"/>
          </a:xfrm>
        </p:spPr>
        <p:txBody>
          <a:bodyPr/>
          <a:lstStyle/>
          <a:p>
            <a:r>
              <a:rPr lang="pt-BR" sz="3200" b="1" dirty="0"/>
              <a:t>Acesse a seguir </a:t>
            </a:r>
            <a:r>
              <a:rPr lang="pt-BR" sz="3200" dirty="0"/>
              <a:t>um vídeo de 5 minutos de duração:</a:t>
            </a:r>
          </a:p>
          <a:p>
            <a:endParaRPr lang="pt-BR" sz="3200" dirty="0"/>
          </a:p>
          <a:p>
            <a:pPr algn="ctr"/>
            <a:r>
              <a:rPr lang="pt-BR" sz="32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www.youtube.com/watch?v=HzRK6wTSHHU&amp;t=5s</a:t>
            </a:r>
            <a:endParaRPr lang="pt-BR" sz="3200" b="1" dirty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sz="3200" b="1" dirty="0"/>
              <a:t>Educação financeiro -  Educação financeira para iniciantes.</a:t>
            </a:r>
          </a:p>
          <a:p>
            <a:endParaRPr lang="pt-BR" sz="3200" dirty="0"/>
          </a:p>
          <a:p>
            <a:r>
              <a:rPr lang="pt-BR" sz="3200" dirty="0"/>
              <a:t>Canal investindo melhor</a:t>
            </a:r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668249-8CBC-EB4F-368C-432E82A689D1}"/>
              </a:ext>
            </a:extLst>
          </p:cNvPr>
          <p:cNvSpPr txBox="1">
            <a:spLocks/>
          </p:cNvSpPr>
          <p:nvPr/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dirty="0"/>
            </a:br>
            <a:r>
              <a:rPr lang="pt-BR" b="1" dirty="0"/>
              <a:t>VÍDEO 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256E16-FC60-6297-CDC7-C3B8FB38B9C4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pic>
        <p:nvPicPr>
          <p:cNvPr id="1026" name="Picture 2" descr="Fotos, Tira De Filme, Fotos Da Natu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9" y="6364715"/>
            <a:ext cx="3061489" cy="27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088015" y="8453535"/>
            <a:ext cx="302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5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944880"/>
            <a:ext cx="11702520" cy="1615440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pt-BR" sz="4000" b="1" spc="-1" dirty="0">
                <a:solidFill>
                  <a:srgbClr val="009900"/>
                </a:solidFill>
                <a:latin typeface="Arial"/>
                <a:ea typeface="Microsoft YaHei"/>
                <a:cs typeface="+mn-cs"/>
              </a:rPr>
              <a:t>Atividade “Caixa de ideias”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23672" y="2743200"/>
            <a:ext cx="11554281" cy="6545179"/>
          </a:xfrm>
        </p:spPr>
        <p:txBody>
          <a:bodyPr/>
          <a:lstStyle/>
          <a:p>
            <a:pPr lvl="0" algn="just"/>
            <a:r>
              <a:rPr lang="pt-BR" sz="2400" i="1" dirty="0"/>
              <a:t>Dentro da caixa terão imagens de vários objetos como cartão de crédito, peças de roupas, carteira, cédula de dinheiro, moedas, objetos de criança, óculos, objetos que remeta à idosos. Cada aluno pega um objeto e entrega a um colega que ainda não recebeu o objeto. Depois cada um vai falar algo que relacione aquele objeto com seus conhecimentos sobre educação financeira. </a:t>
            </a:r>
          </a:p>
          <a:p>
            <a:pPr lvl="0" algn="just"/>
            <a:endParaRPr lang="pt-BR" sz="2400" i="1" dirty="0"/>
          </a:p>
          <a:p>
            <a:pPr algn="just"/>
            <a:r>
              <a:rPr lang="pt-BR" sz="2400" i="1" dirty="0"/>
              <a:t>Fechamento da atividade: um bate papo geral sobre a dependência que todos temos de ter dinheiro para adquirir o que precisamos para o nosso dia a dia. O(a) professor(a) fará uma fala de “fechamento” da atividade a respeito da importância de valorizar cada objeto que possuímos e a importância de saber o quanto esse  objeto representa no orçamento pessoal e familiar, bem como a importância em saber o quanto fazem falta quando não temos o dinheiro para adquiri-lo.</a:t>
            </a:r>
          </a:p>
          <a:p>
            <a:pPr algn="just"/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00FA4D-ADB2-4235-8D92-E7F28F5A82B4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782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0" y="1130967"/>
            <a:ext cx="11702520" cy="1179095"/>
          </a:xfrm>
        </p:spPr>
        <p:txBody>
          <a:bodyPr/>
          <a:lstStyle/>
          <a:p>
            <a:pPr algn="ctr"/>
            <a:br>
              <a:rPr lang="pt-BR" b="1" dirty="0">
                <a:solidFill>
                  <a:srgbClr val="009900"/>
                </a:solidFill>
              </a:rPr>
            </a:br>
            <a:br>
              <a:rPr lang="pt-BR" b="1" dirty="0">
                <a:solidFill>
                  <a:srgbClr val="009900"/>
                </a:solidFill>
              </a:rPr>
            </a:br>
            <a:r>
              <a:rPr lang="pt-BR" b="1" spc="-1" dirty="0">
                <a:solidFill>
                  <a:srgbClr val="009900"/>
                </a:solidFill>
                <a:ea typeface="Microsoft YaHei"/>
              </a:rPr>
              <a:t>Educação Financeira</a:t>
            </a:r>
            <a:br>
              <a:rPr lang="pt-BR" spc="-1" dirty="0"/>
            </a:b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47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 descr="Saída de Emergência: Planilha de Gastos - Organize suas Finanç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6" y="3206284"/>
            <a:ext cx="3810000" cy="4748995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74415" y="3206285"/>
            <a:ext cx="7240375" cy="474899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2935E8-0007-7FBF-4C62-E5106555039A}"/>
              </a:ext>
            </a:extLst>
          </p:cNvPr>
          <p:cNvSpPr txBox="1"/>
          <p:nvPr/>
        </p:nvSpPr>
        <p:spPr>
          <a:xfrm>
            <a:off x="12466969" y="9127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9755" y="83975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 da imagem: </a:t>
            </a:r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saidademergencia.com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58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1467</Words>
  <Application>Microsoft Macintosh PowerPoint</Application>
  <PresentationFormat>Personalizar</PresentationFormat>
  <Paragraphs>229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</vt:lpstr>
      <vt:lpstr>Calibri</vt:lpstr>
      <vt:lpstr>Palace Script MT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1_Office Theme</vt:lpstr>
      <vt:lpstr>Apresentação do PowerPoint</vt:lpstr>
      <vt:lpstr>Contextualização</vt:lpstr>
      <vt:lpstr>Contextualização</vt:lpstr>
      <vt:lpstr>O Brasil desde o Plano  Real</vt:lpstr>
      <vt:lpstr>O Brasil desde o Plano  Real</vt:lpstr>
      <vt:lpstr>   Impacto na economia pessoal e a relação com o dinheiro </vt:lpstr>
      <vt:lpstr>Apresentação do PowerPoint</vt:lpstr>
      <vt:lpstr>Atividade “Caixa de ideias”</vt:lpstr>
      <vt:lpstr>  Educação Financeira </vt:lpstr>
      <vt:lpstr> Renda: </vt:lpstr>
      <vt:lpstr> Querer e precisar</vt:lpstr>
      <vt:lpstr> Valor e preço</vt:lpstr>
      <vt:lpstr> A limitação do dinheiro</vt:lpstr>
      <vt:lpstr> Cartão de crédito e limite especial na conta</vt:lpstr>
      <vt:lpstr> Poupar: construir reservas financeiras</vt:lpstr>
      <vt:lpstr> Vídeo 2 </vt:lpstr>
      <vt:lpstr> Tranquilidade financeira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Dante Alighieri Alves de Mello</dc:creator>
  <cp:lastModifiedBy>Revisor</cp:lastModifiedBy>
  <cp:revision>203</cp:revision>
  <dcterms:modified xsi:type="dcterms:W3CDTF">2024-05-22T18:32:29Z</dcterms:modified>
</cp:coreProperties>
</file>