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8288000" cy="10287000"/>
  <p:notesSz cx="6858000" cy="9144000"/>
  <p:embeddedFontLst>
    <p:embeddedFont>
      <p:font typeface="TT Rounds Condensed Bold" charset="1" panose="02000806030000020003"/>
      <p:regular r:id="rId30"/>
    </p:embeddedFont>
    <p:embeddedFont>
      <p:font typeface="Arial Bold" charset="1" panose="020B0802020202020204"/>
      <p:regular r:id="rId31"/>
    </p:embeddedFont>
    <p:embeddedFont>
      <p:font typeface="Arial" charset="1" panose="020B0502020202020204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9.png" Type="http://schemas.openxmlformats.org/officeDocument/2006/relationships/image"/><Relationship Id="rId4" Target="../media/image11.pn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1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1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1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1.png" Type="http://schemas.openxmlformats.org/officeDocument/2006/relationships/image"/><Relationship Id="rId4" Target="../media/image2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1.png" Type="http://schemas.openxmlformats.org/officeDocument/2006/relationships/image"/><Relationship Id="rId4" Target="../media/image2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1.pn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1.png" Type="http://schemas.openxmlformats.org/officeDocument/2006/relationships/image"/><Relationship Id="rId4" Target="../media/image31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1.png" Type="http://schemas.openxmlformats.org/officeDocument/2006/relationships/image"/><Relationship Id="rId4" Target="../media/image3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1.png" Type="http://schemas.openxmlformats.org/officeDocument/2006/relationships/image"/><Relationship Id="rId4" Target="../media/image33.jpeg" Type="http://schemas.openxmlformats.org/officeDocument/2006/relationships/image"/><Relationship Id="rId5" Target="../media/VAGO9VZJ8hc.mp4" Type="http://schemas.openxmlformats.org/officeDocument/2006/relationships/video"/><Relationship Id="rId6" Target="../media/VAGO9VZJ8hc.mp4" Type="http://schemas.microsoft.com/office/2007/relationships/media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4.pn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37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3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jpeg" Type="http://schemas.openxmlformats.org/officeDocument/2006/relationships/image"/><Relationship Id="rId4" Target="../media/VAGO9UrMEKI.mp4" Type="http://schemas.openxmlformats.org/officeDocument/2006/relationships/video"/><Relationship Id="rId5" Target="../media/VAGO9UrMEKI.mp4" Type="http://schemas.microsoft.com/office/2007/relationships/media"/><Relationship Id="rId6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1.png" Type="http://schemas.openxmlformats.org/officeDocument/2006/relationships/image"/><Relationship Id="rId4" Target="../media/image12.jpeg" Type="http://schemas.openxmlformats.org/officeDocument/2006/relationships/image"/><Relationship Id="rId5" Target="../media/VAGO9dakjvk.mp4" Type="http://schemas.openxmlformats.org/officeDocument/2006/relationships/video"/><Relationship Id="rId6" Target="../media/VAGO9dakjvk.mp4" Type="http://schemas.microsoft.com/office/2007/relationships/media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1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https://lattes.cnpq.br/" TargetMode="External" Type="http://schemas.openxmlformats.org/officeDocument/2006/relationships/hyperlink"/><Relationship Id="rId4" Target="../media/image15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1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7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8.png" Type="http://schemas.openxmlformats.org/officeDocument/2006/relationships/image"/><Relationship Id="rId4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87017" y="-1219955"/>
            <a:ext cx="4671484" cy="3993933"/>
          </a:xfrm>
          <a:custGeom>
            <a:avLst/>
            <a:gdLst/>
            <a:ahLst/>
            <a:cxnLst/>
            <a:rect r="r" b="b" t="t" l="l"/>
            <a:pathLst>
              <a:path h="3993933" w="4671484">
                <a:moveTo>
                  <a:pt x="0" y="0"/>
                </a:moveTo>
                <a:lnTo>
                  <a:pt x="4671484" y="0"/>
                </a:lnTo>
                <a:lnTo>
                  <a:pt x="4671484" y="3993934"/>
                </a:lnTo>
                <a:lnTo>
                  <a:pt x="0" y="39939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28575" y="-9525"/>
            <a:ext cx="5001598" cy="10306052"/>
            <a:chOff x="0" y="0"/>
            <a:chExt cx="6668798" cy="1374140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2700" y="12700"/>
              <a:ext cx="664337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6643370">
                  <a:moveTo>
                    <a:pt x="0" y="0"/>
                  </a:moveTo>
                  <a:lnTo>
                    <a:pt x="6643370" y="0"/>
                  </a:lnTo>
                  <a:lnTo>
                    <a:pt x="664337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68770" cy="13741400"/>
            </a:xfrm>
            <a:custGeom>
              <a:avLst/>
              <a:gdLst/>
              <a:ahLst/>
              <a:cxnLst/>
              <a:rect r="r" b="b" t="t" l="l"/>
              <a:pathLst>
                <a:path h="13741400" w="6668770">
                  <a:moveTo>
                    <a:pt x="12700" y="0"/>
                  </a:moveTo>
                  <a:lnTo>
                    <a:pt x="6656070" y="0"/>
                  </a:lnTo>
                  <a:cubicBezTo>
                    <a:pt x="6663055" y="0"/>
                    <a:pt x="6668770" y="5715"/>
                    <a:pt x="6668770" y="12700"/>
                  </a:cubicBezTo>
                  <a:lnTo>
                    <a:pt x="6668770" y="13728700"/>
                  </a:lnTo>
                  <a:cubicBezTo>
                    <a:pt x="6668770" y="13735686"/>
                    <a:pt x="6663055" y="13741400"/>
                    <a:pt x="6656070" y="13741400"/>
                  </a:cubicBezTo>
                  <a:lnTo>
                    <a:pt x="12700" y="13741400"/>
                  </a:lnTo>
                  <a:cubicBezTo>
                    <a:pt x="5715" y="13741400"/>
                    <a:pt x="0" y="13735686"/>
                    <a:pt x="0" y="1372870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3728700"/>
                  </a:lnTo>
                  <a:lnTo>
                    <a:pt x="12700" y="13728700"/>
                  </a:lnTo>
                  <a:lnTo>
                    <a:pt x="12700" y="13716000"/>
                  </a:lnTo>
                  <a:lnTo>
                    <a:pt x="6656070" y="13716000"/>
                  </a:lnTo>
                  <a:lnTo>
                    <a:pt x="6656070" y="13728700"/>
                  </a:lnTo>
                  <a:lnTo>
                    <a:pt x="6643370" y="13728700"/>
                  </a:lnTo>
                  <a:lnTo>
                    <a:pt x="6643370" y="12700"/>
                  </a:lnTo>
                  <a:lnTo>
                    <a:pt x="6656070" y="12700"/>
                  </a:lnTo>
                  <a:lnTo>
                    <a:pt x="665607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</p:grpSp>
      <p:sp>
        <p:nvSpPr>
          <p:cNvPr name="Freeform 7" id="7" descr="Logo lattes.png"/>
          <p:cNvSpPr/>
          <p:nvPr/>
        </p:nvSpPr>
        <p:spPr>
          <a:xfrm flipH="false" flipV="false" rot="0">
            <a:off x="361348" y="3013577"/>
            <a:ext cx="4259847" cy="4259847"/>
          </a:xfrm>
          <a:custGeom>
            <a:avLst/>
            <a:gdLst/>
            <a:ahLst/>
            <a:cxnLst/>
            <a:rect r="r" b="b" t="t" l="l"/>
            <a:pathLst>
              <a:path h="4259847" w="4259847">
                <a:moveTo>
                  <a:pt x="0" y="0"/>
                </a:moveTo>
                <a:lnTo>
                  <a:pt x="4259848" y="0"/>
                </a:lnTo>
                <a:lnTo>
                  <a:pt x="4259848" y="4259847"/>
                </a:lnTo>
                <a:lnTo>
                  <a:pt x="0" y="42598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615081" y="5640022"/>
            <a:ext cx="9853510" cy="68578"/>
            <a:chOff x="0" y="0"/>
            <a:chExt cx="13138014" cy="914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138023" cy="91440"/>
            </a:xfrm>
            <a:custGeom>
              <a:avLst/>
              <a:gdLst/>
              <a:ahLst/>
              <a:cxnLst/>
              <a:rect r="r" b="b" t="t" l="l"/>
              <a:pathLst>
                <a:path h="91440" w="13138023">
                  <a:moveTo>
                    <a:pt x="0" y="0"/>
                  </a:moveTo>
                  <a:lnTo>
                    <a:pt x="13138023" y="0"/>
                  </a:lnTo>
                  <a:lnTo>
                    <a:pt x="13138023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615081" y="3816434"/>
            <a:ext cx="10756583" cy="1709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b="true" sz="5400" spc="50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CURRÍCULO LATTES</a:t>
            </a:r>
          </a:p>
          <a:p>
            <a:pPr algn="l">
              <a:lnSpc>
                <a:spcPts val="6480"/>
              </a:lnSpc>
            </a:pPr>
            <a:r>
              <a:rPr lang="en-US" b="true" sz="5400" spc="50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               WORKSHOP NÍVEL BÁSICO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3672781" y="5674312"/>
            <a:ext cx="2020925" cy="2020925"/>
          </a:xfrm>
          <a:custGeom>
            <a:avLst/>
            <a:gdLst/>
            <a:ahLst/>
            <a:cxnLst/>
            <a:rect r="r" b="b" t="t" l="l"/>
            <a:pathLst>
              <a:path h="2020925" w="2020925">
                <a:moveTo>
                  <a:pt x="0" y="0"/>
                </a:moveTo>
                <a:lnTo>
                  <a:pt x="2020925" y="0"/>
                </a:lnTo>
                <a:lnTo>
                  <a:pt x="2020925" y="2020924"/>
                </a:lnTo>
                <a:lnTo>
                  <a:pt x="0" y="20209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847462" y="6357674"/>
            <a:ext cx="1551188" cy="964018"/>
          </a:xfrm>
          <a:custGeom>
            <a:avLst/>
            <a:gdLst/>
            <a:ahLst/>
            <a:cxnLst/>
            <a:rect r="r" b="b" t="t" l="l"/>
            <a:pathLst>
              <a:path h="964018" w="1551188">
                <a:moveTo>
                  <a:pt x="0" y="0"/>
                </a:moveTo>
                <a:lnTo>
                  <a:pt x="1551188" y="0"/>
                </a:lnTo>
                <a:lnTo>
                  <a:pt x="1551188" y="964018"/>
                </a:lnTo>
                <a:lnTo>
                  <a:pt x="0" y="9640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761" t="-17831" r="-270187" b="-20015"/>
            </a:stretch>
          </a:blipFill>
        </p:spPr>
      </p:sp>
      <p:sp>
        <p:nvSpPr>
          <p:cNvPr name="AutoShape 13" id="13"/>
          <p:cNvSpPr/>
          <p:nvPr/>
        </p:nvSpPr>
        <p:spPr>
          <a:xfrm>
            <a:off x="11547958" y="6357674"/>
            <a:ext cx="8992" cy="915702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6996640" y="6275552"/>
            <a:ext cx="4261196" cy="818444"/>
          </a:xfrm>
          <a:custGeom>
            <a:avLst/>
            <a:gdLst/>
            <a:ahLst/>
            <a:cxnLst/>
            <a:rect r="r" b="b" t="t" l="l"/>
            <a:pathLst>
              <a:path h="818444" w="4261196">
                <a:moveTo>
                  <a:pt x="0" y="0"/>
                </a:moveTo>
                <a:lnTo>
                  <a:pt x="4261196" y="0"/>
                </a:lnTo>
                <a:lnTo>
                  <a:pt x="4261196" y="818444"/>
                </a:lnTo>
                <a:lnTo>
                  <a:pt x="0" y="8184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43" t="0" r="-143" b="0"/>
            </a:stretch>
          </a:blipFill>
        </p:spPr>
      </p:sp>
      <p:sp>
        <p:nvSpPr>
          <p:cNvPr name="AutoShape 15" id="15"/>
          <p:cNvSpPr/>
          <p:nvPr/>
        </p:nvSpPr>
        <p:spPr>
          <a:xfrm>
            <a:off x="13672781" y="6275611"/>
            <a:ext cx="12169" cy="983433"/>
          </a:xfrm>
          <a:prstGeom prst="line">
            <a:avLst/>
          </a:prstGeom>
          <a:ln cap="rnd" w="9525">
            <a:solidFill>
              <a:srgbClr val="5B9BD5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48" y="299299"/>
            <a:ext cx="12463898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Etapa 5: Completar o cadastro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37767" y="1924978"/>
            <a:ext cx="14741591" cy="6360447"/>
          </a:xfrm>
          <a:custGeom>
            <a:avLst/>
            <a:gdLst/>
            <a:ahLst/>
            <a:cxnLst/>
            <a:rect r="r" b="b" t="t" l="l"/>
            <a:pathLst>
              <a:path h="6360447" w="14741591">
                <a:moveTo>
                  <a:pt x="0" y="0"/>
                </a:moveTo>
                <a:lnTo>
                  <a:pt x="14741590" y="0"/>
                </a:lnTo>
                <a:lnTo>
                  <a:pt x="14741590" y="6360448"/>
                </a:lnTo>
                <a:lnTo>
                  <a:pt x="0" y="6360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4785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764365" y="2121298"/>
            <a:ext cx="3991977" cy="1333418"/>
          </a:xfrm>
          <a:custGeom>
            <a:avLst/>
            <a:gdLst/>
            <a:ahLst/>
            <a:cxnLst/>
            <a:rect r="r" b="b" t="t" l="l"/>
            <a:pathLst>
              <a:path h="1333418" w="3991977">
                <a:moveTo>
                  <a:pt x="0" y="0"/>
                </a:moveTo>
                <a:lnTo>
                  <a:pt x="3991977" y="0"/>
                </a:lnTo>
                <a:lnTo>
                  <a:pt x="3991977" y="1333418"/>
                </a:lnTo>
                <a:lnTo>
                  <a:pt x="0" y="1333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833" t="-17101" r="-114030" b="-489965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80478" y="8246049"/>
            <a:ext cx="3758386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da plataforma Lattes, CNPq, 2024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156604" y="3946509"/>
            <a:ext cx="13093296" cy="3145758"/>
          </a:xfrm>
          <a:custGeom>
            <a:avLst/>
            <a:gdLst/>
            <a:ahLst/>
            <a:cxnLst/>
            <a:rect r="r" b="b" t="t" l="l"/>
            <a:pathLst>
              <a:path h="3145758" w="13093296">
                <a:moveTo>
                  <a:pt x="0" y="0"/>
                </a:moveTo>
                <a:lnTo>
                  <a:pt x="13093296" y="0"/>
                </a:lnTo>
                <a:lnTo>
                  <a:pt x="13093296" y="3145758"/>
                </a:lnTo>
                <a:lnTo>
                  <a:pt x="0" y="31457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50" y="299299"/>
            <a:ext cx="13128258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Orientações para o cadastro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89404" y="1577079"/>
            <a:ext cx="16338228" cy="6281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88632" indent="-244316" lvl="1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Todas as informações devem ser </a:t>
            </a:r>
            <a:r>
              <a:rPr lang="en-US" b="true" sz="270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VERDADEIRAS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digitadas exatamente iguais as dos documentos; </a:t>
            </a:r>
          </a:p>
          <a:p>
            <a:pPr algn="just" marL="488632" indent="-244316" lvl="1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Nomes do pai e da mãe deverão estar idênticos ao que consta no seu documento;</a:t>
            </a:r>
          </a:p>
          <a:p>
            <a:pPr algn="just" marL="488632" indent="-244316" lvl="1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dados de passaporte, não são obrigatórios;</a:t>
            </a:r>
          </a:p>
          <a:p>
            <a:pPr algn="just" marL="488632" indent="-244316" lvl="1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Insira uma foto na imagem representativa para ser disponibilizada no seu currículo, que poderá ser inserida após preenchimento dos demais dados do cadastro;</a:t>
            </a:r>
          </a:p>
          <a:p>
            <a:pPr algn="just" marL="488632" indent="-244316" lvl="1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foto é obrigatória;</a:t>
            </a:r>
          </a:p>
          <a:p>
            <a:pPr algn="just" marL="488632" indent="-244316" lvl="1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Leia as condições do Termo de adesão e compromisso  do Sistema de Currículo da Plataforma Lattes; </a:t>
            </a:r>
          </a:p>
          <a:p>
            <a:pPr algn="just" marL="488632" indent="-244316" lvl="1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itens apresentados com um cadeado são de preenchimento obrigatório;</a:t>
            </a:r>
          </a:p>
          <a:p>
            <a:pPr algn="just" marL="488632" indent="-244316" lvl="1">
              <a:lnSpc>
                <a:spcPts val="486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 medida que as informações são preenchidas as abas de acompanhamento ficam coloridas;</a:t>
            </a:r>
          </a:p>
          <a:p>
            <a:pPr algn="l" marL="488632" indent="-244316" lvl="1">
              <a:lnSpc>
                <a:spcPts val="324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970880" y="7623419"/>
            <a:ext cx="7872413" cy="1100138"/>
          </a:xfrm>
          <a:custGeom>
            <a:avLst/>
            <a:gdLst/>
            <a:ahLst/>
            <a:cxnLst/>
            <a:rect r="r" b="b" t="t" l="l"/>
            <a:pathLst>
              <a:path h="1100138" w="7872413">
                <a:moveTo>
                  <a:pt x="0" y="0"/>
                </a:moveTo>
                <a:lnTo>
                  <a:pt x="7872413" y="0"/>
                </a:lnTo>
                <a:lnTo>
                  <a:pt x="7872413" y="1100137"/>
                </a:lnTo>
                <a:lnTo>
                  <a:pt x="0" y="11001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084985" y="8722089"/>
            <a:ext cx="3758386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da plataforma Lattes, CNPq, 2024</a:t>
            </a:r>
          </a:p>
        </p:txBody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50" y="299299"/>
            <a:ext cx="12478553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Após o cadastro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42722" y="2305731"/>
            <a:ext cx="15602552" cy="4674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 não exista pendências no preenchimento do formulário, abrirá uma tela com as informações inseridas e uma mensagem indicando “Enviar o currículo ao CNPq”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algum dado do seu cadastro estiver em desacordo com as exigências do CNPq, você receberá uma mensagem informando o problema e será necessário entrar em contato para resolver a questão 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Fone CNPq: 61 3211 4000 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E-mail: atendimento@cnpq.br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Horário de funcionamento: segunda a sexta - 8h às 20h</a:t>
            </a:r>
          </a:p>
          <a:p>
            <a:pPr algn="l" marL="488632" indent="-244316" lvl="1">
              <a:lnSpc>
                <a:spcPts val="324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Verifique se seu currículo já está disponível procurando por ele na opção “Buscar currículo” na página inicial da plataforma.</a:t>
            </a:r>
          </a:p>
          <a:p>
            <a:pPr algn="l" marL="488632" indent="-244316" lvl="1">
              <a:lnSpc>
                <a:spcPts val="3240"/>
              </a:lnSpc>
            </a:pPr>
          </a:p>
        </p:txBody>
      </p:sp>
    </p:spTree>
  </p:cSld>
  <p:clrMapOvr>
    <a:masterClrMapping/>
  </p:clrMapOvr>
  <p:transition spd="fast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50" y="299299"/>
            <a:ext cx="16591164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Procurando seu currículo na base de dados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13466" y="1993496"/>
            <a:ext cx="5214938" cy="3257550"/>
          </a:xfrm>
          <a:custGeom>
            <a:avLst/>
            <a:gdLst/>
            <a:ahLst/>
            <a:cxnLst/>
            <a:rect r="r" b="b" t="t" l="l"/>
            <a:pathLst>
              <a:path h="3257550" w="5214938">
                <a:moveTo>
                  <a:pt x="0" y="0"/>
                </a:moveTo>
                <a:lnTo>
                  <a:pt x="5214938" y="0"/>
                </a:lnTo>
                <a:lnTo>
                  <a:pt x="5214938" y="3257550"/>
                </a:lnTo>
                <a:lnTo>
                  <a:pt x="0" y="3257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333260" y="1993496"/>
            <a:ext cx="10623977" cy="3039595"/>
          </a:xfrm>
          <a:custGeom>
            <a:avLst/>
            <a:gdLst/>
            <a:ahLst/>
            <a:cxnLst/>
            <a:rect r="r" b="b" t="t" l="l"/>
            <a:pathLst>
              <a:path h="3039595" w="10623977">
                <a:moveTo>
                  <a:pt x="0" y="0"/>
                </a:moveTo>
                <a:lnTo>
                  <a:pt x="10623976" y="0"/>
                </a:lnTo>
                <a:lnTo>
                  <a:pt x="10623976" y="3039595"/>
                </a:lnTo>
                <a:lnTo>
                  <a:pt x="0" y="30395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9015" r="0" b="-9015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953905" y="4815135"/>
            <a:ext cx="1321044" cy="435911"/>
          </a:xfrm>
          <a:custGeom>
            <a:avLst/>
            <a:gdLst/>
            <a:ahLst/>
            <a:cxnLst/>
            <a:rect r="r" b="b" t="t" l="l"/>
            <a:pathLst>
              <a:path h="435911" w="1321044">
                <a:moveTo>
                  <a:pt x="0" y="0"/>
                </a:moveTo>
                <a:lnTo>
                  <a:pt x="1321045" y="0"/>
                </a:lnTo>
                <a:lnTo>
                  <a:pt x="1321045" y="435911"/>
                </a:lnTo>
                <a:lnTo>
                  <a:pt x="0" y="4359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9015" r="0" b="-9015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070765" y="5661226"/>
            <a:ext cx="8029575" cy="3228975"/>
          </a:xfrm>
          <a:custGeom>
            <a:avLst/>
            <a:gdLst/>
            <a:ahLst/>
            <a:cxnLst/>
            <a:rect r="r" b="b" t="t" l="l"/>
            <a:pathLst>
              <a:path h="3228975" w="8029575">
                <a:moveTo>
                  <a:pt x="0" y="0"/>
                </a:moveTo>
                <a:lnTo>
                  <a:pt x="8029575" y="0"/>
                </a:lnTo>
                <a:lnTo>
                  <a:pt x="8029575" y="3228975"/>
                </a:lnTo>
                <a:lnTo>
                  <a:pt x="0" y="32289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496465" y="8809372"/>
            <a:ext cx="3758386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da plataforma Lattes, CNPq, 2024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276110" y="3833206"/>
            <a:ext cx="962197" cy="812570"/>
            <a:chOff x="0" y="0"/>
            <a:chExt cx="1282930" cy="108342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82954" cy="1083437"/>
            </a:xfrm>
            <a:custGeom>
              <a:avLst/>
              <a:gdLst/>
              <a:ahLst/>
              <a:cxnLst/>
              <a:rect r="r" b="b" t="t" l="l"/>
              <a:pathLst>
                <a:path h="1083437" w="1282954">
                  <a:moveTo>
                    <a:pt x="0" y="541655"/>
                  </a:moveTo>
                  <a:cubicBezTo>
                    <a:pt x="0" y="229362"/>
                    <a:pt x="301752" y="0"/>
                    <a:pt x="641477" y="0"/>
                  </a:cubicBezTo>
                  <a:cubicBezTo>
                    <a:pt x="981202" y="0"/>
                    <a:pt x="1282954" y="229362"/>
                    <a:pt x="1282954" y="541655"/>
                  </a:cubicBezTo>
                  <a:lnTo>
                    <a:pt x="1206754" y="541655"/>
                  </a:lnTo>
                  <a:lnTo>
                    <a:pt x="1282954" y="541655"/>
                  </a:lnTo>
                  <a:cubicBezTo>
                    <a:pt x="1282954" y="853948"/>
                    <a:pt x="981202" y="1083310"/>
                    <a:pt x="641477" y="1083310"/>
                  </a:cubicBezTo>
                  <a:lnTo>
                    <a:pt x="641477" y="1007110"/>
                  </a:lnTo>
                  <a:lnTo>
                    <a:pt x="641477" y="1083310"/>
                  </a:lnTo>
                  <a:cubicBezTo>
                    <a:pt x="301752" y="1083437"/>
                    <a:pt x="0" y="854075"/>
                    <a:pt x="0" y="541655"/>
                  </a:cubicBezTo>
                  <a:lnTo>
                    <a:pt x="76200" y="541655"/>
                  </a:lnTo>
                  <a:lnTo>
                    <a:pt x="152400" y="541655"/>
                  </a:lnTo>
                  <a:lnTo>
                    <a:pt x="76200" y="541655"/>
                  </a:lnTo>
                  <a:lnTo>
                    <a:pt x="0" y="541655"/>
                  </a:lnTo>
                  <a:moveTo>
                    <a:pt x="152400" y="541655"/>
                  </a:moveTo>
                  <a:cubicBezTo>
                    <a:pt x="152400" y="583692"/>
                    <a:pt x="118237" y="617855"/>
                    <a:pt x="76200" y="617855"/>
                  </a:cubicBezTo>
                  <a:cubicBezTo>
                    <a:pt x="34163" y="617855"/>
                    <a:pt x="0" y="583692"/>
                    <a:pt x="0" y="541655"/>
                  </a:cubicBezTo>
                  <a:cubicBezTo>
                    <a:pt x="0" y="499618"/>
                    <a:pt x="34163" y="465455"/>
                    <a:pt x="76200" y="465455"/>
                  </a:cubicBezTo>
                  <a:cubicBezTo>
                    <a:pt x="118237" y="465455"/>
                    <a:pt x="152400" y="499618"/>
                    <a:pt x="152400" y="541655"/>
                  </a:cubicBezTo>
                  <a:cubicBezTo>
                    <a:pt x="152400" y="743458"/>
                    <a:pt x="356870" y="930910"/>
                    <a:pt x="641477" y="930910"/>
                  </a:cubicBezTo>
                  <a:cubicBezTo>
                    <a:pt x="926084" y="930910"/>
                    <a:pt x="1130554" y="743585"/>
                    <a:pt x="1130554" y="541655"/>
                  </a:cubicBezTo>
                  <a:cubicBezTo>
                    <a:pt x="1130554" y="339725"/>
                    <a:pt x="926084" y="152400"/>
                    <a:pt x="641477" y="152400"/>
                  </a:cubicBezTo>
                  <a:lnTo>
                    <a:pt x="641477" y="76200"/>
                  </a:lnTo>
                  <a:lnTo>
                    <a:pt x="641477" y="152400"/>
                  </a:lnTo>
                  <a:cubicBezTo>
                    <a:pt x="356870" y="152400"/>
                    <a:pt x="152400" y="339852"/>
                    <a:pt x="152400" y="541655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</p:spTree>
  </p:cSld>
  <p:clrMapOvr>
    <a:masterClrMapping/>
  </p:clrMapOvr>
  <p:transition spd="fast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50" y="299299"/>
            <a:ext cx="16591164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Procurando seu currículo na base de dados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264804" y="7349806"/>
            <a:ext cx="3758386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da plataforma Lattes, CNPq, 2024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263589" y="3014040"/>
            <a:ext cx="17760820" cy="4258920"/>
          </a:xfrm>
          <a:custGeom>
            <a:avLst/>
            <a:gdLst/>
            <a:ahLst/>
            <a:cxnLst/>
            <a:rect r="r" b="b" t="t" l="l"/>
            <a:pathLst>
              <a:path h="4258920" w="17760820">
                <a:moveTo>
                  <a:pt x="0" y="0"/>
                </a:moveTo>
                <a:lnTo>
                  <a:pt x="17760821" y="0"/>
                </a:lnTo>
                <a:lnTo>
                  <a:pt x="17760821" y="4258920"/>
                </a:lnTo>
                <a:lnTo>
                  <a:pt x="0" y="42589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50" y="299299"/>
            <a:ext cx="16591164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Procurando seu currículo na base de dados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837931" y="8999510"/>
            <a:ext cx="3646663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da plataforma Lattes, CNPq, 2024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3621793" y="1777480"/>
            <a:ext cx="10346133" cy="6992632"/>
          </a:xfrm>
          <a:custGeom>
            <a:avLst/>
            <a:gdLst/>
            <a:ahLst/>
            <a:cxnLst/>
            <a:rect r="r" b="b" t="t" l="l"/>
            <a:pathLst>
              <a:path h="6992632" w="10346133">
                <a:moveTo>
                  <a:pt x="0" y="0"/>
                </a:moveTo>
                <a:lnTo>
                  <a:pt x="10346133" y="0"/>
                </a:lnTo>
                <a:lnTo>
                  <a:pt x="10346133" y="6992632"/>
                </a:lnTo>
                <a:lnTo>
                  <a:pt x="0" y="69926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428" r="0" b="-2428"/>
            </a:stretch>
          </a:blipFill>
        </p:spPr>
      </p:sp>
    </p:spTree>
  </p:cSld>
  <p:clrMapOvr>
    <a:masterClrMapping/>
  </p:clrMapOvr>
  <p:transition spd="fast">
    <p:fade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50" y="299299"/>
            <a:ext cx="16591164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Dicas importantes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36856" y="2289549"/>
            <a:ext cx="9715808" cy="5235423"/>
          </a:xfrm>
          <a:custGeom>
            <a:avLst/>
            <a:gdLst/>
            <a:ahLst/>
            <a:cxnLst/>
            <a:rect r="r" b="b" t="t" l="l"/>
            <a:pathLst>
              <a:path h="5235423" w="9715808">
                <a:moveTo>
                  <a:pt x="0" y="0"/>
                </a:moveTo>
                <a:lnTo>
                  <a:pt x="9715807" y="0"/>
                </a:lnTo>
                <a:lnTo>
                  <a:pt x="9715807" y="5235423"/>
                </a:lnTo>
                <a:lnTo>
                  <a:pt x="0" y="52354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1949" r="-86212" b="-180067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428295" y="7532592"/>
            <a:ext cx="6727373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da plataforma Lattes, CNPq, 2024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6263640" y="5416782"/>
            <a:ext cx="6736426" cy="837507"/>
            <a:chOff x="0" y="0"/>
            <a:chExt cx="8981902" cy="111667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981948" cy="1116711"/>
            </a:xfrm>
            <a:custGeom>
              <a:avLst/>
              <a:gdLst/>
              <a:ahLst/>
              <a:cxnLst/>
              <a:rect r="r" b="b" t="t" l="l"/>
              <a:pathLst>
                <a:path h="1116711" w="8981948">
                  <a:moveTo>
                    <a:pt x="0" y="558292"/>
                  </a:moveTo>
                  <a:lnTo>
                    <a:pt x="76200" y="558292"/>
                  </a:lnTo>
                  <a:lnTo>
                    <a:pt x="0" y="558292"/>
                  </a:lnTo>
                  <a:cubicBezTo>
                    <a:pt x="0" y="535051"/>
                    <a:pt x="6223" y="513715"/>
                    <a:pt x="16002" y="494919"/>
                  </a:cubicBezTo>
                  <a:cubicBezTo>
                    <a:pt x="176784" y="188341"/>
                    <a:pt x="2179955" y="0"/>
                    <a:pt x="4490974" y="0"/>
                  </a:cubicBezTo>
                  <a:cubicBezTo>
                    <a:pt x="6801993" y="0"/>
                    <a:pt x="8805164" y="188341"/>
                    <a:pt x="8965946" y="494919"/>
                  </a:cubicBezTo>
                  <a:cubicBezTo>
                    <a:pt x="8975725" y="513715"/>
                    <a:pt x="8981948" y="535051"/>
                    <a:pt x="8981948" y="558292"/>
                  </a:cubicBezTo>
                  <a:lnTo>
                    <a:pt x="8905748" y="558292"/>
                  </a:lnTo>
                  <a:lnTo>
                    <a:pt x="8981948" y="558292"/>
                  </a:lnTo>
                  <a:cubicBezTo>
                    <a:pt x="8981948" y="581533"/>
                    <a:pt x="8975725" y="602869"/>
                    <a:pt x="8965946" y="621665"/>
                  </a:cubicBezTo>
                  <a:cubicBezTo>
                    <a:pt x="8805164" y="928370"/>
                    <a:pt x="6801993" y="1116711"/>
                    <a:pt x="4490974" y="1116711"/>
                  </a:cubicBezTo>
                  <a:lnTo>
                    <a:pt x="4490974" y="1040511"/>
                  </a:lnTo>
                  <a:lnTo>
                    <a:pt x="4490974" y="1116711"/>
                  </a:lnTo>
                  <a:cubicBezTo>
                    <a:pt x="2179955" y="1116711"/>
                    <a:pt x="176784" y="928370"/>
                    <a:pt x="16002" y="621665"/>
                  </a:cubicBezTo>
                  <a:cubicBezTo>
                    <a:pt x="6223" y="602996"/>
                    <a:pt x="0" y="581533"/>
                    <a:pt x="0" y="558292"/>
                  </a:cubicBezTo>
                  <a:lnTo>
                    <a:pt x="76200" y="558292"/>
                  </a:lnTo>
                  <a:lnTo>
                    <a:pt x="152400" y="558292"/>
                  </a:lnTo>
                  <a:lnTo>
                    <a:pt x="76200" y="558292"/>
                  </a:lnTo>
                  <a:lnTo>
                    <a:pt x="0" y="558292"/>
                  </a:lnTo>
                  <a:moveTo>
                    <a:pt x="152400" y="558292"/>
                  </a:moveTo>
                  <a:cubicBezTo>
                    <a:pt x="152400" y="600329"/>
                    <a:pt x="118237" y="634492"/>
                    <a:pt x="76200" y="634492"/>
                  </a:cubicBezTo>
                  <a:cubicBezTo>
                    <a:pt x="34163" y="634492"/>
                    <a:pt x="0" y="600329"/>
                    <a:pt x="0" y="558292"/>
                  </a:cubicBezTo>
                  <a:cubicBezTo>
                    <a:pt x="0" y="516255"/>
                    <a:pt x="34163" y="482092"/>
                    <a:pt x="76200" y="482092"/>
                  </a:cubicBezTo>
                  <a:cubicBezTo>
                    <a:pt x="118237" y="482092"/>
                    <a:pt x="152400" y="516255"/>
                    <a:pt x="152400" y="558292"/>
                  </a:cubicBezTo>
                  <a:cubicBezTo>
                    <a:pt x="152400" y="553847"/>
                    <a:pt x="151130" y="551180"/>
                    <a:pt x="151003" y="550926"/>
                  </a:cubicBezTo>
                  <a:cubicBezTo>
                    <a:pt x="255778" y="750824"/>
                    <a:pt x="2097659" y="964311"/>
                    <a:pt x="4490974" y="964311"/>
                  </a:cubicBezTo>
                  <a:cubicBezTo>
                    <a:pt x="6884289" y="964311"/>
                    <a:pt x="8726170" y="750951"/>
                    <a:pt x="8830945" y="550926"/>
                  </a:cubicBezTo>
                  <a:cubicBezTo>
                    <a:pt x="8830818" y="551180"/>
                    <a:pt x="8829549" y="553847"/>
                    <a:pt x="8829549" y="558292"/>
                  </a:cubicBezTo>
                  <a:cubicBezTo>
                    <a:pt x="8829549" y="562737"/>
                    <a:pt x="8830818" y="565404"/>
                    <a:pt x="8830945" y="565658"/>
                  </a:cubicBezTo>
                  <a:cubicBezTo>
                    <a:pt x="8726043" y="365760"/>
                    <a:pt x="6884162" y="152400"/>
                    <a:pt x="4490974" y="152400"/>
                  </a:cubicBezTo>
                  <a:lnTo>
                    <a:pt x="4490974" y="76200"/>
                  </a:lnTo>
                  <a:lnTo>
                    <a:pt x="4490974" y="152400"/>
                  </a:lnTo>
                  <a:cubicBezTo>
                    <a:pt x="2097659" y="152400"/>
                    <a:pt x="255778" y="365760"/>
                    <a:pt x="151003" y="565785"/>
                  </a:cubicBezTo>
                  <a:cubicBezTo>
                    <a:pt x="151130" y="565531"/>
                    <a:pt x="152400" y="562864"/>
                    <a:pt x="152400" y="558419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263640" y="6256367"/>
            <a:ext cx="4404706" cy="837507"/>
            <a:chOff x="0" y="0"/>
            <a:chExt cx="5872942" cy="111667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872988" cy="1116711"/>
            </a:xfrm>
            <a:custGeom>
              <a:avLst/>
              <a:gdLst/>
              <a:ahLst/>
              <a:cxnLst/>
              <a:rect r="r" b="b" t="t" l="l"/>
              <a:pathLst>
                <a:path h="1116711" w="5872988">
                  <a:moveTo>
                    <a:pt x="0" y="558292"/>
                  </a:moveTo>
                  <a:lnTo>
                    <a:pt x="76200" y="558292"/>
                  </a:lnTo>
                  <a:lnTo>
                    <a:pt x="0" y="558292"/>
                  </a:lnTo>
                  <a:cubicBezTo>
                    <a:pt x="0" y="193294"/>
                    <a:pt x="1424559" y="0"/>
                    <a:pt x="2936494" y="0"/>
                  </a:cubicBezTo>
                  <a:cubicBezTo>
                    <a:pt x="4448429" y="0"/>
                    <a:pt x="5872988" y="193294"/>
                    <a:pt x="5872988" y="558292"/>
                  </a:cubicBezTo>
                  <a:lnTo>
                    <a:pt x="5796788" y="558292"/>
                  </a:lnTo>
                  <a:lnTo>
                    <a:pt x="5872988" y="558292"/>
                  </a:lnTo>
                  <a:cubicBezTo>
                    <a:pt x="5872988" y="923290"/>
                    <a:pt x="4448429" y="1116584"/>
                    <a:pt x="2936494" y="1116584"/>
                  </a:cubicBezTo>
                  <a:lnTo>
                    <a:pt x="2936494" y="1040384"/>
                  </a:lnTo>
                  <a:lnTo>
                    <a:pt x="2936494" y="1116584"/>
                  </a:lnTo>
                  <a:cubicBezTo>
                    <a:pt x="1424559" y="1116711"/>
                    <a:pt x="0" y="923417"/>
                    <a:pt x="0" y="558292"/>
                  </a:cubicBezTo>
                  <a:lnTo>
                    <a:pt x="76200" y="558292"/>
                  </a:lnTo>
                  <a:lnTo>
                    <a:pt x="152400" y="558292"/>
                  </a:lnTo>
                  <a:lnTo>
                    <a:pt x="76200" y="558292"/>
                  </a:lnTo>
                  <a:lnTo>
                    <a:pt x="0" y="558292"/>
                  </a:lnTo>
                  <a:moveTo>
                    <a:pt x="152400" y="558292"/>
                  </a:moveTo>
                  <a:cubicBezTo>
                    <a:pt x="152400" y="600329"/>
                    <a:pt x="118237" y="634492"/>
                    <a:pt x="76200" y="634492"/>
                  </a:cubicBezTo>
                  <a:cubicBezTo>
                    <a:pt x="34163" y="634492"/>
                    <a:pt x="0" y="600329"/>
                    <a:pt x="0" y="558292"/>
                  </a:cubicBezTo>
                  <a:cubicBezTo>
                    <a:pt x="0" y="516255"/>
                    <a:pt x="34163" y="482092"/>
                    <a:pt x="76200" y="482092"/>
                  </a:cubicBezTo>
                  <a:cubicBezTo>
                    <a:pt x="118237" y="482092"/>
                    <a:pt x="152400" y="516255"/>
                    <a:pt x="152400" y="558292"/>
                  </a:cubicBezTo>
                  <a:cubicBezTo>
                    <a:pt x="152400" y="725805"/>
                    <a:pt x="1288923" y="964184"/>
                    <a:pt x="2936494" y="964184"/>
                  </a:cubicBezTo>
                  <a:cubicBezTo>
                    <a:pt x="4584065" y="964184"/>
                    <a:pt x="5720588" y="725805"/>
                    <a:pt x="5720588" y="558292"/>
                  </a:cubicBezTo>
                  <a:cubicBezTo>
                    <a:pt x="5720588" y="390779"/>
                    <a:pt x="4583938" y="152400"/>
                    <a:pt x="2936494" y="152400"/>
                  </a:cubicBezTo>
                  <a:lnTo>
                    <a:pt x="2936494" y="76200"/>
                  </a:lnTo>
                  <a:lnTo>
                    <a:pt x="2936494" y="152400"/>
                  </a:lnTo>
                  <a:cubicBezTo>
                    <a:pt x="1288923" y="152400"/>
                    <a:pt x="152400" y="390779"/>
                    <a:pt x="152400" y="558292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</p:grpSp>
    </p:spTree>
  </p:cSld>
  <p:clrMapOvr>
    <a:masterClrMapping/>
  </p:clrMapOvr>
  <p:transition spd="fast">
    <p:fade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0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050276" y="8713120"/>
            <a:ext cx="2615535" cy="2562418"/>
            <a:chOff x="0" y="0"/>
            <a:chExt cx="3487380" cy="34165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87420" cy="3416554"/>
            </a:xfrm>
            <a:custGeom>
              <a:avLst/>
              <a:gdLst/>
              <a:ahLst/>
              <a:cxnLst/>
              <a:rect r="r" b="b" t="t" l="l"/>
              <a:pathLst>
                <a:path h="3416554" w="3487420">
                  <a:moveTo>
                    <a:pt x="38100" y="0"/>
                  </a:moveTo>
                  <a:lnTo>
                    <a:pt x="3449320" y="0"/>
                  </a:lnTo>
                  <a:cubicBezTo>
                    <a:pt x="3470402" y="0"/>
                    <a:pt x="3487420" y="17018"/>
                    <a:pt x="3487420" y="38100"/>
                  </a:cubicBezTo>
                  <a:lnTo>
                    <a:pt x="3487420" y="3378454"/>
                  </a:lnTo>
                  <a:cubicBezTo>
                    <a:pt x="3487420" y="3399536"/>
                    <a:pt x="3470402" y="3416554"/>
                    <a:pt x="3449320" y="3416554"/>
                  </a:cubicBezTo>
                  <a:lnTo>
                    <a:pt x="38100" y="3416554"/>
                  </a:lnTo>
                  <a:cubicBezTo>
                    <a:pt x="17018" y="3416554"/>
                    <a:pt x="0" y="3399536"/>
                    <a:pt x="0" y="3378454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3378454"/>
                  </a:lnTo>
                  <a:lnTo>
                    <a:pt x="38100" y="3378454"/>
                  </a:lnTo>
                  <a:lnTo>
                    <a:pt x="38100" y="3340354"/>
                  </a:lnTo>
                  <a:lnTo>
                    <a:pt x="3449320" y="3340354"/>
                  </a:lnTo>
                  <a:lnTo>
                    <a:pt x="3449320" y="3378454"/>
                  </a:lnTo>
                  <a:lnTo>
                    <a:pt x="3411220" y="3378454"/>
                  </a:lnTo>
                  <a:lnTo>
                    <a:pt x="3411220" y="38100"/>
                  </a:lnTo>
                  <a:lnTo>
                    <a:pt x="3449320" y="38100"/>
                  </a:lnTo>
                  <a:lnTo>
                    <a:pt x="3449320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6244168" y="-1219955"/>
            <a:ext cx="3514334" cy="3119763"/>
            <a:chOff x="0" y="0"/>
            <a:chExt cx="4685778" cy="415968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5792" cy="4159631"/>
            </a:xfrm>
            <a:custGeom>
              <a:avLst/>
              <a:gdLst/>
              <a:ahLst/>
              <a:cxnLst/>
              <a:rect r="r" b="b" t="t" l="l"/>
              <a:pathLst>
                <a:path h="4159631" w="4685792">
                  <a:moveTo>
                    <a:pt x="38100" y="0"/>
                  </a:moveTo>
                  <a:lnTo>
                    <a:pt x="4647692" y="0"/>
                  </a:lnTo>
                  <a:cubicBezTo>
                    <a:pt x="4668774" y="0"/>
                    <a:pt x="4685792" y="17018"/>
                    <a:pt x="4685792" y="38100"/>
                  </a:cubicBezTo>
                  <a:lnTo>
                    <a:pt x="4685792" y="4121531"/>
                  </a:lnTo>
                  <a:cubicBezTo>
                    <a:pt x="4685792" y="4142613"/>
                    <a:pt x="4668774" y="4159631"/>
                    <a:pt x="4647692" y="4159631"/>
                  </a:cubicBezTo>
                  <a:lnTo>
                    <a:pt x="38100" y="4159631"/>
                  </a:lnTo>
                  <a:cubicBezTo>
                    <a:pt x="17018" y="4159631"/>
                    <a:pt x="0" y="4142613"/>
                    <a:pt x="0" y="4121531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4121531"/>
                  </a:lnTo>
                  <a:lnTo>
                    <a:pt x="38100" y="4121531"/>
                  </a:lnTo>
                  <a:lnTo>
                    <a:pt x="38100" y="4083431"/>
                  </a:lnTo>
                  <a:lnTo>
                    <a:pt x="4647692" y="4083431"/>
                  </a:lnTo>
                  <a:lnTo>
                    <a:pt x="4647692" y="4121531"/>
                  </a:lnTo>
                  <a:lnTo>
                    <a:pt x="4609592" y="4121531"/>
                  </a:lnTo>
                  <a:lnTo>
                    <a:pt x="4609592" y="38100"/>
                  </a:lnTo>
                  <a:lnTo>
                    <a:pt x="4647692" y="38100"/>
                  </a:lnTo>
                  <a:lnTo>
                    <a:pt x="4647692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213832" y="4388510"/>
            <a:ext cx="12983085" cy="878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 spc="50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Etapa n° 2: Alimentando o currículo Lattes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721291" y="5423226"/>
            <a:ext cx="12712598" cy="68578"/>
            <a:chOff x="0" y="0"/>
            <a:chExt cx="16950130" cy="9143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950182" cy="91440"/>
            </a:xfrm>
            <a:custGeom>
              <a:avLst/>
              <a:gdLst/>
              <a:ahLst/>
              <a:cxnLst/>
              <a:rect r="r" b="b" t="t" l="l"/>
              <a:pathLst>
                <a:path h="91440" w="16950182">
                  <a:moveTo>
                    <a:pt x="0" y="0"/>
                  </a:moveTo>
                  <a:lnTo>
                    <a:pt x="16950182" y="0"/>
                  </a:lnTo>
                  <a:lnTo>
                    <a:pt x="16950182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721291" y="4231848"/>
            <a:ext cx="12712598" cy="68578"/>
            <a:chOff x="0" y="0"/>
            <a:chExt cx="16950130" cy="9143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950182" cy="91440"/>
            </a:xfrm>
            <a:custGeom>
              <a:avLst/>
              <a:gdLst/>
              <a:ahLst/>
              <a:cxnLst/>
              <a:rect r="r" b="b" t="t" l="l"/>
              <a:pathLst>
                <a:path h="91440" w="16950182">
                  <a:moveTo>
                    <a:pt x="0" y="0"/>
                  </a:moveTo>
                  <a:lnTo>
                    <a:pt x="16950182" y="0"/>
                  </a:lnTo>
                  <a:lnTo>
                    <a:pt x="16950182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</p:grpSp>
    </p:spTree>
  </p:cSld>
  <p:clrMapOvr>
    <a:masterClrMapping/>
  </p:clrMapOvr>
  <p:transition spd="fast">
    <p:fade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50" y="299299"/>
            <a:ext cx="13128258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Atualizando o Currículo Lattes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94874" y="1926993"/>
            <a:ext cx="15073312" cy="6457950"/>
          </a:xfrm>
          <a:custGeom>
            <a:avLst/>
            <a:gdLst/>
            <a:ahLst/>
            <a:cxnLst/>
            <a:rect r="r" b="b" t="t" l="l"/>
            <a:pathLst>
              <a:path h="6457950" w="15073312">
                <a:moveTo>
                  <a:pt x="0" y="0"/>
                </a:moveTo>
                <a:lnTo>
                  <a:pt x="15073312" y="0"/>
                </a:lnTo>
                <a:lnTo>
                  <a:pt x="15073312" y="6457950"/>
                </a:lnTo>
                <a:lnTo>
                  <a:pt x="0" y="64579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86313" y="8392563"/>
            <a:ext cx="672737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da plataforma Lattes, CNPq, 2024</a:t>
            </a:r>
          </a:p>
        </p:txBody>
      </p:sp>
    </p:spTree>
  </p:cSld>
  <p:clrMapOvr>
    <a:masterClrMapping/>
  </p:clrMapOvr>
  <p:transition spd="fast">
    <p:fade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10475" y="3935469"/>
            <a:ext cx="6783385" cy="2256831"/>
          </a:xfrm>
          <a:custGeom>
            <a:avLst/>
            <a:gdLst/>
            <a:ahLst/>
            <a:cxnLst/>
            <a:rect r="r" b="b" t="t" l="l"/>
            <a:pathLst>
              <a:path h="2256831" w="6783385">
                <a:moveTo>
                  <a:pt x="0" y="0"/>
                </a:moveTo>
                <a:lnTo>
                  <a:pt x="6783385" y="0"/>
                </a:lnTo>
                <a:lnTo>
                  <a:pt x="6783385" y="2256831"/>
                </a:lnTo>
                <a:lnTo>
                  <a:pt x="0" y="22568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555" t="-52660" r="-3061" b="-10375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250894" y="2289549"/>
            <a:ext cx="8732009" cy="4993990"/>
          </a:xfrm>
          <a:custGeom>
            <a:avLst/>
            <a:gdLst/>
            <a:ahLst/>
            <a:cxnLst/>
            <a:rect r="r" b="b" t="t" l="l"/>
            <a:pathLst>
              <a:path h="4993990" w="8732009">
                <a:moveTo>
                  <a:pt x="0" y="0"/>
                </a:moveTo>
                <a:lnTo>
                  <a:pt x="8732008" y="0"/>
                </a:lnTo>
                <a:lnTo>
                  <a:pt x="8732008" y="4993990"/>
                </a:lnTo>
                <a:lnTo>
                  <a:pt x="0" y="4993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982" t="0" r="-16982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677461" y="7825549"/>
            <a:ext cx="4225651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da plataforma Lattes, CNPq, 2024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0050" y="299299"/>
            <a:ext cx="13128258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Atualizando o Currículo Lattes</a:t>
            </a:r>
          </a:p>
        </p:txBody>
      </p: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244168" y="-1219955"/>
            <a:ext cx="3514334" cy="3119763"/>
            <a:chOff x="0" y="0"/>
            <a:chExt cx="4685778" cy="41596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685792" cy="4159631"/>
            </a:xfrm>
            <a:custGeom>
              <a:avLst/>
              <a:gdLst/>
              <a:ahLst/>
              <a:cxnLst/>
              <a:rect r="r" b="b" t="t" l="l"/>
              <a:pathLst>
                <a:path h="4159631" w="4685792">
                  <a:moveTo>
                    <a:pt x="38100" y="0"/>
                  </a:moveTo>
                  <a:lnTo>
                    <a:pt x="4647692" y="0"/>
                  </a:lnTo>
                  <a:cubicBezTo>
                    <a:pt x="4668774" y="0"/>
                    <a:pt x="4685792" y="17018"/>
                    <a:pt x="4685792" y="38100"/>
                  </a:cubicBezTo>
                  <a:lnTo>
                    <a:pt x="4685792" y="4121531"/>
                  </a:lnTo>
                  <a:cubicBezTo>
                    <a:pt x="4685792" y="4142613"/>
                    <a:pt x="4668774" y="4159631"/>
                    <a:pt x="4647692" y="4159631"/>
                  </a:cubicBezTo>
                  <a:lnTo>
                    <a:pt x="38100" y="4159631"/>
                  </a:lnTo>
                  <a:cubicBezTo>
                    <a:pt x="17018" y="4159631"/>
                    <a:pt x="0" y="4142613"/>
                    <a:pt x="0" y="4121531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4121531"/>
                  </a:lnTo>
                  <a:lnTo>
                    <a:pt x="38100" y="4121531"/>
                  </a:lnTo>
                  <a:lnTo>
                    <a:pt x="38100" y="4083431"/>
                  </a:lnTo>
                  <a:lnTo>
                    <a:pt x="4647692" y="4083431"/>
                  </a:lnTo>
                  <a:lnTo>
                    <a:pt x="4647692" y="4121531"/>
                  </a:lnTo>
                  <a:lnTo>
                    <a:pt x="4609592" y="4121531"/>
                  </a:lnTo>
                  <a:lnTo>
                    <a:pt x="4609592" y="38100"/>
                  </a:lnTo>
                  <a:lnTo>
                    <a:pt x="4647692" y="38100"/>
                  </a:lnTo>
                  <a:lnTo>
                    <a:pt x="4647692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087017" y="537400"/>
            <a:ext cx="2517363" cy="2236578"/>
            <a:chOff x="0" y="0"/>
            <a:chExt cx="3356484" cy="2982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356483" cy="2982087"/>
            </a:xfrm>
            <a:custGeom>
              <a:avLst/>
              <a:gdLst/>
              <a:ahLst/>
              <a:cxnLst/>
              <a:rect r="r" b="b" t="t" l="l"/>
              <a:pathLst>
                <a:path h="2982087" w="3356483">
                  <a:moveTo>
                    <a:pt x="38100" y="0"/>
                  </a:moveTo>
                  <a:lnTo>
                    <a:pt x="3318383" y="0"/>
                  </a:lnTo>
                  <a:cubicBezTo>
                    <a:pt x="3339465" y="0"/>
                    <a:pt x="3356483" y="17018"/>
                    <a:pt x="3356483" y="38100"/>
                  </a:cubicBezTo>
                  <a:lnTo>
                    <a:pt x="3356483" y="2943987"/>
                  </a:lnTo>
                  <a:cubicBezTo>
                    <a:pt x="3356483" y="2965069"/>
                    <a:pt x="3339465" y="2982087"/>
                    <a:pt x="3318383" y="2982087"/>
                  </a:cubicBezTo>
                  <a:lnTo>
                    <a:pt x="38100" y="2982087"/>
                  </a:lnTo>
                  <a:cubicBezTo>
                    <a:pt x="17018" y="2982087"/>
                    <a:pt x="0" y="2965069"/>
                    <a:pt x="0" y="2943987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2943987"/>
                  </a:lnTo>
                  <a:lnTo>
                    <a:pt x="38100" y="2943987"/>
                  </a:lnTo>
                  <a:lnTo>
                    <a:pt x="38100" y="2905887"/>
                  </a:lnTo>
                  <a:lnTo>
                    <a:pt x="3318383" y="2905887"/>
                  </a:lnTo>
                  <a:lnTo>
                    <a:pt x="3318383" y="2943987"/>
                  </a:lnTo>
                  <a:lnTo>
                    <a:pt x="3280283" y="2943987"/>
                  </a:lnTo>
                  <a:lnTo>
                    <a:pt x="3280283" y="38100"/>
                  </a:lnTo>
                  <a:lnTo>
                    <a:pt x="3318383" y="38100"/>
                  </a:lnTo>
                  <a:lnTo>
                    <a:pt x="3318383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-10800000">
            <a:off x="-536595" y="9093292"/>
            <a:ext cx="1785741" cy="1796871"/>
            <a:chOff x="0" y="0"/>
            <a:chExt cx="2380988" cy="239582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80996" cy="2395855"/>
            </a:xfrm>
            <a:custGeom>
              <a:avLst/>
              <a:gdLst/>
              <a:ahLst/>
              <a:cxnLst/>
              <a:rect r="r" b="b" t="t" l="l"/>
              <a:pathLst>
                <a:path h="2395855" w="2380996">
                  <a:moveTo>
                    <a:pt x="38100" y="0"/>
                  </a:moveTo>
                  <a:lnTo>
                    <a:pt x="2342896" y="0"/>
                  </a:lnTo>
                  <a:cubicBezTo>
                    <a:pt x="2363978" y="0"/>
                    <a:pt x="2380996" y="17018"/>
                    <a:pt x="2380996" y="38100"/>
                  </a:cubicBezTo>
                  <a:lnTo>
                    <a:pt x="2380996" y="2357755"/>
                  </a:lnTo>
                  <a:cubicBezTo>
                    <a:pt x="2380996" y="2378837"/>
                    <a:pt x="2363978" y="2395855"/>
                    <a:pt x="2342896" y="2395855"/>
                  </a:cubicBezTo>
                  <a:lnTo>
                    <a:pt x="38100" y="2395855"/>
                  </a:lnTo>
                  <a:cubicBezTo>
                    <a:pt x="17018" y="2395855"/>
                    <a:pt x="0" y="2378837"/>
                    <a:pt x="0" y="2357755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2357755"/>
                  </a:lnTo>
                  <a:lnTo>
                    <a:pt x="38100" y="2357755"/>
                  </a:lnTo>
                  <a:lnTo>
                    <a:pt x="38100" y="2319655"/>
                  </a:lnTo>
                  <a:lnTo>
                    <a:pt x="2342896" y="2319655"/>
                  </a:lnTo>
                  <a:lnTo>
                    <a:pt x="2342896" y="2357755"/>
                  </a:lnTo>
                  <a:lnTo>
                    <a:pt x="2304796" y="2357755"/>
                  </a:lnTo>
                  <a:lnTo>
                    <a:pt x="2304796" y="38100"/>
                  </a:lnTo>
                  <a:lnTo>
                    <a:pt x="2342896" y="38100"/>
                  </a:lnTo>
                  <a:lnTo>
                    <a:pt x="2342896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2675476" y="6225772"/>
            <a:ext cx="12937047" cy="2600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b="true" sz="2499" spc="2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Enf. Bruno Rosa</a:t>
            </a:r>
          </a:p>
          <a:p>
            <a:pPr algn="ctr">
              <a:lnSpc>
                <a:spcPts val="2999"/>
              </a:lnSpc>
            </a:pPr>
            <a:r>
              <a:rPr lang="en-US" b="true" sz="2499" spc="2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Enfermeiro pela Universidade Unigranrio/AFYA;</a:t>
            </a:r>
          </a:p>
          <a:p>
            <a:pPr algn="ctr">
              <a:lnSpc>
                <a:spcPts val="2999"/>
              </a:lnSpc>
            </a:pPr>
            <a:r>
              <a:rPr lang="en-US" b="true" sz="2499" spc="2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Gerontólogo pela Estácio/UNESA;</a:t>
            </a:r>
          </a:p>
          <a:p>
            <a:pPr algn="ctr">
              <a:lnSpc>
                <a:spcPts val="2999"/>
              </a:lnSpc>
            </a:pPr>
            <a:r>
              <a:rPr lang="en-US" b="true" sz="2499" spc="2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Especialista em Saúde Pública;</a:t>
            </a:r>
          </a:p>
          <a:p>
            <a:pPr algn="ctr">
              <a:lnSpc>
                <a:spcPts val="2999"/>
              </a:lnSpc>
            </a:pPr>
            <a:r>
              <a:rPr lang="en-US" b="true" sz="2499" spc="22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Mestrando em Pesquisa Clínica em Doenças Infecciosas pelo INI/Fiocruz;</a:t>
            </a:r>
          </a:p>
          <a:p>
            <a:pPr algn="ctr">
              <a:lnSpc>
                <a:spcPts val="2999"/>
              </a:lnSpc>
            </a:pPr>
            <a:r>
              <a:rPr lang="en-US" b="true" sz="2499" spc="2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Pós-graduando em Ensino em Biociências e Saúde pelo IOC/Fiocruz</a:t>
            </a:r>
          </a:p>
          <a:p>
            <a:pPr algn="ctr">
              <a:lnSpc>
                <a:spcPts val="2999"/>
              </a:lnSpc>
            </a:pPr>
            <a:r>
              <a:rPr lang="en-US" b="true" sz="2499" spc="2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Ex-presidente da Liga Acadêmica de Enfermagem em Saúde da Mulher – LAESM – Gestão 2023.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504053" y="537401"/>
            <a:ext cx="5246370" cy="524637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71999">
              <a:off x="-4611" y="-4611"/>
              <a:ext cx="822023" cy="822023"/>
            </a:xfrm>
            <a:custGeom>
              <a:avLst/>
              <a:gdLst/>
              <a:ahLst/>
              <a:cxnLst/>
              <a:rect r="r" b="b" t="t" l="l"/>
              <a:pathLst>
                <a:path h="822023" w="822023">
                  <a:moveTo>
                    <a:pt x="402500" y="4700"/>
                  </a:moveTo>
                  <a:cubicBezTo>
                    <a:pt x="178101" y="9401"/>
                    <a:pt x="0" y="195123"/>
                    <a:pt x="4700" y="419522"/>
                  </a:cubicBezTo>
                  <a:cubicBezTo>
                    <a:pt x="9401" y="643921"/>
                    <a:pt x="195123" y="822022"/>
                    <a:pt x="419522" y="817322"/>
                  </a:cubicBezTo>
                  <a:cubicBezTo>
                    <a:pt x="643921" y="812621"/>
                    <a:pt x="822022" y="626899"/>
                    <a:pt x="817322" y="402500"/>
                  </a:cubicBezTo>
                  <a:cubicBezTo>
                    <a:pt x="812621" y="178101"/>
                    <a:pt x="626899" y="0"/>
                    <a:pt x="402500" y="4700"/>
                  </a:cubicBezTo>
                  <a:close/>
                </a:path>
              </a:pathLst>
            </a:custGeom>
            <a:blipFill>
              <a:blip r:embed="rId3"/>
              <a:stretch>
                <a:fillRect l="-1637" t="-31233" r="-13377" b="-1539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13308" y="1962972"/>
            <a:ext cx="10838368" cy="6494708"/>
          </a:xfrm>
          <a:custGeom>
            <a:avLst/>
            <a:gdLst/>
            <a:ahLst/>
            <a:cxnLst/>
            <a:rect r="r" b="b" t="t" l="l"/>
            <a:pathLst>
              <a:path h="6494708" w="10838368">
                <a:moveTo>
                  <a:pt x="0" y="0"/>
                </a:moveTo>
                <a:lnTo>
                  <a:pt x="10838368" y="0"/>
                </a:lnTo>
                <a:lnTo>
                  <a:pt x="10838368" y="6494708"/>
                </a:lnTo>
                <a:lnTo>
                  <a:pt x="0" y="64947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13308" y="8419580"/>
            <a:ext cx="7031201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da plataforma Lattes, CNPq, 2024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0050" y="299299"/>
            <a:ext cx="13128258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Atualizando o Currículo Lattes</a:t>
            </a:r>
          </a:p>
        </p:txBody>
      </p:sp>
    </p:spTree>
  </p:cSld>
  <p:clrMapOvr>
    <a:masterClrMapping/>
  </p:clrMapOvr>
  <p:transition spd="fast">
    <p:fade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0050" y="299299"/>
            <a:ext cx="13128258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Atualizando o Currículo Lattes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401191" y="8814880"/>
            <a:ext cx="5578326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da plataforma Lattes, CNPq, 2024</a:t>
            </a:r>
          </a:p>
        </p:txBody>
      </p:sp>
      <p:pic>
        <p:nvPicPr>
          <p:cNvPr name="Picture 6" id="6" descr="Interface gráfica do usuário, Texto  Descrição gerada automaticamente">
            <a:hlinkClick action="ppaction://media"/>
          </p:cNvPr>
          <p:cNvPicPr>
            <a:picLocks noChangeAspect="true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 l="16275" t="12678" r="16304" b="8316"/>
          <a:stretch>
            <a:fillRect/>
          </a:stretch>
        </p:blipFill>
        <p:spPr>
          <a:xfrm flipH="false" flipV="false" rot="0">
            <a:off x="3190671" y="1707207"/>
            <a:ext cx="11906656" cy="7143837"/>
          </a:xfrm>
          <a:prstGeom prst="rect">
            <a:avLst/>
          </a:prstGeom>
        </p:spPr>
      </p:pic>
    </p:spTree>
  </p:cSld>
  <p:clrMapOvr>
    <a:masterClrMapping/>
  </p:clrMapOvr>
  <p:transition spd="fast">
    <p:fade/>
  </p:transition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50" y="299299"/>
            <a:ext cx="12478553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Formação Complementar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69688" y="2899941"/>
            <a:ext cx="11339274" cy="2883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42925" indent="-271462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Cursos de extensão universitária</a:t>
            </a:r>
          </a:p>
          <a:p>
            <a:pPr algn="l" marL="542925" indent="-271462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Cursos de formação profissional</a:t>
            </a:r>
          </a:p>
          <a:p>
            <a:pPr algn="l" marL="542925" indent="-271462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Oficinas</a:t>
            </a:r>
          </a:p>
          <a:p>
            <a:pPr algn="l" marL="542925" indent="-271462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Cursos de idiomas</a:t>
            </a:r>
          </a:p>
          <a:p>
            <a:pPr algn="l" marL="542925" indent="-271462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Cursos de capacitação </a:t>
            </a:r>
          </a:p>
          <a:p>
            <a:pPr algn="l" marL="542925" indent="-271462" lvl="1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Minicursos em geral – Lives curtas</a:t>
            </a:r>
          </a:p>
        </p:txBody>
      </p:sp>
    </p:spTree>
  </p:cSld>
  <p:clrMapOvr>
    <a:masterClrMapping/>
  </p:clrMapOvr>
  <p:transition spd="fast">
    <p:fade/>
  </p:transition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0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050276" y="8713120"/>
            <a:ext cx="2615535" cy="2562418"/>
            <a:chOff x="0" y="0"/>
            <a:chExt cx="3487380" cy="34165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87420" cy="3416554"/>
            </a:xfrm>
            <a:custGeom>
              <a:avLst/>
              <a:gdLst/>
              <a:ahLst/>
              <a:cxnLst/>
              <a:rect r="r" b="b" t="t" l="l"/>
              <a:pathLst>
                <a:path h="3416554" w="3487420">
                  <a:moveTo>
                    <a:pt x="38100" y="0"/>
                  </a:moveTo>
                  <a:lnTo>
                    <a:pt x="3449320" y="0"/>
                  </a:lnTo>
                  <a:cubicBezTo>
                    <a:pt x="3470402" y="0"/>
                    <a:pt x="3487420" y="17018"/>
                    <a:pt x="3487420" y="38100"/>
                  </a:cubicBezTo>
                  <a:lnTo>
                    <a:pt x="3487420" y="3378454"/>
                  </a:lnTo>
                  <a:cubicBezTo>
                    <a:pt x="3487420" y="3399536"/>
                    <a:pt x="3470402" y="3416554"/>
                    <a:pt x="3449320" y="3416554"/>
                  </a:cubicBezTo>
                  <a:lnTo>
                    <a:pt x="38100" y="3416554"/>
                  </a:lnTo>
                  <a:cubicBezTo>
                    <a:pt x="17018" y="3416554"/>
                    <a:pt x="0" y="3399536"/>
                    <a:pt x="0" y="3378454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3378454"/>
                  </a:lnTo>
                  <a:lnTo>
                    <a:pt x="38100" y="3378454"/>
                  </a:lnTo>
                  <a:lnTo>
                    <a:pt x="38100" y="3340354"/>
                  </a:lnTo>
                  <a:lnTo>
                    <a:pt x="3449320" y="3340354"/>
                  </a:lnTo>
                  <a:lnTo>
                    <a:pt x="3449320" y="3378454"/>
                  </a:lnTo>
                  <a:lnTo>
                    <a:pt x="3411220" y="3378454"/>
                  </a:lnTo>
                  <a:lnTo>
                    <a:pt x="3411220" y="38100"/>
                  </a:lnTo>
                  <a:lnTo>
                    <a:pt x="3449320" y="38100"/>
                  </a:lnTo>
                  <a:lnTo>
                    <a:pt x="3449320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6244168" y="-1219955"/>
            <a:ext cx="3514334" cy="3119763"/>
            <a:chOff x="0" y="0"/>
            <a:chExt cx="4685778" cy="415968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85792" cy="4159631"/>
            </a:xfrm>
            <a:custGeom>
              <a:avLst/>
              <a:gdLst/>
              <a:ahLst/>
              <a:cxnLst/>
              <a:rect r="r" b="b" t="t" l="l"/>
              <a:pathLst>
                <a:path h="4159631" w="4685792">
                  <a:moveTo>
                    <a:pt x="38100" y="0"/>
                  </a:moveTo>
                  <a:lnTo>
                    <a:pt x="4647692" y="0"/>
                  </a:lnTo>
                  <a:cubicBezTo>
                    <a:pt x="4668774" y="0"/>
                    <a:pt x="4685792" y="17018"/>
                    <a:pt x="4685792" y="38100"/>
                  </a:cubicBezTo>
                  <a:lnTo>
                    <a:pt x="4685792" y="4121531"/>
                  </a:lnTo>
                  <a:cubicBezTo>
                    <a:pt x="4685792" y="4142613"/>
                    <a:pt x="4668774" y="4159631"/>
                    <a:pt x="4647692" y="4159631"/>
                  </a:cubicBezTo>
                  <a:lnTo>
                    <a:pt x="38100" y="4159631"/>
                  </a:lnTo>
                  <a:cubicBezTo>
                    <a:pt x="17018" y="4159631"/>
                    <a:pt x="0" y="4142613"/>
                    <a:pt x="0" y="4121531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4121531"/>
                  </a:lnTo>
                  <a:lnTo>
                    <a:pt x="38100" y="4121531"/>
                  </a:lnTo>
                  <a:lnTo>
                    <a:pt x="38100" y="4083431"/>
                  </a:lnTo>
                  <a:lnTo>
                    <a:pt x="4647692" y="4083431"/>
                  </a:lnTo>
                  <a:lnTo>
                    <a:pt x="4647692" y="4121531"/>
                  </a:lnTo>
                  <a:lnTo>
                    <a:pt x="4609592" y="4121531"/>
                  </a:lnTo>
                  <a:lnTo>
                    <a:pt x="4609592" y="38100"/>
                  </a:lnTo>
                  <a:lnTo>
                    <a:pt x="4647692" y="38100"/>
                  </a:lnTo>
                  <a:lnTo>
                    <a:pt x="4647692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257491" y="1321126"/>
            <a:ext cx="12712598" cy="68578"/>
            <a:chOff x="0" y="0"/>
            <a:chExt cx="16950130" cy="9143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950182" cy="91440"/>
            </a:xfrm>
            <a:custGeom>
              <a:avLst/>
              <a:gdLst/>
              <a:ahLst/>
              <a:cxnLst/>
              <a:rect r="r" b="b" t="t" l="l"/>
              <a:pathLst>
                <a:path h="91440" w="16950182">
                  <a:moveTo>
                    <a:pt x="0" y="0"/>
                  </a:moveTo>
                  <a:lnTo>
                    <a:pt x="16950182" y="0"/>
                  </a:lnTo>
                  <a:lnTo>
                    <a:pt x="16950182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257491" y="129748"/>
            <a:ext cx="12712598" cy="68578"/>
            <a:chOff x="0" y="0"/>
            <a:chExt cx="16950130" cy="9143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950182" cy="91440"/>
            </a:xfrm>
            <a:custGeom>
              <a:avLst/>
              <a:gdLst/>
              <a:ahLst/>
              <a:cxnLst/>
              <a:rect r="r" b="b" t="t" l="l"/>
              <a:pathLst>
                <a:path h="91440" w="16950182">
                  <a:moveTo>
                    <a:pt x="0" y="0"/>
                  </a:moveTo>
                  <a:lnTo>
                    <a:pt x="16950182" y="0"/>
                  </a:lnTo>
                  <a:lnTo>
                    <a:pt x="16950182" y="91440"/>
                  </a:lnTo>
                  <a:lnTo>
                    <a:pt x="0" y="9144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798571" y="6946276"/>
            <a:ext cx="707208" cy="707208"/>
          </a:xfrm>
          <a:custGeom>
            <a:avLst/>
            <a:gdLst/>
            <a:ahLst/>
            <a:cxnLst/>
            <a:rect r="r" b="b" t="t" l="l"/>
            <a:pathLst>
              <a:path h="707208" w="707208">
                <a:moveTo>
                  <a:pt x="0" y="0"/>
                </a:moveTo>
                <a:lnTo>
                  <a:pt x="707208" y="0"/>
                </a:lnTo>
                <a:lnTo>
                  <a:pt x="707208" y="707208"/>
                </a:lnTo>
                <a:lnTo>
                  <a:pt x="0" y="707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98571" y="5874326"/>
            <a:ext cx="707208" cy="707208"/>
          </a:xfrm>
          <a:custGeom>
            <a:avLst/>
            <a:gdLst/>
            <a:ahLst/>
            <a:cxnLst/>
            <a:rect r="r" b="b" t="t" l="l"/>
            <a:pathLst>
              <a:path h="707208" w="707208">
                <a:moveTo>
                  <a:pt x="0" y="0"/>
                </a:moveTo>
                <a:lnTo>
                  <a:pt x="707208" y="0"/>
                </a:lnTo>
                <a:lnTo>
                  <a:pt x="707208" y="707208"/>
                </a:lnTo>
                <a:lnTo>
                  <a:pt x="0" y="7072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92836" y="4897435"/>
            <a:ext cx="2790794" cy="2660990"/>
          </a:xfrm>
          <a:custGeom>
            <a:avLst/>
            <a:gdLst/>
            <a:ahLst/>
            <a:cxnLst/>
            <a:rect r="r" b="b" t="t" l="l"/>
            <a:pathLst>
              <a:path h="2660990" w="2790794">
                <a:moveTo>
                  <a:pt x="0" y="0"/>
                </a:moveTo>
                <a:lnTo>
                  <a:pt x="2790794" y="0"/>
                </a:lnTo>
                <a:lnTo>
                  <a:pt x="2790794" y="2660990"/>
                </a:lnTo>
                <a:lnTo>
                  <a:pt x="0" y="26609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33700" y="8015434"/>
            <a:ext cx="836949" cy="849503"/>
          </a:xfrm>
          <a:custGeom>
            <a:avLst/>
            <a:gdLst/>
            <a:ahLst/>
            <a:cxnLst/>
            <a:rect r="r" b="b" t="t" l="l"/>
            <a:pathLst>
              <a:path h="849503" w="836949">
                <a:moveTo>
                  <a:pt x="0" y="0"/>
                </a:moveTo>
                <a:lnTo>
                  <a:pt x="836949" y="0"/>
                </a:lnTo>
                <a:lnTo>
                  <a:pt x="836949" y="849503"/>
                </a:lnTo>
                <a:lnTo>
                  <a:pt x="0" y="8495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-4339368" y="286410"/>
            <a:ext cx="12983085" cy="878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b="true" sz="5400" spc="50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Referências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34365" y="2016326"/>
            <a:ext cx="10189845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CNPq. Plataforma Lattes. Brasília, DF, 2005. </a:t>
            </a:r>
          </a:p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Disponível em: http://lattes.cnpq.br/. Acesso em: 20 fev. 2024.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652457" y="3371609"/>
            <a:ext cx="12983085" cy="5469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80"/>
              </a:lnSpc>
            </a:pPr>
            <a:r>
              <a:rPr lang="en-US" b="true" sz="9900" spc="92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Obrigado! </a:t>
            </a:r>
          </a:p>
          <a:p>
            <a:pPr algn="ctr">
              <a:lnSpc>
                <a:spcPts val="6480"/>
              </a:lnSpc>
            </a:pPr>
          </a:p>
          <a:p>
            <a:pPr algn="l">
              <a:lnSpc>
                <a:spcPts val="8694"/>
              </a:lnSpc>
            </a:pPr>
            <a:r>
              <a:rPr lang="en-US" b="true" sz="5400" spc="-124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talktobrunorosa@gmail.com</a:t>
            </a:r>
          </a:p>
          <a:p>
            <a:pPr algn="l">
              <a:lnSpc>
                <a:spcPts val="8694"/>
              </a:lnSpc>
            </a:pPr>
            <a:r>
              <a:rPr lang="en-US" b="true" sz="5400" spc="-124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@itsbru</a:t>
            </a:r>
          </a:p>
          <a:p>
            <a:pPr algn="l">
              <a:lnSpc>
                <a:spcPts val="8694"/>
              </a:lnSpc>
            </a:pPr>
            <a:r>
              <a:rPr lang="en-US" b="true" sz="5400" spc="-124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http://lattes.cnpq.br/0982523643459974</a:t>
            </a:r>
          </a:p>
        </p:txBody>
      </p:sp>
    </p:spTree>
  </p:cSld>
  <p:clrMapOvr>
    <a:masterClrMapping/>
  </p:clrMapOvr>
  <p:transition spd="fast">
    <p:fade/>
  </p:transition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244168" y="-1219955"/>
            <a:ext cx="3514334" cy="3119763"/>
            <a:chOff x="0" y="0"/>
            <a:chExt cx="4685778" cy="41596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685792" cy="4159631"/>
            </a:xfrm>
            <a:custGeom>
              <a:avLst/>
              <a:gdLst/>
              <a:ahLst/>
              <a:cxnLst/>
              <a:rect r="r" b="b" t="t" l="l"/>
              <a:pathLst>
                <a:path h="4159631" w="4685792">
                  <a:moveTo>
                    <a:pt x="38100" y="0"/>
                  </a:moveTo>
                  <a:lnTo>
                    <a:pt x="4647692" y="0"/>
                  </a:lnTo>
                  <a:cubicBezTo>
                    <a:pt x="4668774" y="0"/>
                    <a:pt x="4685792" y="17018"/>
                    <a:pt x="4685792" y="38100"/>
                  </a:cubicBezTo>
                  <a:lnTo>
                    <a:pt x="4685792" y="4121531"/>
                  </a:lnTo>
                  <a:cubicBezTo>
                    <a:pt x="4685792" y="4142613"/>
                    <a:pt x="4668774" y="4159631"/>
                    <a:pt x="4647692" y="4159631"/>
                  </a:cubicBezTo>
                  <a:lnTo>
                    <a:pt x="38100" y="4159631"/>
                  </a:lnTo>
                  <a:cubicBezTo>
                    <a:pt x="17018" y="4159631"/>
                    <a:pt x="0" y="4142613"/>
                    <a:pt x="0" y="4121531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4121531"/>
                  </a:lnTo>
                  <a:lnTo>
                    <a:pt x="38100" y="4121531"/>
                  </a:lnTo>
                  <a:lnTo>
                    <a:pt x="38100" y="4083431"/>
                  </a:lnTo>
                  <a:lnTo>
                    <a:pt x="4647692" y="4083431"/>
                  </a:lnTo>
                  <a:lnTo>
                    <a:pt x="4647692" y="4121531"/>
                  </a:lnTo>
                  <a:lnTo>
                    <a:pt x="4609592" y="4121531"/>
                  </a:lnTo>
                  <a:lnTo>
                    <a:pt x="4609592" y="38100"/>
                  </a:lnTo>
                  <a:lnTo>
                    <a:pt x="4647692" y="38100"/>
                  </a:lnTo>
                  <a:lnTo>
                    <a:pt x="4647692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087017" y="537400"/>
            <a:ext cx="2517363" cy="2236578"/>
            <a:chOff x="0" y="0"/>
            <a:chExt cx="3356484" cy="29821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356483" cy="2982087"/>
            </a:xfrm>
            <a:custGeom>
              <a:avLst/>
              <a:gdLst/>
              <a:ahLst/>
              <a:cxnLst/>
              <a:rect r="r" b="b" t="t" l="l"/>
              <a:pathLst>
                <a:path h="2982087" w="3356483">
                  <a:moveTo>
                    <a:pt x="38100" y="0"/>
                  </a:moveTo>
                  <a:lnTo>
                    <a:pt x="3318383" y="0"/>
                  </a:lnTo>
                  <a:cubicBezTo>
                    <a:pt x="3339465" y="0"/>
                    <a:pt x="3356483" y="17018"/>
                    <a:pt x="3356483" y="38100"/>
                  </a:cubicBezTo>
                  <a:lnTo>
                    <a:pt x="3356483" y="2943987"/>
                  </a:lnTo>
                  <a:cubicBezTo>
                    <a:pt x="3356483" y="2965069"/>
                    <a:pt x="3339465" y="2982087"/>
                    <a:pt x="3318383" y="2982087"/>
                  </a:cubicBezTo>
                  <a:lnTo>
                    <a:pt x="38100" y="2982087"/>
                  </a:lnTo>
                  <a:cubicBezTo>
                    <a:pt x="17018" y="2982087"/>
                    <a:pt x="0" y="2965069"/>
                    <a:pt x="0" y="2943987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2943987"/>
                  </a:lnTo>
                  <a:lnTo>
                    <a:pt x="38100" y="2943987"/>
                  </a:lnTo>
                  <a:lnTo>
                    <a:pt x="38100" y="2905887"/>
                  </a:lnTo>
                  <a:lnTo>
                    <a:pt x="3318383" y="2905887"/>
                  </a:lnTo>
                  <a:lnTo>
                    <a:pt x="3318383" y="2943987"/>
                  </a:lnTo>
                  <a:lnTo>
                    <a:pt x="3280283" y="2943987"/>
                  </a:lnTo>
                  <a:lnTo>
                    <a:pt x="3280283" y="38100"/>
                  </a:lnTo>
                  <a:lnTo>
                    <a:pt x="3318383" y="38100"/>
                  </a:lnTo>
                  <a:lnTo>
                    <a:pt x="3318383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-10800000">
            <a:off x="-536595" y="9093292"/>
            <a:ext cx="1785741" cy="1796871"/>
            <a:chOff x="0" y="0"/>
            <a:chExt cx="2380988" cy="239582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80996" cy="2395855"/>
            </a:xfrm>
            <a:custGeom>
              <a:avLst/>
              <a:gdLst/>
              <a:ahLst/>
              <a:cxnLst/>
              <a:rect r="r" b="b" t="t" l="l"/>
              <a:pathLst>
                <a:path h="2395855" w="2380996">
                  <a:moveTo>
                    <a:pt x="38100" y="0"/>
                  </a:moveTo>
                  <a:lnTo>
                    <a:pt x="2342896" y="0"/>
                  </a:lnTo>
                  <a:cubicBezTo>
                    <a:pt x="2363978" y="0"/>
                    <a:pt x="2380996" y="17018"/>
                    <a:pt x="2380996" y="38100"/>
                  </a:cubicBezTo>
                  <a:lnTo>
                    <a:pt x="2380996" y="2357755"/>
                  </a:lnTo>
                  <a:cubicBezTo>
                    <a:pt x="2380996" y="2378837"/>
                    <a:pt x="2363978" y="2395855"/>
                    <a:pt x="2342896" y="2395855"/>
                  </a:cubicBezTo>
                  <a:lnTo>
                    <a:pt x="38100" y="2395855"/>
                  </a:lnTo>
                  <a:cubicBezTo>
                    <a:pt x="17018" y="2395855"/>
                    <a:pt x="0" y="2378837"/>
                    <a:pt x="0" y="2357755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2357755"/>
                  </a:lnTo>
                  <a:lnTo>
                    <a:pt x="38100" y="2357755"/>
                  </a:lnTo>
                  <a:lnTo>
                    <a:pt x="38100" y="2319655"/>
                  </a:lnTo>
                  <a:lnTo>
                    <a:pt x="2342896" y="2319655"/>
                  </a:lnTo>
                  <a:lnTo>
                    <a:pt x="2342896" y="2357755"/>
                  </a:lnTo>
                  <a:lnTo>
                    <a:pt x="2304796" y="2357755"/>
                  </a:lnTo>
                  <a:lnTo>
                    <a:pt x="2304796" y="38100"/>
                  </a:lnTo>
                  <a:lnTo>
                    <a:pt x="2342896" y="38100"/>
                  </a:lnTo>
                  <a:lnTo>
                    <a:pt x="2342896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0314080" y="4435666"/>
            <a:ext cx="4015075" cy="1479958"/>
          </a:xfrm>
          <a:custGeom>
            <a:avLst/>
            <a:gdLst/>
            <a:ahLst/>
            <a:cxnLst/>
            <a:rect r="r" b="b" t="t" l="l"/>
            <a:pathLst>
              <a:path h="1479958" w="4015075">
                <a:moveTo>
                  <a:pt x="0" y="0"/>
                </a:moveTo>
                <a:lnTo>
                  <a:pt x="4015075" y="0"/>
                </a:lnTo>
                <a:lnTo>
                  <a:pt x="4015075" y="1479959"/>
                </a:lnTo>
                <a:lnTo>
                  <a:pt x="0" y="14799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96" t="-17832" r="-119563" b="-20016"/>
            </a:stretch>
          </a:blipFill>
        </p:spPr>
      </p:sp>
      <p:sp>
        <p:nvSpPr>
          <p:cNvPr name="AutoShape 10" id="10"/>
          <p:cNvSpPr/>
          <p:nvPr/>
        </p:nvSpPr>
        <p:spPr>
          <a:xfrm rot="5376636">
            <a:off x="9269655" y="5243090"/>
            <a:ext cx="1401536" cy="0"/>
          </a:xfrm>
          <a:prstGeom prst="line">
            <a:avLst/>
          </a:prstGeom>
          <a:ln cap="rnd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3261800" y="4648704"/>
            <a:ext cx="6541778" cy="1256472"/>
          </a:xfrm>
          <a:custGeom>
            <a:avLst/>
            <a:gdLst/>
            <a:ahLst/>
            <a:cxnLst/>
            <a:rect r="r" b="b" t="t" l="l"/>
            <a:pathLst>
              <a:path h="1256472" w="6541778">
                <a:moveTo>
                  <a:pt x="0" y="0"/>
                </a:moveTo>
                <a:lnTo>
                  <a:pt x="6541777" y="0"/>
                </a:lnTo>
                <a:lnTo>
                  <a:pt x="6541777" y="1256472"/>
                </a:lnTo>
                <a:lnTo>
                  <a:pt x="0" y="12564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81" r="0" b="-81"/>
            </a:stretch>
          </a:blipFill>
        </p:spPr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50" y="299299"/>
            <a:ext cx="6230620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 que é Lattes?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00050" y="2097144"/>
            <a:ext cx="12326736" cy="6673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42925" indent="-271462" lvl="1">
              <a:lnSpc>
                <a:spcPts val="54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Formulário padrão disponibilizado pelo Conselho Nacional de Pesquisa (CNPq) do Ministério da Ciência, Tecnologia, Inovações (MCTI) para registro dos currículo de professores, estudantes, gestores, profissionais e pesquisadores brasileiros.</a:t>
            </a:r>
          </a:p>
          <a:p>
            <a:pPr algn="just" marL="542925" indent="-271462" lvl="1">
              <a:lnSpc>
                <a:spcPts val="5400"/>
              </a:lnSpc>
            </a:pPr>
          </a:p>
          <a:p>
            <a:pPr algn="just" marL="542925" indent="-271462" lvl="1">
              <a:lnSpc>
                <a:spcPts val="54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Homenagem ao físico Brasileiro Césare Mansueto Giulio Lattes, </a:t>
            </a:r>
          </a:p>
          <a:p>
            <a:pPr algn="just" marL="542925" indent="-271462" lvl="1">
              <a:lnSpc>
                <a:spcPts val="5400"/>
              </a:lnSpc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ícone na produção científica mundial; </a:t>
            </a:r>
          </a:p>
        </p:txBody>
      </p:sp>
      <p:pic>
        <p:nvPicPr>
          <p:cNvPr name="Picture 5" id="5" descr="Césare Giulo Lattes">
            <a:hlinkClick action="ppaction://media"/>
          </p:cNvPr>
          <p:cNvPicPr>
            <a:picLocks noChangeAspect="true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486851" y="2564546"/>
            <a:ext cx="3571875" cy="4500564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3159058" y="7072729"/>
            <a:ext cx="422746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César Lattes, Centro de Memória do CNPq, 2024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50" y="299299"/>
            <a:ext cx="10072236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Finalidade e importância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00050" y="1797886"/>
            <a:ext cx="17089928" cy="5812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42925" indent="-271462" lvl="1">
              <a:lnSpc>
                <a:spcPts val="54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Avaliação da competência de candidatos em seleção  de cursos, concursos, projetos, empregos, obtenção de bolsas e auxílios e no subsídio à avaliação da pesquisa e da pós-graduação brasileiras;</a:t>
            </a:r>
          </a:p>
          <a:p>
            <a:pPr algn="just" marL="542925" indent="-271462" lvl="1">
              <a:lnSpc>
                <a:spcPts val="54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Padrão nacional no registro da vida pregressa e atual dos estudantes e pesquisadores do país, adotado pela maioria das instituições de fomento, universidades e institutos de pesquisa do país.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pic>
        <p:nvPicPr>
          <p:cNvPr name="Picture 6" id="6" descr="Recursos Humanos em pequenas empresas - Blog">
            <a:hlinkClick action="ppaction://media"/>
          </p:cNvPr>
          <p:cNvPicPr>
            <a:picLocks noChangeAspect="true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 l="0" t="0" r="0" b="1084"/>
          <a:stretch>
            <a:fillRect/>
          </a:stretch>
        </p:blipFill>
        <p:spPr>
          <a:xfrm flipH="false" flipV="false" rot="0">
            <a:off x="7036557" y="5747565"/>
            <a:ext cx="3636987" cy="359754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7533280" y="8752605"/>
            <a:ext cx="1975850" cy="294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Domínio Público</a:t>
            </a:r>
          </a:p>
        </p:txBody>
      </p:sp>
    </p:spTree>
  </p:cSld>
  <p:clrMapOvr>
    <a:masterClrMapping/>
  </p:clrMapOvr>
  <p:transition spd="fast">
    <p:fade/>
  </p:transition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50" y="299299"/>
            <a:ext cx="10072236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Lattes no mundo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21435" y="3447936"/>
            <a:ext cx="7522448" cy="2689275"/>
          </a:xfrm>
          <a:custGeom>
            <a:avLst/>
            <a:gdLst/>
            <a:ahLst/>
            <a:cxnLst/>
            <a:rect r="r" b="b" t="t" l="l"/>
            <a:pathLst>
              <a:path h="2689275" w="7522448">
                <a:moveTo>
                  <a:pt x="0" y="0"/>
                </a:moveTo>
                <a:lnTo>
                  <a:pt x="7522447" y="0"/>
                </a:lnTo>
                <a:lnTo>
                  <a:pt x="7522447" y="2689275"/>
                </a:lnTo>
                <a:lnTo>
                  <a:pt x="0" y="26892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 descr="Ciência ID • Serviço de Conhecimento da Unidade FCCN"/>
          <p:cNvSpPr/>
          <p:nvPr/>
        </p:nvSpPr>
        <p:spPr>
          <a:xfrm flipH="false" flipV="false" rot="0">
            <a:off x="9947906" y="3772707"/>
            <a:ext cx="7057137" cy="2364504"/>
          </a:xfrm>
          <a:custGeom>
            <a:avLst/>
            <a:gdLst/>
            <a:ahLst/>
            <a:cxnLst/>
            <a:rect r="r" b="b" t="t" l="l"/>
            <a:pathLst>
              <a:path h="2364504" w="7057137">
                <a:moveTo>
                  <a:pt x="0" y="0"/>
                </a:moveTo>
                <a:lnTo>
                  <a:pt x="7057136" y="0"/>
                </a:lnTo>
                <a:lnTo>
                  <a:pt x="7057136" y="2364504"/>
                </a:lnTo>
                <a:lnTo>
                  <a:pt x="0" y="23645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50" y="299299"/>
            <a:ext cx="13561176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Etapa 1: Entrar no site da plataforma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76496" y="2059044"/>
            <a:ext cx="8919558" cy="6386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51510" indent="-325755" lvl="1">
              <a:lnSpc>
                <a:spcPts val="6480"/>
              </a:lnSpc>
              <a:buAutoNum type="arabicPeriod" startAt="1"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Buscar no Google “currículo lattes”</a:t>
            </a:r>
          </a:p>
          <a:p>
            <a:pPr algn="ctr" marL="651510" indent="-325755" lvl="1">
              <a:lnSpc>
                <a:spcPts val="648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</a:p>
          <a:p>
            <a:pPr algn="ctr" marL="651510" indent="-325755" lvl="1">
              <a:lnSpc>
                <a:spcPts val="648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Entrar no site do Currículo Lattes: </a:t>
            </a:r>
            <a:r>
              <a:rPr lang="en-US" sz="3600" u="sng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3" tooltip="https://lattes.cnpq.br/"/>
              </a:rPr>
              <a:t>https://lattes.cnpq.br/</a:t>
            </a:r>
          </a:p>
          <a:p>
            <a:pPr algn="ctr" marL="651510" indent="-325755" lvl="1">
              <a:lnSpc>
                <a:spcPts val="648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</a:p>
          <a:p>
            <a:pPr algn="ctr" marL="651510" indent="-325755" lvl="1">
              <a:lnSpc>
                <a:spcPts val="648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Escanear o QR CODE ao lado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810830" y="4268368"/>
            <a:ext cx="1844826" cy="1029047"/>
            <a:chOff x="0" y="0"/>
            <a:chExt cx="2459768" cy="13720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2434336" cy="1346708"/>
            </a:xfrm>
            <a:custGeom>
              <a:avLst/>
              <a:gdLst/>
              <a:ahLst/>
              <a:cxnLst/>
              <a:rect r="r" b="b" t="t" l="l"/>
              <a:pathLst>
                <a:path h="1346708" w="2434336">
                  <a:moveTo>
                    <a:pt x="0" y="336677"/>
                  </a:moveTo>
                  <a:lnTo>
                    <a:pt x="1755394" y="336677"/>
                  </a:lnTo>
                  <a:lnTo>
                    <a:pt x="1755394" y="0"/>
                  </a:lnTo>
                  <a:lnTo>
                    <a:pt x="2434336" y="673354"/>
                  </a:lnTo>
                  <a:lnTo>
                    <a:pt x="1755394" y="1346708"/>
                  </a:lnTo>
                  <a:lnTo>
                    <a:pt x="1755394" y="1010031"/>
                  </a:lnTo>
                  <a:lnTo>
                    <a:pt x="0" y="1010031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-889"/>
              <a:ext cx="2459863" cy="1374013"/>
            </a:xfrm>
            <a:custGeom>
              <a:avLst/>
              <a:gdLst/>
              <a:ahLst/>
              <a:cxnLst/>
              <a:rect r="r" b="b" t="t" l="l"/>
              <a:pathLst>
                <a:path h="1374013" w="2459863">
                  <a:moveTo>
                    <a:pt x="12700" y="337566"/>
                  </a:moveTo>
                  <a:lnTo>
                    <a:pt x="1768094" y="337566"/>
                  </a:lnTo>
                  <a:lnTo>
                    <a:pt x="1768094" y="350266"/>
                  </a:lnTo>
                  <a:lnTo>
                    <a:pt x="1755394" y="350266"/>
                  </a:lnTo>
                  <a:lnTo>
                    <a:pt x="1755394" y="13589"/>
                  </a:lnTo>
                  <a:cubicBezTo>
                    <a:pt x="1755394" y="8509"/>
                    <a:pt x="1758442" y="3810"/>
                    <a:pt x="1763268" y="1905"/>
                  </a:cubicBezTo>
                  <a:cubicBezTo>
                    <a:pt x="1768094" y="0"/>
                    <a:pt x="1773428" y="1016"/>
                    <a:pt x="1777111" y="4572"/>
                  </a:cubicBezTo>
                  <a:lnTo>
                    <a:pt x="2456053" y="677926"/>
                  </a:lnTo>
                  <a:cubicBezTo>
                    <a:pt x="2458466" y="680339"/>
                    <a:pt x="2459863" y="683514"/>
                    <a:pt x="2459863" y="686943"/>
                  </a:cubicBezTo>
                  <a:cubicBezTo>
                    <a:pt x="2459863" y="690372"/>
                    <a:pt x="2458466" y="693547"/>
                    <a:pt x="2456053" y="695960"/>
                  </a:cubicBezTo>
                  <a:lnTo>
                    <a:pt x="1777111" y="1369314"/>
                  </a:lnTo>
                  <a:cubicBezTo>
                    <a:pt x="1773428" y="1372870"/>
                    <a:pt x="1767967" y="1374013"/>
                    <a:pt x="1763268" y="1371981"/>
                  </a:cubicBezTo>
                  <a:cubicBezTo>
                    <a:pt x="1758569" y="1369949"/>
                    <a:pt x="1755394" y="1365377"/>
                    <a:pt x="1755394" y="1360297"/>
                  </a:cubicBezTo>
                  <a:lnTo>
                    <a:pt x="1755394" y="1023620"/>
                  </a:lnTo>
                  <a:lnTo>
                    <a:pt x="1768094" y="1023620"/>
                  </a:lnTo>
                  <a:lnTo>
                    <a:pt x="1768094" y="1036320"/>
                  </a:lnTo>
                  <a:lnTo>
                    <a:pt x="12700" y="1036320"/>
                  </a:lnTo>
                  <a:cubicBezTo>
                    <a:pt x="5715" y="1036320"/>
                    <a:pt x="0" y="1030605"/>
                    <a:pt x="0" y="1023620"/>
                  </a:cubicBezTo>
                  <a:lnTo>
                    <a:pt x="0" y="350266"/>
                  </a:lnTo>
                  <a:cubicBezTo>
                    <a:pt x="0" y="343281"/>
                    <a:pt x="5715" y="337566"/>
                    <a:pt x="12700" y="337566"/>
                  </a:cubicBezTo>
                  <a:moveTo>
                    <a:pt x="12700" y="362966"/>
                  </a:moveTo>
                  <a:lnTo>
                    <a:pt x="12700" y="350266"/>
                  </a:lnTo>
                  <a:lnTo>
                    <a:pt x="25400" y="350266"/>
                  </a:lnTo>
                  <a:lnTo>
                    <a:pt x="25400" y="1023620"/>
                  </a:lnTo>
                  <a:lnTo>
                    <a:pt x="12700" y="1023620"/>
                  </a:lnTo>
                  <a:lnTo>
                    <a:pt x="12700" y="1010920"/>
                  </a:lnTo>
                  <a:lnTo>
                    <a:pt x="1768094" y="1010920"/>
                  </a:lnTo>
                  <a:cubicBezTo>
                    <a:pt x="1775079" y="1010920"/>
                    <a:pt x="1780794" y="1016635"/>
                    <a:pt x="1780794" y="1023620"/>
                  </a:cubicBezTo>
                  <a:lnTo>
                    <a:pt x="1780794" y="1360297"/>
                  </a:lnTo>
                  <a:lnTo>
                    <a:pt x="1768094" y="1360297"/>
                  </a:lnTo>
                  <a:lnTo>
                    <a:pt x="1759204" y="1351280"/>
                  </a:lnTo>
                  <a:lnTo>
                    <a:pt x="2438146" y="677926"/>
                  </a:lnTo>
                  <a:lnTo>
                    <a:pt x="2447036" y="686943"/>
                  </a:lnTo>
                  <a:lnTo>
                    <a:pt x="2438146" y="695960"/>
                  </a:lnTo>
                  <a:lnTo>
                    <a:pt x="1759204" y="22606"/>
                  </a:lnTo>
                  <a:lnTo>
                    <a:pt x="1768094" y="13589"/>
                  </a:lnTo>
                  <a:lnTo>
                    <a:pt x="1780794" y="13589"/>
                  </a:lnTo>
                  <a:lnTo>
                    <a:pt x="1780794" y="350266"/>
                  </a:lnTo>
                  <a:cubicBezTo>
                    <a:pt x="1780794" y="357251"/>
                    <a:pt x="1775079" y="362966"/>
                    <a:pt x="1768094" y="362966"/>
                  </a:cubicBezTo>
                  <a:lnTo>
                    <a:pt x="12700" y="362966"/>
                  </a:lnTo>
                  <a:close/>
                </a:path>
              </a:pathLst>
            </a:custGeom>
            <a:solidFill>
              <a:srgbClr val="FF000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1888760" y="2015313"/>
            <a:ext cx="5603300" cy="5603300"/>
          </a:xfrm>
          <a:custGeom>
            <a:avLst/>
            <a:gdLst/>
            <a:ahLst/>
            <a:cxnLst/>
            <a:rect r="r" b="b" t="t" l="l"/>
            <a:pathLst>
              <a:path h="5603300" w="5603300">
                <a:moveTo>
                  <a:pt x="0" y="0"/>
                </a:moveTo>
                <a:lnTo>
                  <a:pt x="5603300" y="0"/>
                </a:lnTo>
                <a:lnTo>
                  <a:pt x="5603300" y="5603299"/>
                </a:lnTo>
                <a:lnTo>
                  <a:pt x="0" y="56032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035938" y="7072729"/>
            <a:ext cx="330894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da plataforma Lattes, CNPq, 2024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48" y="299299"/>
            <a:ext cx="12526241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Etapa 2: Cadastrar novo currículo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78781" y="1978818"/>
            <a:ext cx="14930438" cy="6329362"/>
          </a:xfrm>
          <a:custGeom>
            <a:avLst/>
            <a:gdLst/>
            <a:ahLst/>
            <a:cxnLst/>
            <a:rect r="r" b="b" t="t" l="l"/>
            <a:pathLst>
              <a:path h="6329362" w="14930438">
                <a:moveTo>
                  <a:pt x="0" y="0"/>
                </a:moveTo>
                <a:lnTo>
                  <a:pt x="14930437" y="0"/>
                </a:lnTo>
                <a:lnTo>
                  <a:pt x="14930437" y="6329363"/>
                </a:lnTo>
                <a:lnTo>
                  <a:pt x="0" y="63293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70220" y="8131134"/>
            <a:ext cx="3308942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da plataforma Lattes, CNPq, 2024</a:t>
            </a:r>
          </a:p>
        </p:txBody>
      </p:sp>
    </p:spTree>
  </p:cSld>
  <p:clrMapOvr>
    <a:masterClrMapping/>
  </p:clrMapOvr>
  <p:transition spd="fast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48" y="299299"/>
            <a:ext cx="13810559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Etapa 3: Preencher os dados iniciais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45920" y="1960074"/>
            <a:ext cx="14227233" cy="6520596"/>
          </a:xfrm>
          <a:custGeom>
            <a:avLst/>
            <a:gdLst/>
            <a:ahLst/>
            <a:cxnLst/>
            <a:rect r="r" b="b" t="t" l="l"/>
            <a:pathLst>
              <a:path h="6520596" w="14227233">
                <a:moveTo>
                  <a:pt x="0" y="0"/>
                </a:moveTo>
                <a:lnTo>
                  <a:pt x="14227233" y="0"/>
                </a:lnTo>
                <a:lnTo>
                  <a:pt x="14227233" y="6520596"/>
                </a:lnTo>
                <a:lnTo>
                  <a:pt x="0" y="6520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435" r="0" b="-6435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553068" y="8392200"/>
            <a:ext cx="3758386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da plataforma Lattes, CNPq, 2024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2571"/>
            <a:ext cx="18292576" cy="10284429"/>
          </a:xfrm>
          <a:custGeom>
            <a:avLst/>
            <a:gdLst/>
            <a:ahLst/>
            <a:cxnLst/>
            <a:rect r="r" b="b" t="t" l="l"/>
            <a:pathLst>
              <a:path h="10284429" w="18292576">
                <a:moveTo>
                  <a:pt x="0" y="0"/>
                </a:moveTo>
                <a:lnTo>
                  <a:pt x="18292576" y="0"/>
                </a:lnTo>
                <a:lnTo>
                  <a:pt x="18292576" y="10284429"/>
                </a:lnTo>
                <a:lnTo>
                  <a:pt x="0" y="10284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0050" y="299299"/>
            <a:ext cx="17414124" cy="1944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Etapa 4: Integração com a plataforma GOV.BR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58141" y="2042139"/>
            <a:ext cx="14514022" cy="6196290"/>
          </a:xfrm>
          <a:custGeom>
            <a:avLst/>
            <a:gdLst/>
            <a:ahLst/>
            <a:cxnLst/>
            <a:rect r="r" b="b" t="t" l="l"/>
            <a:pathLst>
              <a:path h="6196290" w="14514022">
                <a:moveTo>
                  <a:pt x="0" y="0"/>
                </a:moveTo>
                <a:lnTo>
                  <a:pt x="14514023" y="0"/>
                </a:lnTo>
                <a:lnTo>
                  <a:pt x="14514023" y="6196290"/>
                </a:lnTo>
                <a:lnTo>
                  <a:pt x="0" y="6196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80478" y="8246049"/>
            <a:ext cx="3758386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da plataforma Lattes, CNPq, 2024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7274950" y="0"/>
            <a:ext cx="1013051" cy="1013051"/>
          </a:xfrm>
          <a:custGeom>
            <a:avLst/>
            <a:gdLst/>
            <a:ahLst/>
            <a:cxnLst/>
            <a:rect r="r" b="b" t="t" l="l"/>
            <a:pathLst>
              <a:path h="1013051" w="1013051">
                <a:moveTo>
                  <a:pt x="0" y="0"/>
                </a:moveTo>
                <a:lnTo>
                  <a:pt x="1013050" y="0"/>
                </a:lnTo>
                <a:lnTo>
                  <a:pt x="1013050" y="1013051"/>
                </a:lnTo>
                <a:lnTo>
                  <a:pt x="0" y="10130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DAGO9Ybp3Fk</dc:identifier>
  <dcterms:modified xsi:type="dcterms:W3CDTF">2011-08-01T06:04:30Z</dcterms:modified>
  <cp:revision>1</cp:revision>
  <dc:title>Workshop_currículo_Lattes_06_03_2024.pptx</dc:title>
</cp:coreProperties>
</file>