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742A23-E4E1-491E-9A55-03D8F78B3EB6}" v="9" dt="2023-09-17T12:34:05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son Xerez" userId="573d8204bd2ccad9" providerId="LiveId" clId="{38742A23-E4E1-491E-9A55-03D8F78B3EB6}"/>
    <pc:docChg chg="undo redo custSel addSld delSld modSld">
      <pc:chgData name="Jayson Xerez" userId="573d8204bd2ccad9" providerId="LiveId" clId="{38742A23-E4E1-491E-9A55-03D8F78B3EB6}" dt="2023-09-17T14:36:34.594" v="619" actId="14100"/>
      <pc:docMkLst>
        <pc:docMk/>
      </pc:docMkLst>
      <pc:sldChg chg="modSp mod">
        <pc:chgData name="Jayson Xerez" userId="573d8204bd2ccad9" providerId="LiveId" clId="{38742A23-E4E1-491E-9A55-03D8F78B3EB6}" dt="2023-09-17T12:31:40.598" v="316" actId="20577"/>
        <pc:sldMkLst>
          <pc:docMk/>
          <pc:sldMk cId="3126818222" sldId="257"/>
        </pc:sldMkLst>
        <pc:spChg chg="mod">
          <ac:chgData name="Jayson Xerez" userId="573d8204bd2ccad9" providerId="LiveId" clId="{38742A23-E4E1-491E-9A55-03D8F78B3EB6}" dt="2023-09-17T12:31:40.598" v="316" actId="20577"/>
          <ac:spMkLst>
            <pc:docMk/>
            <pc:sldMk cId="3126818222" sldId="257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4:33:34.876" v="503" actId="20577"/>
        <pc:sldMkLst>
          <pc:docMk/>
          <pc:sldMk cId="3677149467" sldId="258"/>
        </pc:sldMkLst>
        <pc:spChg chg="mod">
          <ac:chgData name="Jayson Xerez" userId="573d8204bd2ccad9" providerId="LiveId" clId="{38742A23-E4E1-491E-9A55-03D8F78B3EB6}" dt="2023-09-17T14:33:34.876" v="503" actId="20577"/>
          <ac:spMkLst>
            <pc:docMk/>
            <pc:sldMk cId="3677149467" sldId="258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4:34:30.365" v="590" actId="20577"/>
        <pc:sldMkLst>
          <pc:docMk/>
          <pc:sldMk cId="1041064903" sldId="259"/>
        </pc:sldMkLst>
        <pc:spChg chg="mod">
          <ac:chgData name="Jayson Xerez" userId="573d8204bd2ccad9" providerId="LiveId" clId="{38742A23-E4E1-491E-9A55-03D8F78B3EB6}" dt="2023-09-17T14:34:30.365" v="590" actId="20577"/>
          <ac:spMkLst>
            <pc:docMk/>
            <pc:sldMk cId="1041064903" sldId="259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1:35:22.837" v="250" actId="20577"/>
        <pc:sldMkLst>
          <pc:docMk/>
          <pc:sldMk cId="628790992" sldId="260"/>
        </pc:sldMkLst>
        <pc:spChg chg="mod">
          <ac:chgData name="Jayson Xerez" userId="573d8204bd2ccad9" providerId="LiveId" clId="{38742A23-E4E1-491E-9A55-03D8F78B3EB6}" dt="2023-09-17T11:35:22.837" v="250" actId="20577"/>
          <ac:spMkLst>
            <pc:docMk/>
            <pc:sldMk cId="628790992" sldId="260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4:32:53.346" v="487" actId="5793"/>
        <pc:sldMkLst>
          <pc:docMk/>
          <pc:sldMk cId="2049764886" sldId="264"/>
        </pc:sldMkLst>
        <pc:spChg chg="mod">
          <ac:chgData name="Jayson Xerez" userId="573d8204bd2ccad9" providerId="LiveId" clId="{38742A23-E4E1-491E-9A55-03D8F78B3EB6}" dt="2023-09-17T14:32:53.346" v="487" actId="5793"/>
          <ac:spMkLst>
            <pc:docMk/>
            <pc:sldMk cId="2049764886" sldId="264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3:40:00.769" v="485" actId="20577"/>
        <pc:sldMkLst>
          <pc:docMk/>
          <pc:sldMk cId="852693502" sldId="265"/>
        </pc:sldMkLst>
        <pc:spChg chg="mod">
          <ac:chgData name="Jayson Xerez" userId="573d8204bd2ccad9" providerId="LiveId" clId="{38742A23-E4E1-491E-9A55-03D8F78B3EB6}" dt="2023-09-17T13:40:00.769" v="485" actId="20577"/>
          <ac:spMkLst>
            <pc:docMk/>
            <pc:sldMk cId="852693502" sldId="265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1:21:39.373" v="21" actId="5793"/>
        <pc:sldMkLst>
          <pc:docMk/>
          <pc:sldMk cId="1324525729" sldId="266"/>
        </pc:sldMkLst>
        <pc:spChg chg="mod">
          <ac:chgData name="Jayson Xerez" userId="573d8204bd2ccad9" providerId="LiveId" clId="{38742A23-E4E1-491E-9A55-03D8F78B3EB6}" dt="2023-09-17T11:21:39.373" v="21" actId="5793"/>
          <ac:spMkLst>
            <pc:docMk/>
            <pc:sldMk cId="1324525729" sldId="266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4:36:05.140" v="616" actId="20577"/>
        <pc:sldMkLst>
          <pc:docMk/>
          <pc:sldMk cId="2414937665" sldId="267"/>
        </pc:sldMkLst>
        <pc:spChg chg="mod">
          <ac:chgData name="Jayson Xerez" userId="573d8204bd2ccad9" providerId="LiveId" clId="{38742A23-E4E1-491E-9A55-03D8F78B3EB6}" dt="2023-09-17T14:36:05.140" v="616" actId="20577"/>
          <ac:spMkLst>
            <pc:docMk/>
            <pc:sldMk cId="2414937665" sldId="267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3:28:28.385" v="473" actId="20577"/>
        <pc:sldMkLst>
          <pc:docMk/>
          <pc:sldMk cId="1823765744" sldId="268"/>
        </pc:sldMkLst>
        <pc:spChg chg="mod">
          <ac:chgData name="Jayson Xerez" userId="573d8204bd2ccad9" providerId="LiveId" clId="{38742A23-E4E1-491E-9A55-03D8F78B3EB6}" dt="2023-09-17T13:28:28.385" v="473" actId="20577"/>
          <ac:spMkLst>
            <pc:docMk/>
            <pc:sldMk cId="1823765744" sldId="268"/>
            <ac:spMk id="3" creationId="{00000000-0000-0000-0000-000000000000}"/>
          </ac:spMkLst>
        </pc:spChg>
      </pc:sldChg>
      <pc:sldChg chg="modSp mod">
        <pc:chgData name="Jayson Xerez" userId="573d8204bd2ccad9" providerId="LiveId" clId="{38742A23-E4E1-491E-9A55-03D8F78B3EB6}" dt="2023-09-17T14:36:34.594" v="619" actId="14100"/>
        <pc:sldMkLst>
          <pc:docMk/>
          <pc:sldMk cId="1787525519" sldId="270"/>
        </pc:sldMkLst>
        <pc:spChg chg="mod">
          <ac:chgData name="Jayson Xerez" userId="573d8204bd2ccad9" providerId="LiveId" clId="{38742A23-E4E1-491E-9A55-03D8F78B3EB6}" dt="2023-09-17T14:36:34.594" v="619" actId="14100"/>
          <ac:spMkLst>
            <pc:docMk/>
            <pc:sldMk cId="1787525519" sldId="270"/>
            <ac:spMk id="3" creationId="{00000000-0000-0000-0000-000000000000}"/>
          </ac:spMkLst>
        </pc:spChg>
      </pc:sldChg>
      <pc:sldChg chg="addSp modSp mod">
        <pc:chgData name="Jayson Xerez" userId="573d8204bd2ccad9" providerId="LiveId" clId="{38742A23-E4E1-491E-9A55-03D8F78B3EB6}" dt="2023-09-17T12:35:05.836" v="334" actId="1076"/>
        <pc:sldMkLst>
          <pc:docMk/>
          <pc:sldMk cId="3620549593" sldId="274"/>
        </pc:sldMkLst>
        <pc:spChg chg="mod">
          <ac:chgData name="Jayson Xerez" userId="573d8204bd2ccad9" providerId="LiveId" clId="{38742A23-E4E1-491E-9A55-03D8F78B3EB6}" dt="2023-09-17T12:34:17.790" v="320" actId="27636"/>
          <ac:spMkLst>
            <pc:docMk/>
            <pc:sldMk cId="3620549593" sldId="274"/>
            <ac:spMk id="2" creationId="{00000000-0000-0000-0000-000000000000}"/>
          </ac:spMkLst>
        </pc:spChg>
        <pc:spChg chg="mod">
          <ac:chgData name="Jayson Xerez" userId="573d8204bd2ccad9" providerId="LiveId" clId="{38742A23-E4E1-491E-9A55-03D8F78B3EB6}" dt="2023-09-17T12:34:27.357" v="331" actId="20577"/>
          <ac:spMkLst>
            <pc:docMk/>
            <pc:sldMk cId="3620549593" sldId="274"/>
            <ac:spMk id="3" creationId="{00000000-0000-0000-0000-000000000000}"/>
          </ac:spMkLst>
        </pc:spChg>
        <pc:picChg chg="add mod">
          <ac:chgData name="Jayson Xerez" userId="573d8204bd2ccad9" providerId="LiveId" clId="{38742A23-E4E1-491E-9A55-03D8F78B3EB6}" dt="2023-09-17T12:35:05.836" v="334" actId="1076"/>
          <ac:picMkLst>
            <pc:docMk/>
            <pc:sldMk cId="3620549593" sldId="274"/>
            <ac:picMk id="5" creationId="{13842EC3-ED4D-EC3A-FB79-1ACDB72C79B6}"/>
          </ac:picMkLst>
        </pc:picChg>
      </pc:sldChg>
      <pc:sldChg chg="addSp delSp modSp new add del mod">
        <pc:chgData name="Jayson Xerez" userId="573d8204bd2ccad9" providerId="LiveId" clId="{38742A23-E4E1-491E-9A55-03D8F78B3EB6}" dt="2023-09-17T12:49:43.348" v="439" actId="33524"/>
        <pc:sldMkLst>
          <pc:docMk/>
          <pc:sldMk cId="876189157" sldId="275"/>
        </pc:sldMkLst>
        <pc:spChg chg="add del mod">
          <ac:chgData name="Jayson Xerez" userId="573d8204bd2ccad9" providerId="LiveId" clId="{38742A23-E4E1-491E-9A55-03D8F78B3EB6}" dt="2023-09-17T12:49:43.348" v="439" actId="33524"/>
          <ac:spMkLst>
            <pc:docMk/>
            <pc:sldMk cId="876189157" sldId="275"/>
            <ac:spMk id="3" creationId="{17CDCF6D-C3FE-2602-A2D7-B9851E7CCDBB}"/>
          </ac:spMkLst>
        </pc:spChg>
        <pc:graphicFrameChg chg="add del mod">
          <ac:chgData name="Jayson Xerez" userId="573d8204bd2ccad9" providerId="LiveId" clId="{38742A23-E4E1-491E-9A55-03D8F78B3EB6}" dt="2023-09-17T11:21:36.823" v="18"/>
          <ac:graphicFrameMkLst>
            <pc:docMk/>
            <pc:sldMk cId="876189157" sldId="275"/>
            <ac:graphicFrameMk id="4" creationId="{498093DE-D5C6-6770-F872-C4B3704EF0B0}"/>
          </ac:graphicFrameMkLst>
        </pc:graphicFrameChg>
        <pc:graphicFrameChg chg="add del mod">
          <ac:chgData name="Jayson Xerez" userId="573d8204bd2ccad9" providerId="LiveId" clId="{38742A23-E4E1-491E-9A55-03D8F78B3EB6}" dt="2023-09-17T11:21:36.587" v="17"/>
          <ac:graphicFrameMkLst>
            <pc:docMk/>
            <pc:sldMk cId="876189157" sldId="275"/>
            <ac:graphicFrameMk id="5" creationId="{C77BAAA6-0799-C812-75DA-57E0105E1A9E}"/>
          </ac:graphicFrameMkLst>
        </pc:graphicFrameChg>
        <pc:graphicFrameChg chg="add del mod modGraphic">
          <ac:chgData name="Jayson Xerez" userId="573d8204bd2ccad9" providerId="LiveId" clId="{38742A23-E4E1-491E-9A55-03D8F78B3EB6}" dt="2023-09-17T11:21:36.192" v="16"/>
          <ac:graphicFrameMkLst>
            <pc:docMk/>
            <pc:sldMk cId="876189157" sldId="275"/>
            <ac:graphicFrameMk id="6" creationId="{02F95ACB-9206-37C8-6979-570B78C4E705}"/>
          </ac:graphicFrameMkLst>
        </pc:graphicFrameChg>
        <pc:graphicFrameChg chg="add del mod">
          <ac:chgData name="Jayson Xerez" userId="573d8204bd2ccad9" providerId="LiveId" clId="{38742A23-E4E1-491E-9A55-03D8F78B3EB6}" dt="2023-09-17T11:21:45.702" v="24"/>
          <ac:graphicFrameMkLst>
            <pc:docMk/>
            <pc:sldMk cId="876189157" sldId="275"/>
            <ac:graphicFrameMk id="7" creationId="{210124E5-D438-280C-04BA-754EEB75A6F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6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0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9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6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3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6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9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1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9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8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CC7BB-CC9A-2547-8A31-3E44153A27F7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310AF-9E70-6943-BC82-3FC8094066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0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Programa avançado de medicina de emergência: Capacitação para ação imediata.</a:t>
            </a:r>
            <a:br>
              <a:rPr lang="pt-BR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5700"/>
          </a:xfrm>
        </p:spPr>
        <p:txBody>
          <a:bodyPr>
            <a:normAutofit/>
          </a:bodyPr>
          <a:lstStyle/>
          <a:p>
            <a:r>
              <a:rPr lang="pt-BR" b="1" dirty="0"/>
              <a:t>PLANO DE ENSINO</a:t>
            </a:r>
          </a:p>
          <a:p>
            <a:endParaRPr lang="pt-BR" sz="1600" b="1" dirty="0"/>
          </a:p>
          <a:p>
            <a:endParaRPr lang="pt-BR" sz="1600" b="1" dirty="0"/>
          </a:p>
          <a:p>
            <a:endParaRPr lang="pt-BR" sz="1600" b="1" dirty="0"/>
          </a:p>
          <a:p>
            <a:r>
              <a:rPr lang="pt-BR" sz="1600" b="1" dirty="0"/>
              <a:t>Professoras: </a:t>
            </a:r>
          </a:p>
          <a:p>
            <a:r>
              <a:rPr lang="pt-BR" sz="1600" b="1" dirty="0"/>
              <a:t>Lívia Farias </a:t>
            </a:r>
          </a:p>
          <a:p>
            <a:r>
              <a:rPr lang="pt-BR" sz="1600" b="1" dirty="0" err="1"/>
              <a:t>Manuella</a:t>
            </a:r>
            <a:r>
              <a:rPr lang="pt-BR" sz="1600" b="1" dirty="0"/>
              <a:t> Meireles </a:t>
            </a:r>
            <a:endParaRPr lang="pt-BR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999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/>
              <a:t>Módulo</a:t>
            </a:r>
            <a:r>
              <a:rPr lang="en-US" sz="2000" b="1" dirty="0"/>
              <a:t> 5: </a:t>
            </a:r>
            <a:r>
              <a:rPr lang="en-US" sz="2000" b="1" dirty="0" err="1"/>
              <a:t>Simulações</a:t>
            </a:r>
            <a:r>
              <a:rPr lang="en-US" sz="2000" b="1" dirty="0"/>
              <a:t> e </a:t>
            </a:r>
            <a:r>
              <a:rPr lang="en-US" sz="2000" b="1" dirty="0" err="1"/>
              <a:t>estudos</a:t>
            </a:r>
            <a:r>
              <a:rPr lang="en-US" sz="2000" b="1" dirty="0"/>
              <a:t> de </a:t>
            </a:r>
            <a:r>
              <a:rPr lang="en-US" sz="2000" b="1" dirty="0" err="1"/>
              <a:t>caso</a:t>
            </a:r>
            <a:r>
              <a:rPr lang="en-US" sz="2000" b="1" dirty="0"/>
              <a:t> (20 </a:t>
            </a:r>
            <a:r>
              <a:rPr lang="en-US" sz="2000" b="1" dirty="0" err="1"/>
              <a:t>horas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11: </a:t>
            </a:r>
            <a:r>
              <a:rPr lang="en-US" sz="2000" dirty="0" err="1"/>
              <a:t>Aplicação</a:t>
            </a:r>
            <a:r>
              <a:rPr lang="en-US" sz="2000" dirty="0"/>
              <a:t> </a:t>
            </a:r>
            <a:r>
              <a:rPr lang="en-US" sz="2000" dirty="0" err="1"/>
              <a:t>prática</a:t>
            </a:r>
            <a:r>
              <a:rPr lang="en-US" sz="2000" dirty="0"/>
              <a:t> das </a:t>
            </a:r>
            <a:r>
              <a:rPr lang="en-US" sz="2000" dirty="0" err="1"/>
              <a:t>competências</a:t>
            </a:r>
            <a:r>
              <a:rPr lang="en-US" sz="2000" dirty="0"/>
              <a:t> </a:t>
            </a:r>
            <a:r>
              <a:rPr lang="en-US" sz="2000" dirty="0" err="1"/>
              <a:t>adquiridas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simulações</a:t>
            </a:r>
            <a:r>
              <a:rPr lang="en-US" sz="2000" dirty="0"/>
              <a:t> e </a:t>
            </a:r>
            <a:r>
              <a:rPr lang="en-US" sz="2000" dirty="0" err="1"/>
              <a:t>estudos</a:t>
            </a:r>
            <a:r>
              <a:rPr lang="en-US" sz="2000" dirty="0"/>
              <a:t> de </a:t>
            </a:r>
            <a:r>
              <a:rPr lang="en-US" sz="2000" dirty="0" err="1"/>
              <a:t>caso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64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METODOLOGIA DE ENSINO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Aulas</a:t>
            </a:r>
            <a:r>
              <a:rPr lang="en-US" sz="2000" b="1" dirty="0"/>
              <a:t> </a:t>
            </a:r>
            <a:r>
              <a:rPr lang="en-US" sz="2000" b="1" dirty="0" err="1"/>
              <a:t>teóricas</a:t>
            </a:r>
            <a:r>
              <a:rPr lang="en-US" sz="2000" b="1" dirty="0"/>
              <a:t> </a:t>
            </a:r>
            <a:r>
              <a:rPr lang="en-US" sz="2000" b="1" dirty="0" err="1"/>
              <a:t>Interativas</a:t>
            </a:r>
            <a:r>
              <a:rPr lang="en-US" sz="2000" b="1" dirty="0"/>
              <a:t> (</a:t>
            </a:r>
            <a:r>
              <a:rPr lang="en-US" sz="2000" b="1" dirty="0" err="1"/>
              <a:t>Presenciais</a:t>
            </a:r>
            <a:r>
              <a:rPr lang="en-US" sz="2000" b="1" dirty="0"/>
              <a:t> e/</a:t>
            </a:r>
            <a:r>
              <a:rPr lang="en-US" sz="2000" b="1" dirty="0" err="1"/>
              <a:t>ou</a:t>
            </a:r>
            <a:r>
              <a:rPr lang="en-US" sz="2000" b="1" dirty="0"/>
              <a:t> Online):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Apresentações</a:t>
            </a:r>
            <a:r>
              <a:rPr lang="en-US" sz="2000" dirty="0"/>
              <a:t> </a:t>
            </a:r>
            <a:r>
              <a:rPr lang="en-US" sz="2000" dirty="0" err="1"/>
              <a:t>expositivas</a:t>
            </a:r>
            <a:r>
              <a:rPr lang="en-US" sz="2000" dirty="0"/>
              <a:t> </a:t>
            </a:r>
            <a:r>
              <a:rPr lang="en-US" sz="2000" dirty="0" err="1"/>
              <a:t>dialogadas</a:t>
            </a:r>
            <a:r>
              <a:rPr lang="en-US" sz="2000" dirty="0"/>
              <a:t> dos </a:t>
            </a:r>
            <a:r>
              <a:rPr lang="en-US" sz="2000" dirty="0" err="1"/>
              <a:t>conceitos-chave</a:t>
            </a:r>
            <a:r>
              <a:rPr lang="en-US" sz="2000" dirty="0"/>
              <a:t> da </a:t>
            </a:r>
            <a:r>
              <a:rPr lang="en-US" sz="2000" dirty="0" err="1"/>
              <a:t>medicina</a:t>
            </a:r>
            <a:r>
              <a:rPr lang="en-US" sz="2000" dirty="0"/>
              <a:t> de </a:t>
            </a:r>
            <a:r>
              <a:rPr lang="en-US" sz="2000" dirty="0" err="1"/>
              <a:t>urgência</a:t>
            </a:r>
            <a:r>
              <a:rPr lang="en-US" sz="2000" dirty="0"/>
              <a:t>, </a:t>
            </a:r>
            <a:r>
              <a:rPr lang="en-US" sz="2000" dirty="0" err="1"/>
              <a:t>diretrizes</a:t>
            </a:r>
            <a:r>
              <a:rPr lang="en-US" sz="2000" dirty="0"/>
              <a:t> e </a:t>
            </a:r>
            <a:r>
              <a:rPr lang="en-US" sz="2000" dirty="0" err="1"/>
              <a:t>protocolos</a:t>
            </a:r>
            <a:r>
              <a:rPr lang="en-US" sz="2000" dirty="0"/>
              <a:t>. </a:t>
            </a:r>
            <a:r>
              <a:rPr lang="en-US" sz="2000" dirty="0" err="1"/>
              <a:t>Uso</a:t>
            </a:r>
            <a:r>
              <a:rPr lang="en-US" sz="2000" dirty="0"/>
              <a:t> de </a:t>
            </a:r>
            <a:r>
              <a:rPr lang="en-US" sz="2000" dirty="0" err="1"/>
              <a:t>recursos</a:t>
            </a:r>
            <a:r>
              <a:rPr lang="en-US" sz="2000" dirty="0"/>
              <a:t> </a:t>
            </a:r>
            <a:r>
              <a:rPr lang="en-US" sz="2000" dirty="0" err="1"/>
              <a:t>visuais</a:t>
            </a:r>
            <a:r>
              <a:rPr lang="en-US" sz="2000" dirty="0"/>
              <a:t>, </a:t>
            </a:r>
            <a:r>
              <a:rPr lang="en-US" sz="2000" dirty="0" err="1"/>
              <a:t>como</a:t>
            </a:r>
            <a:r>
              <a:rPr lang="en-US" sz="2000" dirty="0"/>
              <a:t> slides e </a:t>
            </a:r>
            <a:r>
              <a:rPr lang="en-US" sz="2000" dirty="0" err="1"/>
              <a:t>vídeos</a:t>
            </a:r>
            <a:r>
              <a:rPr lang="en-US" sz="2000" dirty="0"/>
              <a:t>, para </a:t>
            </a:r>
            <a:r>
              <a:rPr lang="en-US" sz="2000" dirty="0" err="1"/>
              <a:t>ilustrar</a:t>
            </a:r>
            <a:r>
              <a:rPr lang="en-US" sz="2000" dirty="0"/>
              <a:t> </a:t>
            </a:r>
            <a:r>
              <a:rPr lang="en-US" sz="2000" dirty="0" err="1"/>
              <a:t>cenários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/>
              <a:t>. </a:t>
            </a:r>
            <a:endParaRPr lang="en-US" sz="2000" dirty="0"/>
          </a:p>
          <a:p>
            <a:endParaRPr lang="pt-BR" sz="2000" dirty="0"/>
          </a:p>
          <a:p>
            <a:pPr marL="0" indent="0">
              <a:buNone/>
            </a:pPr>
            <a:r>
              <a:rPr lang="en-US" sz="2000" b="1" dirty="0" err="1"/>
              <a:t>Simulações</a:t>
            </a:r>
            <a:r>
              <a:rPr lang="en-US" sz="2000" b="1" dirty="0"/>
              <a:t> </a:t>
            </a:r>
            <a:r>
              <a:rPr lang="en-US" sz="2000" b="1" dirty="0" err="1"/>
              <a:t>realistas</a:t>
            </a:r>
            <a:r>
              <a:rPr lang="en-US" sz="2000" b="1" dirty="0"/>
              <a:t>:</a:t>
            </a:r>
          </a:p>
          <a:p>
            <a:endParaRPr lang="pt-BR" sz="2000" dirty="0"/>
          </a:p>
          <a:p>
            <a:r>
              <a:rPr lang="en-US" sz="2000" dirty="0" err="1"/>
              <a:t>Cenários</a:t>
            </a:r>
            <a:r>
              <a:rPr lang="en-US" sz="2000" dirty="0"/>
              <a:t> </a:t>
            </a:r>
            <a:r>
              <a:rPr lang="en-US" sz="2000" dirty="0" err="1"/>
              <a:t>práticos</a:t>
            </a:r>
            <a:r>
              <a:rPr lang="en-US" sz="2000" dirty="0"/>
              <a:t> de </a:t>
            </a:r>
            <a:r>
              <a:rPr lang="en-US" sz="2000" dirty="0" err="1"/>
              <a:t>simulação</a:t>
            </a:r>
            <a:r>
              <a:rPr lang="en-US" sz="2000" dirty="0"/>
              <a:t> </a:t>
            </a:r>
            <a:r>
              <a:rPr lang="en-US" sz="2000" dirty="0" err="1"/>
              <a:t>que</a:t>
            </a:r>
            <a:r>
              <a:rPr lang="en-US" sz="2000" dirty="0"/>
              <a:t> </a:t>
            </a:r>
            <a:r>
              <a:rPr lang="en-US" sz="2000" dirty="0" err="1"/>
              <a:t>replicam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 </a:t>
            </a:r>
            <a:r>
              <a:rPr lang="en-US" sz="2000" dirty="0" err="1"/>
              <a:t>reais</a:t>
            </a:r>
            <a:r>
              <a:rPr lang="en-US" sz="2000" dirty="0"/>
              <a:t>. </a:t>
            </a:r>
            <a:r>
              <a:rPr lang="en-US" sz="2000" dirty="0" err="1"/>
              <a:t>Uso</a:t>
            </a:r>
            <a:r>
              <a:rPr lang="en-US" sz="2000" dirty="0"/>
              <a:t> de </a:t>
            </a:r>
            <a:r>
              <a:rPr lang="en-US" sz="2000" dirty="0" err="1"/>
              <a:t>manequins</a:t>
            </a:r>
            <a:r>
              <a:rPr lang="en-US" sz="2000" dirty="0"/>
              <a:t> </a:t>
            </a:r>
            <a:r>
              <a:rPr lang="en-US" sz="2000" dirty="0" err="1"/>
              <a:t>avançados</a:t>
            </a:r>
            <a:r>
              <a:rPr lang="en-US" sz="2000" dirty="0"/>
              <a:t> e </a:t>
            </a:r>
            <a:r>
              <a:rPr lang="en-US" sz="2000" dirty="0" err="1"/>
              <a:t>equipamentos</a:t>
            </a:r>
            <a:r>
              <a:rPr lang="en-US" sz="2000" dirty="0"/>
              <a:t> </a:t>
            </a:r>
            <a:r>
              <a:rPr lang="en-US" sz="2000" dirty="0" err="1"/>
              <a:t>médicos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simular</a:t>
            </a:r>
            <a:r>
              <a:rPr lang="en-US" sz="2000" dirty="0"/>
              <a:t> </a:t>
            </a:r>
            <a:r>
              <a:rPr lang="en-US" sz="2000" dirty="0" err="1"/>
              <a:t>casos</a:t>
            </a:r>
            <a:r>
              <a:rPr lang="en-US" sz="2000" dirty="0"/>
              <a:t> </a:t>
            </a:r>
            <a:r>
              <a:rPr lang="en-US" sz="2000" dirty="0" err="1"/>
              <a:t>clínicos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93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METODOLOGIA DE ENSINO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Estudos</a:t>
            </a:r>
            <a:r>
              <a:rPr lang="en-US" sz="2000" b="1" dirty="0"/>
              <a:t> de </a:t>
            </a:r>
            <a:r>
              <a:rPr lang="en-US" sz="2000" b="1" dirty="0" err="1"/>
              <a:t>casos</a:t>
            </a:r>
            <a:r>
              <a:rPr lang="en-US" sz="2000" b="1" dirty="0"/>
              <a:t> </a:t>
            </a:r>
            <a:r>
              <a:rPr lang="en-US" sz="2000" b="1" dirty="0" err="1"/>
              <a:t>clínicos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Análise</a:t>
            </a:r>
            <a:r>
              <a:rPr lang="en-US" sz="2000" dirty="0"/>
              <a:t> e </a:t>
            </a:r>
            <a:r>
              <a:rPr lang="en-US" sz="2000" dirty="0" err="1"/>
              <a:t>discussão</a:t>
            </a:r>
            <a:r>
              <a:rPr lang="en-US" sz="2000" dirty="0"/>
              <a:t> de </a:t>
            </a:r>
            <a:r>
              <a:rPr lang="en-US" sz="2000" dirty="0" err="1"/>
              <a:t>estudos</a:t>
            </a:r>
            <a:r>
              <a:rPr lang="en-US" sz="2000" dirty="0"/>
              <a:t> de </a:t>
            </a:r>
            <a:r>
              <a:rPr lang="en-US" sz="2000" dirty="0" err="1"/>
              <a:t>casos</a:t>
            </a:r>
            <a:r>
              <a:rPr lang="en-US" sz="2000" dirty="0"/>
              <a:t> </a:t>
            </a:r>
            <a:r>
              <a:rPr lang="en-US" sz="2000" dirty="0" err="1"/>
              <a:t>clínicos</a:t>
            </a:r>
            <a:r>
              <a:rPr lang="en-US" sz="2000" dirty="0"/>
              <a:t> </a:t>
            </a:r>
            <a:r>
              <a:rPr lang="en-US" sz="2000" dirty="0" err="1"/>
              <a:t>reais</a:t>
            </a:r>
            <a:r>
              <a:rPr lang="en-US" sz="2000" dirty="0"/>
              <a:t>.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aplicam</a:t>
            </a:r>
            <a:r>
              <a:rPr lang="en-US" sz="2000" dirty="0"/>
              <a:t> </a:t>
            </a:r>
            <a:r>
              <a:rPr lang="en-US" sz="2000" dirty="0" err="1"/>
              <a:t>seu</a:t>
            </a:r>
            <a:r>
              <a:rPr lang="en-US" sz="2000" dirty="0"/>
              <a:t> </a:t>
            </a:r>
            <a:r>
              <a:rPr lang="en-US" sz="2000" dirty="0" err="1"/>
              <a:t>conhecimento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diagnosticar</a:t>
            </a:r>
            <a:r>
              <a:rPr lang="en-US" sz="2000" dirty="0"/>
              <a:t> e </a:t>
            </a:r>
            <a:r>
              <a:rPr lang="en-US" sz="2000" dirty="0" err="1"/>
              <a:t>tratar</a:t>
            </a:r>
            <a:r>
              <a:rPr lang="en-US" sz="2000" dirty="0"/>
              <a:t> </a:t>
            </a:r>
            <a:r>
              <a:rPr lang="en-US" sz="2000" dirty="0" err="1"/>
              <a:t>pacientes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cenários</a:t>
            </a:r>
            <a:r>
              <a:rPr lang="en-US" sz="2000" dirty="0"/>
              <a:t> </a:t>
            </a:r>
            <a:r>
              <a:rPr lang="en-US" sz="2000" dirty="0" err="1"/>
              <a:t>específicos</a:t>
            </a:r>
            <a:r>
              <a:rPr lang="en-US" sz="2000" dirty="0"/>
              <a:t>.</a:t>
            </a:r>
          </a:p>
          <a:p>
            <a:endParaRPr lang="pt-BR" sz="2000" dirty="0"/>
          </a:p>
          <a:p>
            <a:pPr marL="0" indent="0">
              <a:buNone/>
            </a:pPr>
            <a:r>
              <a:rPr lang="en-US" sz="2000" b="1" dirty="0" err="1"/>
              <a:t>Visitas</a:t>
            </a:r>
            <a:r>
              <a:rPr lang="en-US" sz="2000" b="1" dirty="0"/>
              <a:t> a </a:t>
            </a:r>
            <a:r>
              <a:rPr lang="en-US" sz="2000" b="1" dirty="0" err="1"/>
              <a:t>unidades</a:t>
            </a:r>
            <a:r>
              <a:rPr lang="en-US" sz="2000" b="1" dirty="0"/>
              <a:t> de </a:t>
            </a:r>
            <a:r>
              <a:rPr lang="en-US" sz="2000" b="1" dirty="0" err="1"/>
              <a:t>emergência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Visitas</a:t>
            </a:r>
            <a:r>
              <a:rPr lang="en-US" sz="2000" dirty="0"/>
              <a:t> a </a:t>
            </a:r>
            <a:r>
              <a:rPr lang="en-US" sz="2000" dirty="0" err="1"/>
              <a:t>hospitais</a:t>
            </a:r>
            <a:r>
              <a:rPr lang="en-US" sz="2000" dirty="0"/>
              <a:t> </a:t>
            </a:r>
            <a:r>
              <a:rPr lang="en-US" sz="2000" dirty="0" err="1"/>
              <a:t>ou</a:t>
            </a:r>
            <a:r>
              <a:rPr lang="en-US" sz="2000" dirty="0"/>
              <a:t> </a:t>
            </a:r>
            <a:r>
              <a:rPr lang="en-US" sz="2000" dirty="0" err="1"/>
              <a:t>unidades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  para </a:t>
            </a:r>
            <a:r>
              <a:rPr lang="en-US" sz="2000" dirty="0" err="1"/>
              <a:t>observação</a:t>
            </a:r>
            <a:r>
              <a:rPr lang="en-US" sz="2000" dirty="0"/>
              <a:t> </a:t>
            </a:r>
            <a:r>
              <a:rPr lang="en-US" sz="2000" dirty="0" err="1"/>
              <a:t>prática</a:t>
            </a:r>
            <a:r>
              <a:rPr lang="en-US" sz="2000" dirty="0"/>
              <a:t>. A </a:t>
            </a:r>
            <a:r>
              <a:rPr lang="en-US" sz="2000" dirty="0" err="1"/>
              <a:t>oportunidade</a:t>
            </a:r>
            <a:r>
              <a:rPr lang="en-US" sz="2000" dirty="0"/>
              <a:t> de </a:t>
            </a:r>
            <a:r>
              <a:rPr lang="en-US" sz="2000" dirty="0" err="1"/>
              <a:t>interagir</a:t>
            </a:r>
            <a:r>
              <a:rPr lang="en-US" sz="2000" dirty="0"/>
              <a:t> com </a:t>
            </a:r>
            <a:r>
              <a:rPr lang="en-US" sz="2000" dirty="0" err="1"/>
              <a:t>equipes</a:t>
            </a:r>
            <a:r>
              <a:rPr lang="en-US" sz="2000" dirty="0"/>
              <a:t> </a:t>
            </a:r>
            <a:r>
              <a:rPr lang="en-US" sz="2000" dirty="0" err="1"/>
              <a:t>médicas</a:t>
            </a:r>
            <a:r>
              <a:rPr lang="en-US" sz="2000" dirty="0"/>
              <a:t> </a:t>
            </a:r>
            <a:r>
              <a:rPr lang="en-US" sz="2000" dirty="0" err="1"/>
              <a:t>experientes</a:t>
            </a:r>
            <a:r>
              <a:rPr lang="en-US" sz="2000" dirty="0"/>
              <a:t> e </a:t>
            </a:r>
            <a:r>
              <a:rPr lang="en-US" sz="2000" dirty="0" err="1"/>
              <a:t>pacientes</a:t>
            </a:r>
            <a:r>
              <a:rPr lang="en-US" sz="2000" dirty="0"/>
              <a:t>.</a:t>
            </a:r>
            <a:endParaRPr lang="pt-BR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25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METODOLOGIA DE ENSINO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Feedback: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/>
              <a:t>Feedback regular dos </a:t>
            </a:r>
            <a:r>
              <a:rPr lang="en-US" sz="2000" dirty="0" err="1"/>
              <a:t>instrutores</a:t>
            </a:r>
            <a:r>
              <a:rPr lang="en-US" sz="2000" dirty="0"/>
              <a:t> </a:t>
            </a:r>
            <a:r>
              <a:rPr lang="en-US" sz="2000" dirty="0" err="1"/>
              <a:t>durante</a:t>
            </a:r>
            <a:r>
              <a:rPr lang="en-US" sz="2000" dirty="0"/>
              <a:t> </a:t>
            </a:r>
            <a:r>
              <a:rPr lang="en-US" sz="2000" dirty="0" err="1"/>
              <a:t>atividades</a:t>
            </a:r>
            <a:r>
              <a:rPr lang="en-US" sz="2000" dirty="0"/>
              <a:t> </a:t>
            </a:r>
            <a:r>
              <a:rPr lang="en-US" sz="2000" dirty="0" err="1"/>
              <a:t>práticas</a:t>
            </a:r>
            <a:r>
              <a:rPr lang="en-US" sz="2000" dirty="0"/>
              <a:t> e </a:t>
            </a:r>
            <a:r>
              <a:rPr lang="en-US" sz="2000" dirty="0" err="1"/>
              <a:t>discussões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sala</a:t>
            </a:r>
            <a:r>
              <a:rPr lang="en-US" sz="2000" dirty="0"/>
              <a:t> de aula.</a:t>
            </a:r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414937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AVALIAÇÃO DISCENTE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Avaliações</a:t>
            </a:r>
            <a:r>
              <a:rPr lang="en-US" sz="2000" b="1" dirty="0"/>
              <a:t> </a:t>
            </a:r>
            <a:r>
              <a:rPr lang="en-US" sz="2000" b="1" dirty="0" err="1"/>
              <a:t>escritas</a:t>
            </a:r>
            <a:r>
              <a:rPr lang="en-US" sz="2000" b="1" dirty="0"/>
              <a:t> (40%)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Avaliações</a:t>
            </a:r>
            <a:r>
              <a:rPr lang="en-US" sz="2000" dirty="0"/>
              <a:t> </a:t>
            </a:r>
            <a:r>
              <a:rPr lang="en-US" sz="2000" dirty="0" err="1"/>
              <a:t>escritas</a:t>
            </a:r>
            <a:r>
              <a:rPr lang="en-US" sz="2000" dirty="0"/>
              <a:t> </a:t>
            </a:r>
            <a:r>
              <a:rPr lang="en-US" sz="2000" dirty="0" err="1"/>
              <a:t>abrangendo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tópicos</a:t>
            </a:r>
            <a:r>
              <a:rPr lang="en-US" sz="2000" dirty="0"/>
              <a:t> de </a:t>
            </a:r>
            <a:r>
              <a:rPr lang="en-US" sz="2000" dirty="0" err="1"/>
              <a:t>cada</a:t>
            </a:r>
            <a:r>
              <a:rPr lang="en-US" sz="2000" dirty="0"/>
              <a:t> </a:t>
            </a:r>
            <a:r>
              <a:rPr lang="en-US" sz="2000" dirty="0" err="1"/>
              <a:t>módulo</a:t>
            </a:r>
            <a:r>
              <a:rPr lang="en-US" sz="2000" dirty="0"/>
              <a:t>, </a:t>
            </a:r>
            <a:r>
              <a:rPr lang="en-US" sz="2000" dirty="0" err="1"/>
              <a:t>incluindo</a:t>
            </a:r>
            <a:r>
              <a:rPr lang="en-US" sz="2000" dirty="0"/>
              <a:t> </a:t>
            </a:r>
            <a:r>
              <a:rPr lang="en-US" sz="2000" dirty="0" err="1"/>
              <a:t>questões</a:t>
            </a:r>
            <a:r>
              <a:rPr lang="en-US" sz="2000" dirty="0"/>
              <a:t> de </a:t>
            </a:r>
            <a:r>
              <a:rPr lang="en-US" sz="2000" dirty="0" err="1"/>
              <a:t>múltipla</a:t>
            </a:r>
            <a:r>
              <a:rPr lang="en-US" sz="2000" dirty="0"/>
              <a:t> </a:t>
            </a:r>
            <a:r>
              <a:rPr lang="en-US" sz="2000" dirty="0" err="1"/>
              <a:t>escolha</a:t>
            </a:r>
            <a:r>
              <a:rPr lang="en-US" sz="2000" dirty="0"/>
              <a:t>, </a:t>
            </a:r>
            <a:r>
              <a:rPr lang="en-US" sz="2000" dirty="0" err="1"/>
              <a:t>verdadeiro</a:t>
            </a:r>
            <a:r>
              <a:rPr lang="en-US" sz="2000" dirty="0"/>
              <a:t>/</a:t>
            </a:r>
            <a:r>
              <a:rPr lang="en-US" sz="2000" dirty="0" err="1"/>
              <a:t>falso</a:t>
            </a:r>
            <a:r>
              <a:rPr lang="en-US" sz="2000" dirty="0"/>
              <a:t> e </a:t>
            </a:r>
            <a:r>
              <a:rPr lang="en-US" sz="2000" dirty="0" err="1"/>
              <a:t>abertas</a:t>
            </a:r>
            <a:r>
              <a:rPr lang="en-US" sz="2000" dirty="0"/>
              <a:t>. </a:t>
            </a:r>
            <a:r>
              <a:rPr lang="en-US" sz="2000" dirty="0" err="1"/>
              <a:t>Essas</a:t>
            </a:r>
            <a:r>
              <a:rPr lang="en-US" sz="2000" dirty="0"/>
              <a:t> </a:t>
            </a:r>
            <a:r>
              <a:rPr lang="en-US" sz="2000" dirty="0" err="1"/>
              <a:t>avaliações</a:t>
            </a:r>
            <a:r>
              <a:rPr lang="en-US" sz="2000" dirty="0"/>
              <a:t> </a:t>
            </a:r>
            <a:r>
              <a:rPr lang="en-US" sz="2000" dirty="0" err="1"/>
              <a:t>testarão</a:t>
            </a:r>
            <a:r>
              <a:rPr lang="en-US" sz="2000" dirty="0"/>
              <a:t> o </a:t>
            </a:r>
            <a:r>
              <a:rPr lang="en-US" sz="2000" dirty="0" err="1"/>
              <a:t>conhecimento</a:t>
            </a:r>
            <a:r>
              <a:rPr lang="en-US" sz="2000" dirty="0"/>
              <a:t> </a:t>
            </a:r>
            <a:r>
              <a:rPr lang="en-US" sz="2000" dirty="0" err="1"/>
              <a:t>teórico</a:t>
            </a:r>
            <a:r>
              <a:rPr lang="en-US" sz="2000" dirty="0"/>
              <a:t> e </a:t>
            </a:r>
            <a:r>
              <a:rPr lang="en-US" sz="2000" dirty="0" err="1"/>
              <a:t>compreensão</a:t>
            </a:r>
            <a:r>
              <a:rPr lang="en-US" sz="2000" dirty="0"/>
              <a:t> das </a:t>
            </a:r>
            <a:r>
              <a:rPr lang="en-US" sz="2000" dirty="0" err="1"/>
              <a:t>diretrizes</a:t>
            </a:r>
            <a:r>
              <a:rPr lang="en-US" sz="2000" dirty="0"/>
              <a:t> e </a:t>
            </a:r>
            <a:r>
              <a:rPr lang="en-US" sz="2000" dirty="0" err="1"/>
              <a:t>protocolos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err="1"/>
              <a:t>Avaliações</a:t>
            </a:r>
            <a:r>
              <a:rPr lang="en-US" sz="2000" b="1" dirty="0"/>
              <a:t> </a:t>
            </a:r>
            <a:r>
              <a:rPr lang="en-US" sz="2000" b="1" dirty="0" err="1"/>
              <a:t>práticas</a:t>
            </a:r>
            <a:r>
              <a:rPr lang="en-US" sz="2000" b="1" dirty="0"/>
              <a:t> (40%)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Avaliações</a:t>
            </a:r>
            <a:r>
              <a:rPr lang="en-US" sz="2000" dirty="0"/>
              <a:t> </a:t>
            </a:r>
            <a:r>
              <a:rPr lang="en-US" sz="2000" dirty="0" err="1"/>
              <a:t>práticas</a:t>
            </a:r>
            <a:r>
              <a:rPr lang="en-US" sz="2000" dirty="0"/>
              <a:t> e </a:t>
            </a:r>
            <a:r>
              <a:rPr lang="en-US" sz="2000" dirty="0" err="1"/>
              <a:t>simulações</a:t>
            </a:r>
            <a:r>
              <a:rPr lang="en-US" sz="2000" dirty="0"/>
              <a:t> </a:t>
            </a:r>
            <a:r>
              <a:rPr lang="en-US" sz="2000" dirty="0" err="1"/>
              <a:t>realistas</a:t>
            </a:r>
            <a:r>
              <a:rPr lang="en-US" sz="2000" dirty="0"/>
              <a:t>.</a:t>
            </a:r>
            <a:endParaRPr lang="pt-BR" sz="2000" dirty="0"/>
          </a:p>
          <a:p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avaliados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suas</a:t>
            </a:r>
            <a:r>
              <a:rPr lang="en-US" sz="2000" dirty="0"/>
              <a:t> </a:t>
            </a:r>
            <a:r>
              <a:rPr lang="en-US" sz="2000" dirty="0" err="1"/>
              <a:t>habilidades</a:t>
            </a:r>
            <a:r>
              <a:rPr lang="en-US" sz="2000" dirty="0"/>
              <a:t> </a:t>
            </a:r>
            <a:r>
              <a:rPr lang="en-US" sz="2000" dirty="0" err="1"/>
              <a:t>técnicas</a:t>
            </a:r>
            <a:r>
              <a:rPr lang="en-US" sz="2000" dirty="0"/>
              <a:t>, </a:t>
            </a:r>
            <a:r>
              <a:rPr lang="en-US" sz="2000" dirty="0" err="1"/>
              <a:t>capacidade</a:t>
            </a:r>
            <a:r>
              <a:rPr lang="en-US" sz="2000" dirty="0"/>
              <a:t> de </a:t>
            </a:r>
            <a:r>
              <a:rPr lang="en-US" sz="2000" dirty="0" err="1"/>
              <a:t>avaliação</a:t>
            </a:r>
            <a:r>
              <a:rPr lang="en-US" sz="2000" dirty="0"/>
              <a:t> e </a:t>
            </a:r>
            <a:r>
              <a:rPr lang="en-US" sz="2000" dirty="0" err="1"/>
              <a:t>diagnóstico</a:t>
            </a:r>
            <a:r>
              <a:rPr lang="en-US" sz="2000" dirty="0"/>
              <a:t> de </a:t>
            </a:r>
            <a:r>
              <a:rPr lang="en-US" sz="2000" dirty="0" err="1"/>
              <a:t>pacientes</a:t>
            </a:r>
            <a:r>
              <a:rPr lang="en-US" sz="2000" dirty="0"/>
              <a:t> </a:t>
            </a:r>
            <a:r>
              <a:rPr lang="en-US" sz="2000" dirty="0" err="1"/>
              <a:t>críticos</a:t>
            </a:r>
            <a:r>
              <a:rPr lang="en-US" sz="2000" dirty="0"/>
              <a:t>, </a:t>
            </a:r>
            <a:r>
              <a:rPr lang="en-US" sz="2000" dirty="0" err="1"/>
              <a:t>bem</a:t>
            </a:r>
            <a:r>
              <a:rPr lang="en-US" sz="2000" dirty="0"/>
              <a:t>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suas</a:t>
            </a:r>
            <a:r>
              <a:rPr lang="en-US" sz="2000" dirty="0"/>
              <a:t> </a:t>
            </a:r>
            <a:r>
              <a:rPr lang="en-US" sz="2000" dirty="0" err="1"/>
              <a:t>habilidades</a:t>
            </a:r>
            <a:r>
              <a:rPr lang="en-US" sz="2000" dirty="0"/>
              <a:t> de </a:t>
            </a:r>
            <a:r>
              <a:rPr lang="en-US" sz="2000" dirty="0" err="1"/>
              <a:t>tomada</a:t>
            </a:r>
            <a:r>
              <a:rPr lang="en-US" sz="2000" dirty="0"/>
              <a:t> de </a:t>
            </a:r>
            <a:r>
              <a:rPr lang="en-US" sz="2000" dirty="0" err="1"/>
              <a:t>decisão</a:t>
            </a:r>
            <a:r>
              <a:rPr lang="en-US" sz="2000" dirty="0"/>
              <a:t> e </a:t>
            </a:r>
            <a:r>
              <a:rPr lang="en-US" sz="2000" dirty="0" err="1"/>
              <a:t>execução</a:t>
            </a:r>
            <a:r>
              <a:rPr lang="en-US" sz="2000" dirty="0"/>
              <a:t> de </a:t>
            </a:r>
            <a:r>
              <a:rPr lang="en-US" sz="2000" dirty="0" err="1"/>
              <a:t>procedimentos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65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AVALIAÇÃO DISCENTE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Participação</a:t>
            </a:r>
            <a:r>
              <a:rPr lang="en-US" sz="2000" b="1" dirty="0"/>
              <a:t> e </a:t>
            </a:r>
            <a:r>
              <a:rPr lang="en-US" sz="2000" b="1" dirty="0" err="1"/>
              <a:t>trabalho</a:t>
            </a:r>
            <a:r>
              <a:rPr lang="en-US" sz="2000" b="1" dirty="0"/>
              <a:t> </a:t>
            </a:r>
            <a:r>
              <a:rPr lang="en-US" sz="2000" b="1" dirty="0" err="1"/>
              <a:t>em</a:t>
            </a:r>
            <a:r>
              <a:rPr lang="en-US" sz="2000" b="1" dirty="0"/>
              <a:t> </a:t>
            </a:r>
            <a:r>
              <a:rPr lang="en-US" sz="2000" b="1" dirty="0" err="1"/>
              <a:t>equipe</a:t>
            </a:r>
            <a:r>
              <a:rPr lang="en-US" sz="2000" b="1" dirty="0"/>
              <a:t> (10%)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Participação</a:t>
            </a:r>
            <a:r>
              <a:rPr lang="en-US" sz="2000" dirty="0"/>
              <a:t> </a:t>
            </a:r>
            <a:r>
              <a:rPr lang="en-US" sz="2000" dirty="0" err="1"/>
              <a:t>ativa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discussões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grupo</a:t>
            </a:r>
            <a:r>
              <a:rPr lang="en-US" sz="2000" dirty="0"/>
              <a:t>, </a:t>
            </a:r>
            <a:r>
              <a:rPr lang="en-US" sz="2000" dirty="0" err="1"/>
              <a:t>exercícios</a:t>
            </a:r>
            <a:r>
              <a:rPr lang="en-US" sz="2000" dirty="0"/>
              <a:t> de </a:t>
            </a:r>
            <a:r>
              <a:rPr lang="en-US" sz="2000" dirty="0" err="1"/>
              <a:t>trabalho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equipe</a:t>
            </a:r>
            <a:r>
              <a:rPr lang="en-US" sz="2000" dirty="0"/>
              <a:t> e </a:t>
            </a:r>
            <a:r>
              <a:rPr lang="en-US" sz="2000" dirty="0" err="1"/>
              <a:t>simulações</a:t>
            </a:r>
            <a:r>
              <a:rPr lang="en-US" sz="2000" dirty="0"/>
              <a:t>.</a:t>
            </a:r>
            <a:endParaRPr lang="pt-BR" sz="2000" dirty="0"/>
          </a:p>
          <a:p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avaliados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sua</a:t>
            </a:r>
            <a:r>
              <a:rPr lang="en-US" sz="2000" dirty="0"/>
              <a:t> </a:t>
            </a:r>
            <a:r>
              <a:rPr lang="en-US" sz="2000" dirty="0" err="1"/>
              <a:t>capacidade</a:t>
            </a:r>
            <a:r>
              <a:rPr lang="en-US" sz="2000" dirty="0"/>
              <a:t> de </a:t>
            </a:r>
            <a:r>
              <a:rPr lang="en-US" sz="2000" dirty="0" err="1"/>
              <a:t>comunicação</a:t>
            </a:r>
            <a:r>
              <a:rPr lang="en-US" sz="2000" dirty="0"/>
              <a:t> </a:t>
            </a:r>
            <a:r>
              <a:rPr lang="en-US" sz="2000" dirty="0" err="1"/>
              <a:t>eficaz</a:t>
            </a:r>
            <a:r>
              <a:rPr lang="en-US" sz="2000" dirty="0"/>
              <a:t>, </a:t>
            </a:r>
            <a:r>
              <a:rPr lang="en-US" sz="2000" dirty="0" err="1"/>
              <a:t>liderança</a:t>
            </a:r>
            <a:r>
              <a:rPr lang="en-US" sz="2000" dirty="0"/>
              <a:t> e </a:t>
            </a:r>
            <a:r>
              <a:rPr lang="en-US" sz="2000" dirty="0" err="1"/>
              <a:t>colaboração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</a:p>
          <a:p>
            <a:endParaRPr lang="pt-BR" sz="2000" dirty="0"/>
          </a:p>
          <a:p>
            <a:pPr marL="0" indent="0">
              <a:buNone/>
            </a:pPr>
            <a:r>
              <a:rPr lang="en-US" sz="2000" b="1" dirty="0" err="1"/>
              <a:t>Comparecimento</a:t>
            </a:r>
            <a:r>
              <a:rPr lang="en-US" sz="2000" b="1" dirty="0"/>
              <a:t> e </a:t>
            </a:r>
            <a:r>
              <a:rPr lang="en-US" sz="2000" b="1" dirty="0" err="1"/>
              <a:t>assiduidade</a:t>
            </a:r>
            <a:r>
              <a:rPr lang="en-US" sz="2000" b="1" dirty="0"/>
              <a:t> (10%)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Presença</a:t>
            </a:r>
            <a:r>
              <a:rPr lang="en-US" sz="2000" dirty="0"/>
              <a:t> </a:t>
            </a:r>
            <a:r>
              <a:rPr lang="en-US" sz="2000" dirty="0" err="1"/>
              <a:t>nas</a:t>
            </a:r>
            <a:r>
              <a:rPr lang="en-US" sz="2000" dirty="0"/>
              <a:t> </a:t>
            </a:r>
            <a:r>
              <a:rPr lang="en-US" sz="2000" dirty="0" err="1"/>
              <a:t>aulas</a:t>
            </a:r>
            <a:r>
              <a:rPr lang="en-US" sz="2000" dirty="0"/>
              <a:t>, </a:t>
            </a:r>
            <a:r>
              <a:rPr lang="en-US" sz="2000" dirty="0" err="1"/>
              <a:t>pontualidade</a:t>
            </a:r>
            <a:r>
              <a:rPr lang="en-US" sz="2000" dirty="0"/>
              <a:t> e o </a:t>
            </a:r>
            <a:r>
              <a:rPr lang="en-US" sz="2000" dirty="0" err="1"/>
              <a:t>envolvimento</a:t>
            </a:r>
            <a:r>
              <a:rPr lang="en-US" sz="2000" dirty="0"/>
              <a:t> </a:t>
            </a:r>
            <a:r>
              <a:rPr lang="en-US" sz="2000" dirty="0" err="1"/>
              <a:t>nas</a:t>
            </a:r>
            <a:r>
              <a:rPr lang="en-US" sz="2000" dirty="0"/>
              <a:t> </a:t>
            </a:r>
            <a:r>
              <a:rPr lang="en-US" sz="2000" dirty="0" err="1"/>
              <a:t>atividades</a:t>
            </a:r>
            <a:r>
              <a:rPr lang="en-US" sz="2000" dirty="0"/>
              <a:t> de </a:t>
            </a:r>
            <a:r>
              <a:rPr lang="en-US" sz="2000" dirty="0" err="1"/>
              <a:t>aprendizado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avaliados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7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AVALIAÇÃO DO PROGRAMA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626" y="1600200"/>
            <a:ext cx="831317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Avaliação</a:t>
            </a:r>
            <a:r>
              <a:rPr lang="en-US" sz="2000" b="1" dirty="0"/>
              <a:t> dos </a:t>
            </a:r>
            <a:r>
              <a:rPr lang="en-US" sz="2000" b="1" dirty="0" err="1"/>
              <a:t>resultados</a:t>
            </a:r>
            <a:r>
              <a:rPr lang="en-US" sz="2000" b="1" dirty="0"/>
              <a:t> dos </a:t>
            </a:r>
            <a:r>
              <a:rPr lang="en-US" sz="2000" b="1" dirty="0" err="1"/>
              <a:t>alunos</a:t>
            </a:r>
            <a:endParaRPr lang="en-US" sz="2000" b="1" dirty="0"/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/>
              <a:t>A </a:t>
            </a:r>
            <a:r>
              <a:rPr lang="en-US" sz="2000" dirty="0" err="1"/>
              <a:t>análise</a:t>
            </a:r>
            <a:r>
              <a:rPr lang="en-US" sz="2000" dirty="0"/>
              <a:t> dos </a:t>
            </a:r>
            <a:r>
              <a:rPr lang="en-US" sz="2000" dirty="0" err="1"/>
              <a:t>resultados</a:t>
            </a:r>
            <a:r>
              <a:rPr lang="en-US" sz="2000" dirty="0"/>
              <a:t> dos </a:t>
            </a:r>
            <a:r>
              <a:rPr lang="en-US" sz="2000" dirty="0" err="1"/>
              <a:t>alunos</a:t>
            </a:r>
            <a:r>
              <a:rPr lang="en-US" sz="2000" dirty="0"/>
              <a:t>, </a:t>
            </a:r>
            <a:r>
              <a:rPr lang="en-US" sz="2000" dirty="0" err="1"/>
              <a:t>incluindo</a:t>
            </a:r>
            <a:r>
              <a:rPr lang="en-US" sz="2000" dirty="0"/>
              <a:t> as </a:t>
            </a:r>
            <a:r>
              <a:rPr lang="en-US" sz="2000" dirty="0" err="1"/>
              <a:t>pontuações</a:t>
            </a:r>
            <a:r>
              <a:rPr lang="en-US" sz="2000" dirty="0"/>
              <a:t> </a:t>
            </a:r>
            <a:r>
              <a:rPr lang="en-US" sz="2000" dirty="0" err="1"/>
              <a:t>nas</a:t>
            </a:r>
            <a:r>
              <a:rPr lang="en-US" sz="2000" dirty="0"/>
              <a:t> </a:t>
            </a:r>
            <a:r>
              <a:rPr lang="en-US" sz="2000" dirty="0" err="1"/>
              <a:t>avaliações</a:t>
            </a:r>
            <a:r>
              <a:rPr lang="en-US" sz="2000" dirty="0"/>
              <a:t> </a:t>
            </a:r>
            <a:r>
              <a:rPr lang="en-US" sz="2000" dirty="0" err="1"/>
              <a:t>escritas</a:t>
            </a:r>
            <a:r>
              <a:rPr lang="en-US" sz="2000" dirty="0"/>
              <a:t>, </a:t>
            </a:r>
            <a:r>
              <a:rPr lang="en-US" sz="2000" dirty="0" err="1"/>
              <a:t>práticas</a:t>
            </a:r>
            <a:r>
              <a:rPr lang="en-US" sz="2000" dirty="0"/>
              <a:t> e </a:t>
            </a:r>
            <a:r>
              <a:rPr lang="en-US" sz="2000" dirty="0" err="1"/>
              <a:t>projetos</a:t>
            </a:r>
            <a:r>
              <a:rPr lang="en-US" sz="2000" dirty="0"/>
              <a:t>, </a:t>
            </a:r>
            <a:r>
              <a:rPr lang="en-US" sz="2000" dirty="0" err="1"/>
              <a:t>será</a:t>
            </a:r>
            <a:r>
              <a:rPr lang="en-US" sz="2000" dirty="0"/>
              <a:t> </a:t>
            </a:r>
            <a:r>
              <a:rPr lang="en-US" sz="2000" dirty="0" err="1"/>
              <a:t>usada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avaliar</a:t>
            </a:r>
            <a:r>
              <a:rPr lang="en-US" sz="2000" dirty="0"/>
              <a:t> a </a:t>
            </a:r>
            <a:r>
              <a:rPr lang="en-US" sz="2000" dirty="0" err="1"/>
              <a:t>eficácia</a:t>
            </a:r>
            <a:r>
              <a:rPr lang="en-US" sz="2000" dirty="0"/>
              <a:t> do </a:t>
            </a:r>
            <a:r>
              <a:rPr lang="en-US" sz="2000" dirty="0" err="1"/>
              <a:t>programa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transmitir</a:t>
            </a:r>
            <a:r>
              <a:rPr lang="en-US" sz="2000" dirty="0"/>
              <a:t> </a:t>
            </a:r>
            <a:r>
              <a:rPr lang="en-US" sz="2000" dirty="0" err="1"/>
              <a:t>conhecimento</a:t>
            </a:r>
            <a:r>
              <a:rPr lang="en-US" sz="2000" dirty="0"/>
              <a:t> e </a:t>
            </a:r>
            <a:r>
              <a:rPr lang="en-US" sz="2000" dirty="0" err="1"/>
              <a:t>habilidades</a:t>
            </a:r>
            <a:r>
              <a:rPr lang="en-US" sz="2000" dirty="0"/>
              <a:t>.</a:t>
            </a:r>
          </a:p>
          <a:p>
            <a:endParaRPr lang="pt-BR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25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AVALIAÇÃO DO PROGRAMA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Feedback dos </a:t>
            </a:r>
            <a:r>
              <a:rPr lang="en-US" sz="2000" b="1" dirty="0" err="1"/>
              <a:t>alunos</a:t>
            </a:r>
            <a:endParaRPr lang="en-US" sz="2000" b="1" dirty="0"/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Coleta</a:t>
            </a:r>
            <a:r>
              <a:rPr lang="en-US" sz="2000" dirty="0"/>
              <a:t> de feedback dos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o </a:t>
            </a:r>
            <a:r>
              <a:rPr lang="en-US" sz="2000" dirty="0" err="1"/>
              <a:t>conteúdo</a:t>
            </a:r>
            <a:r>
              <a:rPr lang="en-US" sz="2000" dirty="0"/>
              <a:t> do </a:t>
            </a:r>
            <a:r>
              <a:rPr lang="en-US" sz="2000" dirty="0" err="1"/>
              <a:t>curso</a:t>
            </a:r>
            <a:r>
              <a:rPr lang="en-US" sz="2000" dirty="0"/>
              <a:t>, </a:t>
            </a:r>
            <a:r>
              <a:rPr lang="en-US" sz="2000" dirty="0" err="1"/>
              <a:t>qualidade</a:t>
            </a:r>
            <a:r>
              <a:rPr lang="en-US" sz="2000" dirty="0"/>
              <a:t> do </a:t>
            </a:r>
            <a:r>
              <a:rPr lang="en-US" sz="2000" dirty="0" err="1"/>
              <a:t>ensino</a:t>
            </a:r>
            <a:r>
              <a:rPr lang="en-US" sz="2000" dirty="0"/>
              <a:t>, </a:t>
            </a:r>
            <a:r>
              <a:rPr lang="en-US" sz="2000" dirty="0" err="1"/>
              <a:t>materiais</a:t>
            </a:r>
            <a:r>
              <a:rPr lang="en-US" sz="2000" dirty="0"/>
              <a:t> </a:t>
            </a:r>
            <a:r>
              <a:rPr lang="en-US" sz="2000" dirty="0" err="1"/>
              <a:t>didáticos</a:t>
            </a:r>
            <a:r>
              <a:rPr lang="en-US" sz="2000" dirty="0"/>
              <a:t> e </a:t>
            </a:r>
            <a:r>
              <a:rPr lang="en-US" sz="2000" dirty="0" err="1"/>
              <a:t>simulações</a:t>
            </a:r>
            <a:r>
              <a:rPr lang="en-US" sz="2000" dirty="0"/>
              <a:t>. O feedback dos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será</a:t>
            </a:r>
            <a:r>
              <a:rPr lang="en-US" sz="2000" dirty="0"/>
              <a:t> </a:t>
            </a:r>
            <a:r>
              <a:rPr lang="en-US" sz="2000" dirty="0" err="1"/>
              <a:t>usado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fazer</a:t>
            </a:r>
            <a:r>
              <a:rPr lang="en-US" sz="2000" dirty="0"/>
              <a:t> </a:t>
            </a:r>
            <a:r>
              <a:rPr lang="en-US" sz="2000" dirty="0" err="1"/>
              <a:t>melhorias</a:t>
            </a:r>
            <a:r>
              <a:rPr lang="en-US" sz="2000" dirty="0"/>
              <a:t> </a:t>
            </a:r>
            <a:r>
              <a:rPr lang="en-US" sz="2000" dirty="0" err="1"/>
              <a:t>contínuas</a:t>
            </a:r>
            <a:r>
              <a:rPr lang="en-US" sz="2000" dirty="0"/>
              <a:t> no </a:t>
            </a:r>
            <a:r>
              <a:rPr lang="en-US" sz="2000" dirty="0" err="1"/>
              <a:t>programa</a:t>
            </a:r>
            <a:r>
              <a:rPr lang="en-US" sz="2000" dirty="0"/>
              <a:t>.</a:t>
            </a:r>
          </a:p>
          <a:p>
            <a:endParaRPr lang="pt-BR" sz="2000" dirty="0"/>
          </a:p>
          <a:p>
            <a:pPr marL="0" indent="0">
              <a:buNone/>
            </a:pPr>
            <a:r>
              <a:rPr lang="en-US" sz="2000" b="1" dirty="0"/>
              <a:t>Taxa de </a:t>
            </a:r>
            <a:r>
              <a:rPr lang="en-US" sz="2000" b="1" dirty="0" err="1"/>
              <a:t>conclusão</a:t>
            </a:r>
            <a:endParaRPr lang="en-US" sz="2000" b="1" dirty="0"/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/>
              <a:t>A taxa de </a:t>
            </a:r>
            <a:r>
              <a:rPr lang="en-US" sz="2000" dirty="0" err="1"/>
              <a:t>conclusão</a:t>
            </a:r>
            <a:r>
              <a:rPr lang="en-US" sz="2000" dirty="0"/>
              <a:t> do </a:t>
            </a:r>
            <a:r>
              <a:rPr lang="en-US" sz="2000" dirty="0" err="1"/>
              <a:t>curso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será</a:t>
            </a:r>
            <a:r>
              <a:rPr lang="en-US" sz="2000" dirty="0"/>
              <a:t> </a:t>
            </a:r>
            <a:r>
              <a:rPr lang="en-US" sz="2000" dirty="0" err="1"/>
              <a:t>monitorada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avaliar</a:t>
            </a:r>
            <a:r>
              <a:rPr lang="en-US" sz="2000" dirty="0"/>
              <a:t> o </a:t>
            </a:r>
            <a:r>
              <a:rPr lang="en-US" sz="2000" dirty="0" err="1"/>
              <a:t>nível</a:t>
            </a:r>
            <a:r>
              <a:rPr lang="en-US" sz="2000" dirty="0"/>
              <a:t> de </a:t>
            </a:r>
            <a:r>
              <a:rPr lang="en-US" sz="2000" dirty="0" err="1"/>
              <a:t>engajamento</a:t>
            </a:r>
            <a:r>
              <a:rPr lang="en-US" sz="2000" dirty="0"/>
              <a:t> e </a:t>
            </a:r>
            <a:r>
              <a:rPr lang="en-US" sz="2000" dirty="0" err="1"/>
              <a:t>satisfação</a:t>
            </a:r>
            <a:r>
              <a:rPr lang="en-US" sz="2000" dirty="0"/>
              <a:t> com o </a:t>
            </a:r>
            <a:r>
              <a:rPr lang="en-US" sz="2000" dirty="0" err="1"/>
              <a:t>programa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689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AVALIAÇÃO DO PROGRAMA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/>
              <a:t>Avaliação</a:t>
            </a:r>
            <a:r>
              <a:rPr lang="en-US" sz="2000" b="1" dirty="0"/>
              <a:t> de </a:t>
            </a:r>
            <a:r>
              <a:rPr lang="en-US" sz="2000" b="1" dirty="0" err="1"/>
              <a:t>desempenho</a:t>
            </a:r>
            <a:r>
              <a:rPr lang="en-US" sz="2000" b="1" dirty="0"/>
              <a:t> dos </a:t>
            </a:r>
            <a:r>
              <a:rPr lang="en-US" sz="2000" b="1" dirty="0" err="1"/>
              <a:t>instrutores</a:t>
            </a:r>
            <a:endParaRPr lang="en-US" sz="2000" b="1" dirty="0"/>
          </a:p>
          <a:p>
            <a:pPr marL="0" indent="0">
              <a:buNone/>
            </a:pPr>
            <a:endParaRPr lang="pt-BR" sz="2000" dirty="0"/>
          </a:p>
          <a:p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instrutores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avaliados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</a:t>
            </a:r>
            <a:r>
              <a:rPr lang="en-US" sz="2000" dirty="0" err="1"/>
              <a:t>quanto</a:t>
            </a:r>
            <a:r>
              <a:rPr lang="en-US" sz="2000" dirty="0"/>
              <a:t> </a:t>
            </a:r>
            <a:r>
              <a:rPr lang="en-US" sz="2000" dirty="0" err="1"/>
              <a:t>à</a:t>
            </a:r>
            <a:r>
              <a:rPr lang="en-US" sz="2000" dirty="0"/>
              <a:t> </a:t>
            </a:r>
            <a:r>
              <a:rPr lang="en-US" sz="2000" dirty="0" err="1"/>
              <a:t>qualidade</a:t>
            </a:r>
            <a:r>
              <a:rPr lang="en-US" sz="2000" dirty="0"/>
              <a:t> do </a:t>
            </a:r>
            <a:r>
              <a:rPr lang="en-US" sz="2000" dirty="0" err="1"/>
              <a:t>ensino</a:t>
            </a:r>
            <a:r>
              <a:rPr lang="en-US" sz="2000" dirty="0"/>
              <a:t>, </a:t>
            </a:r>
            <a:r>
              <a:rPr lang="en-US" sz="2000" dirty="0" err="1"/>
              <a:t>conhecimento</a:t>
            </a:r>
            <a:r>
              <a:rPr lang="en-US" sz="2000" dirty="0"/>
              <a:t> do </a:t>
            </a:r>
            <a:r>
              <a:rPr lang="en-US" sz="2000" dirty="0" err="1"/>
              <a:t>assunto</a:t>
            </a:r>
            <a:r>
              <a:rPr lang="en-US" sz="2000" dirty="0"/>
              <a:t> e </a:t>
            </a:r>
            <a:r>
              <a:rPr lang="en-US" sz="2000" dirty="0" err="1"/>
              <a:t>habilidades</a:t>
            </a:r>
            <a:r>
              <a:rPr lang="en-US" sz="2000" dirty="0"/>
              <a:t> de </a:t>
            </a:r>
            <a:r>
              <a:rPr lang="en-US" sz="2000" dirty="0" err="1"/>
              <a:t>comunicação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931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BIBLIOGRAFIA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1. Emergency Medicine: Diagnosis and Management - Anthony F. </a:t>
            </a:r>
            <a:r>
              <a:rPr lang="en-US" dirty="0" err="1"/>
              <a:t>Tintinalli</a:t>
            </a:r>
            <a:r>
              <a:rPr lang="en-US" dirty="0"/>
              <a:t> et al.</a:t>
            </a:r>
            <a:endParaRPr lang="pt-BR" dirty="0"/>
          </a:p>
          <a:p>
            <a:r>
              <a:rPr lang="en-US" dirty="0"/>
              <a:t>2. Rosen's Emergency Medicine: Concepts and Clinical Practice - Ron Walls et al.</a:t>
            </a:r>
            <a:endParaRPr lang="pt-BR" dirty="0"/>
          </a:p>
          <a:p>
            <a:r>
              <a:rPr lang="en-US" dirty="0"/>
              <a:t>3. Textbook of Adult Emergency Medicine - Peter Cameron et al.</a:t>
            </a:r>
            <a:endParaRPr lang="pt-BR" dirty="0"/>
          </a:p>
          <a:p>
            <a:r>
              <a:rPr lang="en-US" dirty="0"/>
              <a:t>4. Advanced Cardiovascular Life Support (ACLS) Provider Manual - American Heart Association.</a:t>
            </a:r>
            <a:endParaRPr lang="pt-BR" dirty="0"/>
          </a:p>
          <a:p>
            <a:r>
              <a:rPr lang="en-US" dirty="0"/>
              <a:t>5. Annals of Emergency Medicine</a:t>
            </a:r>
            <a:endParaRPr lang="pt-BR" dirty="0"/>
          </a:p>
          <a:p>
            <a:r>
              <a:rPr lang="en-US" dirty="0"/>
              <a:t>6. Journal of Emergency Medicine</a:t>
            </a:r>
            <a:endParaRPr lang="pt-BR" dirty="0"/>
          </a:p>
          <a:p>
            <a:r>
              <a:rPr lang="en-US" dirty="0"/>
              <a:t>7. Critical Care Medicine</a:t>
            </a:r>
            <a:endParaRPr lang="pt-BR" dirty="0"/>
          </a:p>
          <a:p>
            <a:r>
              <a:rPr lang="en-US" dirty="0"/>
              <a:t>8. </a:t>
            </a:r>
            <a:r>
              <a:rPr lang="en-US" dirty="0" err="1"/>
              <a:t>UpToDate</a:t>
            </a:r>
            <a:r>
              <a:rPr lang="en-US" dirty="0"/>
              <a:t> (</a:t>
            </a:r>
            <a:r>
              <a:rPr lang="en-US" dirty="0" err="1"/>
              <a:t>plataforma</a:t>
            </a:r>
            <a:r>
              <a:rPr lang="en-US" dirty="0"/>
              <a:t> </a:t>
            </a:r>
            <a:r>
              <a:rPr lang="en-US" dirty="0" err="1"/>
              <a:t>médica</a:t>
            </a:r>
            <a:r>
              <a:rPr lang="en-US" dirty="0"/>
              <a:t> com </a:t>
            </a:r>
            <a:r>
              <a:rPr lang="en-US" dirty="0" err="1"/>
              <a:t>artigos</a:t>
            </a:r>
            <a:r>
              <a:rPr lang="en-US" dirty="0"/>
              <a:t> de </a:t>
            </a:r>
            <a:r>
              <a:rPr lang="en-US" dirty="0" err="1"/>
              <a:t>revisão</a:t>
            </a:r>
            <a:r>
              <a:rPr lang="en-US" dirty="0"/>
              <a:t> </a:t>
            </a:r>
            <a:r>
              <a:rPr lang="en-US" dirty="0" err="1"/>
              <a:t>clínica</a:t>
            </a:r>
            <a:r>
              <a:rPr lang="en-US" dirty="0"/>
              <a:t>)</a:t>
            </a:r>
            <a:endParaRPr lang="pt-BR" dirty="0"/>
          </a:p>
          <a:p>
            <a:r>
              <a:rPr lang="en-US" dirty="0"/>
              <a:t>9. National Institutes of Health (NIH) - Emergency Medicine Resources</a:t>
            </a:r>
            <a:endParaRPr lang="pt-BR" dirty="0"/>
          </a:p>
          <a:p>
            <a:r>
              <a:rPr lang="en-US" dirty="0"/>
              <a:t>10. American College of Emergency Physicians (ACEP) - Educational Resources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4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F9D3B-EC03-F455-20D0-BAC95DC0D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CDCF6D-C3FE-2602-A2D7-B9851E7CC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/>
              <a:t>Público alvo: </a:t>
            </a:r>
            <a:r>
              <a:rPr lang="pt-BR" sz="2800" dirty="0"/>
              <a:t>acadêmicos de medicina da </a:t>
            </a:r>
            <a:r>
              <a:rPr lang="pt-BR" sz="2800" dirty="0" err="1"/>
              <a:t>UniChristus</a:t>
            </a:r>
            <a:endParaRPr lang="pt-BR" sz="2800" dirty="0"/>
          </a:p>
          <a:p>
            <a:pPr marL="0" indent="0">
              <a:buNone/>
            </a:pPr>
            <a:endParaRPr lang="pt-BR" sz="2800" b="1" dirty="0"/>
          </a:p>
          <a:p>
            <a:r>
              <a:rPr lang="pt-BR" sz="2800" b="1" dirty="0"/>
              <a:t>Caráter da disciplina: </a:t>
            </a:r>
            <a:r>
              <a:rPr lang="pt-BR" sz="2800" dirty="0"/>
              <a:t>obrigatória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b="1" dirty="0"/>
              <a:t>Regime de oferta da disciplina: </a:t>
            </a:r>
            <a:r>
              <a:rPr lang="pt-BR" sz="2800" dirty="0"/>
              <a:t>modular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b="1" dirty="0"/>
              <a:t>Carga horária total</a:t>
            </a:r>
            <a:r>
              <a:rPr lang="pt-BR" sz="2800" dirty="0"/>
              <a:t>: 120 horas </a:t>
            </a:r>
          </a:p>
          <a:p>
            <a:pPr marL="0" indent="0">
              <a:buNone/>
            </a:pPr>
            <a:r>
              <a:rPr lang="pt-BR" sz="2400" dirty="0"/>
              <a:t>Aulas práticas</a:t>
            </a:r>
          </a:p>
          <a:p>
            <a:pPr marL="0" indent="0">
              <a:buNone/>
            </a:pPr>
            <a:r>
              <a:rPr lang="pt-BR" sz="2400" dirty="0"/>
              <a:t>Aulas teóricas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6189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OBRIGADA!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Imagem 4" descr="Logotipo, nome da empresa&#10;&#10;Descrição gerada automaticamente">
            <a:extLst>
              <a:ext uri="{FF2B5EF4-FFF2-40B4-BE49-F238E27FC236}">
                <a16:creationId xmlns:a16="http://schemas.microsoft.com/office/drawing/2014/main" id="{13842EC3-ED4D-EC3A-FB79-1ACDB72C7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651" y="2331807"/>
            <a:ext cx="6005052" cy="350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54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 </a:t>
            </a:r>
            <a:r>
              <a:rPr lang="en-US" sz="2000" dirty="0" err="1"/>
              <a:t>atuação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unidade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 </a:t>
            </a:r>
            <a:r>
              <a:rPr lang="en-US" sz="2000" dirty="0" err="1"/>
              <a:t>requer</a:t>
            </a:r>
            <a:r>
              <a:rPr lang="en-US" sz="2000" dirty="0"/>
              <a:t> </a:t>
            </a:r>
            <a:r>
              <a:rPr lang="en-US" sz="2000" dirty="0" err="1"/>
              <a:t>conhecimentos</a:t>
            </a:r>
            <a:r>
              <a:rPr lang="en-US" sz="2000" dirty="0"/>
              <a:t> e </a:t>
            </a:r>
            <a:r>
              <a:rPr lang="en-US" sz="2000" dirty="0" err="1"/>
              <a:t>habilidades</a:t>
            </a:r>
            <a:r>
              <a:rPr lang="en-US" sz="2000" dirty="0"/>
              <a:t> </a:t>
            </a:r>
            <a:r>
              <a:rPr lang="en-US" sz="2000" dirty="0" err="1"/>
              <a:t>específicas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lidar</a:t>
            </a:r>
            <a:r>
              <a:rPr lang="en-US" sz="2000" dirty="0"/>
              <a:t> com </a:t>
            </a:r>
            <a:r>
              <a:rPr lang="en-US" sz="2000" dirty="0" err="1"/>
              <a:t>situações</a:t>
            </a:r>
            <a:r>
              <a:rPr lang="en-US" sz="2000" dirty="0"/>
              <a:t> </a:t>
            </a:r>
            <a:r>
              <a:rPr lang="en-US" sz="2000" dirty="0" err="1"/>
              <a:t>críticas</a:t>
            </a:r>
            <a:r>
              <a:rPr lang="en-US" sz="2000" dirty="0"/>
              <a:t> e </a:t>
            </a:r>
            <a:r>
              <a:rPr lang="en-US" sz="2000" dirty="0" err="1"/>
              <a:t>urgentes</a:t>
            </a:r>
            <a:r>
              <a:rPr lang="en-US" sz="2000" dirty="0"/>
              <a:t> de </a:t>
            </a:r>
            <a:r>
              <a:rPr lang="en-US" sz="2000" dirty="0" err="1"/>
              <a:t>saúde</a:t>
            </a:r>
            <a:r>
              <a:rPr lang="en-US" sz="2000" dirty="0"/>
              <a:t>. Este </a:t>
            </a:r>
            <a:r>
              <a:rPr lang="en-US" sz="2000" dirty="0" err="1"/>
              <a:t>curso</a:t>
            </a:r>
            <a:r>
              <a:rPr lang="en-US" sz="2000" dirty="0"/>
              <a:t> visa </a:t>
            </a:r>
            <a:r>
              <a:rPr lang="en-US" sz="2000" dirty="0" err="1"/>
              <a:t>capacitar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estudantes</a:t>
            </a:r>
            <a:r>
              <a:rPr lang="en-US" sz="2000" dirty="0"/>
              <a:t> de </a:t>
            </a:r>
            <a:r>
              <a:rPr lang="en-US" sz="2000" dirty="0" err="1"/>
              <a:t>medicina</a:t>
            </a:r>
            <a:r>
              <a:rPr lang="en-US" sz="2000" dirty="0"/>
              <a:t> com as </a:t>
            </a:r>
            <a:r>
              <a:rPr lang="en-US" sz="2000" dirty="0" err="1"/>
              <a:t>competências</a:t>
            </a:r>
            <a:r>
              <a:rPr lang="en-US" sz="2000" dirty="0"/>
              <a:t> </a:t>
            </a:r>
            <a:r>
              <a:rPr lang="en-US" sz="2000" dirty="0" err="1"/>
              <a:t>necessárias</a:t>
            </a:r>
            <a:r>
              <a:rPr lang="en-US" sz="2000" dirty="0"/>
              <a:t> para </a:t>
            </a:r>
            <a:r>
              <a:rPr lang="en-US" sz="2000" dirty="0" err="1"/>
              <a:t>atender</a:t>
            </a:r>
            <a:r>
              <a:rPr lang="en-US" sz="2000" dirty="0"/>
              <a:t> de forma </a:t>
            </a:r>
            <a:r>
              <a:rPr lang="en-US" sz="2000" dirty="0" err="1"/>
              <a:t>eficiente</a:t>
            </a:r>
            <a:r>
              <a:rPr lang="en-US" sz="2000" dirty="0"/>
              <a:t> e </a:t>
            </a:r>
            <a:r>
              <a:rPr lang="en-US" sz="2000" dirty="0" err="1"/>
              <a:t>segura</a:t>
            </a:r>
            <a:r>
              <a:rPr lang="en-US" sz="2000" dirty="0"/>
              <a:t> </a:t>
            </a:r>
            <a:r>
              <a:rPr lang="en-US" sz="2000" dirty="0" err="1"/>
              <a:t>pacientes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estado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, </a:t>
            </a:r>
            <a:r>
              <a:rPr lang="en-US" sz="2000" dirty="0" err="1"/>
              <a:t>contribuindo</a:t>
            </a:r>
            <a:r>
              <a:rPr lang="en-US" sz="2000" dirty="0"/>
              <a:t> para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assistência</a:t>
            </a:r>
            <a:r>
              <a:rPr lang="en-US" sz="2000" dirty="0"/>
              <a:t> de </a:t>
            </a:r>
            <a:r>
              <a:rPr lang="en-US" sz="2000" dirty="0" err="1"/>
              <a:t>qualidade</a:t>
            </a:r>
            <a:r>
              <a:rPr lang="en-US" sz="2000" dirty="0"/>
              <a:t>, </a:t>
            </a:r>
            <a:r>
              <a:rPr lang="en-US" sz="2000" dirty="0" err="1"/>
              <a:t>reduzindo</a:t>
            </a:r>
            <a:r>
              <a:rPr lang="en-US" sz="2000" dirty="0"/>
              <a:t> </a:t>
            </a:r>
            <a:r>
              <a:rPr lang="en-US" sz="2000" dirty="0" err="1"/>
              <a:t>riscos</a:t>
            </a:r>
            <a:r>
              <a:rPr lang="en-US" sz="2000" dirty="0"/>
              <a:t> de </a:t>
            </a:r>
            <a:r>
              <a:rPr lang="en-US" sz="2000" dirty="0" err="1"/>
              <a:t>complicações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JUSTIFICATIVA</a:t>
            </a:r>
          </a:p>
        </p:txBody>
      </p:sp>
    </p:spTree>
    <p:extLst>
      <p:ext uri="{BB962C8B-B14F-4D97-AF65-F5344CB8AC3E}">
        <p14:creationId xmlns:p14="http://schemas.microsoft.com/office/powerpoint/2010/main" val="312681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Gerais</a:t>
            </a:r>
            <a:r>
              <a:rPr lang="en-US" sz="2000" b="1" dirty="0"/>
              <a:t>:</a:t>
            </a:r>
            <a:endParaRPr lang="pt-BR" sz="2000" dirty="0"/>
          </a:p>
          <a:p>
            <a:pPr lvl="0"/>
            <a:r>
              <a:rPr lang="en-US" sz="2000" dirty="0" err="1"/>
              <a:t>Capacitar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alunos</a:t>
            </a:r>
            <a:r>
              <a:rPr lang="en-US" sz="2000" dirty="0"/>
              <a:t> a </a:t>
            </a:r>
            <a:r>
              <a:rPr lang="en-US" sz="2000" dirty="0" err="1"/>
              <a:t>reconhecer</a:t>
            </a:r>
            <a:r>
              <a:rPr lang="en-US" sz="2000" dirty="0"/>
              <a:t>, </a:t>
            </a:r>
            <a:r>
              <a:rPr lang="en-US" sz="2000" dirty="0" err="1"/>
              <a:t>avaliar</a:t>
            </a:r>
            <a:r>
              <a:rPr lang="en-US" sz="2000" dirty="0"/>
              <a:t> e </a:t>
            </a:r>
            <a:r>
              <a:rPr lang="en-US" sz="2000" dirty="0" err="1"/>
              <a:t>conduzir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emergências</a:t>
            </a:r>
            <a:r>
              <a:rPr lang="en-US" sz="2000" dirty="0"/>
              <a:t> </a:t>
            </a:r>
            <a:r>
              <a:rPr lang="en-US" sz="2000" dirty="0" err="1"/>
              <a:t>médicas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4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 err="1"/>
              <a:t>Específicos</a:t>
            </a:r>
            <a:r>
              <a:rPr lang="en-US" sz="2000" b="1" dirty="0"/>
              <a:t>:</a:t>
            </a:r>
            <a:endParaRPr lang="pt-BR" sz="2000" dirty="0"/>
          </a:p>
          <a:p>
            <a:pPr lvl="0"/>
            <a:r>
              <a:rPr lang="en-US" sz="2000" dirty="0" err="1"/>
              <a:t>Identificar</a:t>
            </a:r>
            <a:r>
              <a:rPr lang="en-US" sz="2000" dirty="0"/>
              <a:t> </a:t>
            </a:r>
            <a:r>
              <a:rPr lang="en-US" sz="2000" dirty="0" err="1"/>
              <a:t>sinais</a:t>
            </a:r>
            <a:r>
              <a:rPr lang="en-US" sz="2000" dirty="0"/>
              <a:t> </a:t>
            </a:r>
            <a:r>
              <a:rPr lang="en-US" sz="2000" dirty="0" err="1"/>
              <a:t>vitais</a:t>
            </a:r>
            <a:r>
              <a:rPr lang="en-US" sz="2000" dirty="0"/>
              <a:t> e </a:t>
            </a:r>
            <a:r>
              <a:rPr lang="en-US" sz="2000" dirty="0" err="1"/>
              <a:t>indicadores</a:t>
            </a:r>
            <a:r>
              <a:rPr lang="en-US" sz="2000" dirty="0"/>
              <a:t> de </a:t>
            </a:r>
            <a:r>
              <a:rPr lang="en-US" sz="2000" dirty="0" err="1"/>
              <a:t>gravidade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pacientes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unidade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r>
              <a:rPr lang="en-US" sz="2000" dirty="0" err="1"/>
              <a:t>Realizar</a:t>
            </a:r>
            <a:r>
              <a:rPr lang="en-US" sz="2000" dirty="0"/>
              <a:t> </a:t>
            </a:r>
            <a:r>
              <a:rPr lang="en-US" sz="2000" dirty="0" err="1"/>
              <a:t>manobras</a:t>
            </a:r>
            <a:r>
              <a:rPr lang="en-US" sz="2000" dirty="0"/>
              <a:t> de </a:t>
            </a:r>
            <a:r>
              <a:rPr lang="en-US" sz="2000" dirty="0" err="1"/>
              <a:t>ressuscitação</a:t>
            </a:r>
            <a:r>
              <a:rPr lang="en-US" sz="2000" dirty="0"/>
              <a:t> </a:t>
            </a:r>
            <a:r>
              <a:rPr lang="en-US" sz="2000" dirty="0" err="1"/>
              <a:t>cardiopulmonar</a:t>
            </a:r>
            <a:r>
              <a:rPr lang="en-US" sz="2000" dirty="0"/>
              <a:t> de </a:t>
            </a:r>
            <a:r>
              <a:rPr lang="en-US" sz="2000" dirty="0" err="1"/>
              <a:t>acordo</a:t>
            </a:r>
            <a:r>
              <a:rPr lang="en-US" sz="2000" dirty="0"/>
              <a:t> com as </a:t>
            </a:r>
            <a:r>
              <a:rPr lang="en-US" sz="2000" dirty="0" err="1"/>
              <a:t>diretrizes</a:t>
            </a:r>
            <a:r>
              <a:rPr lang="en-US" sz="2000" dirty="0"/>
              <a:t> </a:t>
            </a:r>
            <a:r>
              <a:rPr lang="en-US" sz="2000" dirty="0" err="1"/>
              <a:t>atuais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r>
              <a:rPr lang="en-US" sz="2000" dirty="0" err="1"/>
              <a:t>Prescrever</a:t>
            </a:r>
            <a:r>
              <a:rPr lang="en-US" sz="2000" dirty="0"/>
              <a:t> </a:t>
            </a:r>
            <a:r>
              <a:rPr lang="en-US" sz="2000" dirty="0" err="1"/>
              <a:t>medicamentos</a:t>
            </a:r>
            <a:r>
              <a:rPr lang="en-US" sz="2000" dirty="0"/>
              <a:t> e </a:t>
            </a:r>
            <a:r>
              <a:rPr lang="en-US" sz="2000" dirty="0" err="1"/>
              <a:t>terapias</a:t>
            </a:r>
            <a:r>
              <a:rPr lang="en-US" sz="2000" dirty="0"/>
              <a:t> </a:t>
            </a:r>
            <a:r>
              <a:rPr lang="en-US" sz="2000" dirty="0" err="1"/>
              <a:t>intravenosas</a:t>
            </a:r>
            <a:r>
              <a:rPr lang="en-US" sz="2000" dirty="0"/>
              <a:t> </a:t>
            </a:r>
            <a:r>
              <a:rPr lang="en-US" sz="2000" dirty="0" err="1"/>
              <a:t>adequados</a:t>
            </a:r>
            <a:r>
              <a:rPr lang="en-US" sz="2000" dirty="0"/>
              <a:t> para </a:t>
            </a:r>
            <a:r>
              <a:rPr lang="en-US" sz="2000" dirty="0" err="1"/>
              <a:t>cada</a:t>
            </a:r>
            <a:r>
              <a:rPr lang="en-US" sz="2000" dirty="0"/>
              <a:t> </a:t>
            </a:r>
            <a:r>
              <a:rPr lang="en-US" sz="2000" dirty="0" err="1"/>
              <a:t>situação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r>
              <a:rPr lang="en-US" sz="2000" dirty="0" err="1"/>
              <a:t>Demonstrar</a:t>
            </a:r>
            <a:r>
              <a:rPr lang="en-US" sz="2000" dirty="0"/>
              <a:t> </a:t>
            </a:r>
            <a:r>
              <a:rPr lang="en-US" sz="2000" dirty="0" err="1"/>
              <a:t>empatia</a:t>
            </a:r>
            <a:r>
              <a:rPr lang="en-US" sz="2000" dirty="0"/>
              <a:t> e </a:t>
            </a:r>
            <a:r>
              <a:rPr lang="en-US" sz="2000" dirty="0" err="1"/>
              <a:t>habilidade</a:t>
            </a:r>
            <a:r>
              <a:rPr lang="en-US" sz="2000" dirty="0"/>
              <a:t> de </a:t>
            </a:r>
            <a:r>
              <a:rPr lang="en-US" sz="2000" dirty="0" err="1"/>
              <a:t>comunicação</a:t>
            </a:r>
            <a:r>
              <a:rPr lang="en-US" sz="2000" dirty="0"/>
              <a:t> </a:t>
            </a:r>
            <a:r>
              <a:rPr lang="en-US" sz="2000" dirty="0" err="1"/>
              <a:t>ao</a:t>
            </a:r>
            <a:r>
              <a:rPr lang="en-US" sz="2000" dirty="0"/>
              <a:t> lidar com </a:t>
            </a:r>
            <a:r>
              <a:rPr lang="en-US" sz="2000" dirty="0" err="1"/>
              <a:t>pacientes</a:t>
            </a:r>
            <a:r>
              <a:rPr lang="en-US" sz="2000" dirty="0"/>
              <a:t> e </a:t>
            </a:r>
            <a:r>
              <a:rPr lang="en-US" sz="2000" dirty="0" err="1"/>
              <a:t>familiares</a:t>
            </a:r>
            <a:r>
              <a:rPr lang="en-US" sz="2000" dirty="0"/>
              <a:t> sob </a:t>
            </a:r>
            <a:r>
              <a:rPr lang="en-US" sz="2000" dirty="0" err="1"/>
              <a:t>estresse</a:t>
            </a:r>
            <a:r>
              <a:rPr lang="en-US" sz="2000" dirty="0"/>
              <a:t>.</a:t>
            </a:r>
          </a:p>
          <a:p>
            <a:pPr lvl="0"/>
            <a:r>
              <a:rPr lang="en-US" sz="2000" dirty="0" err="1"/>
              <a:t>Fornecer</a:t>
            </a:r>
            <a:r>
              <a:rPr lang="en-US" sz="2000" dirty="0"/>
              <a:t> </a:t>
            </a:r>
            <a:r>
              <a:rPr lang="en-US" sz="2000" dirty="0" err="1"/>
              <a:t>conhecimentos</a:t>
            </a:r>
            <a:r>
              <a:rPr lang="en-US" sz="2000" dirty="0"/>
              <a:t> </a:t>
            </a:r>
            <a:r>
              <a:rPr lang="en-US" sz="2000" dirty="0" err="1"/>
              <a:t>teóricos</a:t>
            </a:r>
            <a:r>
              <a:rPr lang="en-US" sz="2000" dirty="0"/>
              <a:t> e </a:t>
            </a:r>
            <a:r>
              <a:rPr lang="en-US" sz="2000" dirty="0" err="1"/>
              <a:t>práticos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</a:t>
            </a:r>
            <a:r>
              <a:rPr lang="en-US" sz="2000" dirty="0" err="1"/>
              <a:t>procedimentos</a:t>
            </a:r>
            <a:r>
              <a:rPr lang="en-US" sz="2000" dirty="0"/>
              <a:t> </a:t>
            </a:r>
            <a:r>
              <a:rPr lang="en-US" sz="2000" dirty="0" err="1"/>
              <a:t>essenciais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unidade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,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intubação</a:t>
            </a:r>
            <a:r>
              <a:rPr lang="en-US" sz="2000" dirty="0"/>
              <a:t> </a:t>
            </a:r>
            <a:r>
              <a:rPr lang="en-US" sz="2000" dirty="0" err="1"/>
              <a:t>orotraqueal</a:t>
            </a:r>
            <a:r>
              <a:rPr lang="en-US" sz="2000" dirty="0"/>
              <a:t>, </a:t>
            </a:r>
            <a:r>
              <a:rPr lang="en-US" sz="2000" dirty="0" err="1"/>
              <a:t>punção</a:t>
            </a:r>
            <a:r>
              <a:rPr lang="en-US" sz="2000" dirty="0"/>
              <a:t> de </a:t>
            </a:r>
            <a:r>
              <a:rPr lang="en-US" sz="2000" dirty="0" err="1"/>
              <a:t>acesso</a:t>
            </a:r>
            <a:r>
              <a:rPr lang="en-US" sz="2000" dirty="0"/>
              <a:t> central, </a:t>
            </a:r>
            <a:r>
              <a:rPr lang="en-US" sz="2000" dirty="0" err="1"/>
              <a:t>drenagem</a:t>
            </a:r>
            <a:r>
              <a:rPr lang="en-US" sz="2000" dirty="0"/>
              <a:t> </a:t>
            </a:r>
            <a:r>
              <a:rPr lang="en-US" sz="2000" dirty="0" err="1"/>
              <a:t>toracica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r>
              <a:rPr lang="en-US" sz="2000" dirty="0" err="1"/>
              <a:t>Desenvolver</a:t>
            </a:r>
            <a:r>
              <a:rPr lang="en-US" sz="2000" dirty="0"/>
              <a:t> </a:t>
            </a:r>
            <a:r>
              <a:rPr lang="en-US" sz="2000" dirty="0" err="1"/>
              <a:t>habilidades</a:t>
            </a:r>
            <a:r>
              <a:rPr lang="en-US" sz="2000" dirty="0"/>
              <a:t> de </a:t>
            </a:r>
            <a:r>
              <a:rPr lang="en-US" sz="2000" dirty="0" err="1"/>
              <a:t>comunicação</a:t>
            </a:r>
            <a:r>
              <a:rPr lang="en-US" sz="2000" dirty="0"/>
              <a:t> e </a:t>
            </a:r>
            <a:r>
              <a:rPr lang="en-US" sz="2000" dirty="0" err="1"/>
              <a:t>trabalho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equipe sob </a:t>
            </a:r>
            <a:r>
              <a:rPr lang="en-US" sz="2000" dirty="0" err="1"/>
              <a:t>pressão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r>
              <a:rPr lang="en-US" sz="2000" dirty="0" err="1"/>
              <a:t>Promover</a:t>
            </a:r>
            <a:r>
              <a:rPr lang="en-US" sz="2000" dirty="0"/>
              <a:t> a </a:t>
            </a:r>
            <a:r>
              <a:rPr lang="en-US" sz="2000" dirty="0" err="1"/>
              <a:t>compressão</a:t>
            </a:r>
            <a:r>
              <a:rPr lang="en-US" sz="2000" dirty="0"/>
              <a:t> dos </a:t>
            </a:r>
            <a:r>
              <a:rPr lang="en-US" sz="2000" dirty="0" err="1"/>
              <a:t>protocolos</a:t>
            </a:r>
            <a:r>
              <a:rPr lang="en-US" sz="2000" dirty="0"/>
              <a:t> de </a:t>
            </a:r>
            <a:r>
              <a:rPr lang="en-US" sz="2000" dirty="0" err="1"/>
              <a:t>segurança</a:t>
            </a:r>
            <a:r>
              <a:rPr lang="en-US" sz="2000" dirty="0"/>
              <a:t> e </a:t>
            </a:r>
            <a:r>
              <a:rPr lang="en-US" sz="2000" dirty="0" err="1"/>
              <a:t>ética</a:t>
            </a:r>
            <a:r>
              <a:rPr lang="en-US" sz="2000" dirty="0"/>
              <a:t> no </a:t>
            </a:r>
            <a:r>
              <a:rPr lang="en-US" sz="2000" dirty="0" err="1"/>
              <a:t>atendimento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pPr lvl="0"/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06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/>
              <a:t>Módulo</a:t>
            </a:r>
            <a:r>
              <a:rPr lang="en-US" sz="2000" b="1" dirty="0"/>
              <a:t> 1: </a:t>
            </a:r>
            <a:r>
              <a:rPr lang="en-US" sz="2000" b="1" dirty="0" err="1"/>
              <a:t>Fundamentos</a:t>
            </a:r>
            <a:r>
              <a:rPr lang="en-US" sz="2000" b="1" dirty="0"/>
              <a:t> da </a:t>
            </a:r>
            <a:r>
              <a:rPr lang="en-US" sz="2000" b="1" dirty="0" err="1"/>
              <a:t>medicina</a:t>
            </a:r>
            <a:r>
              <a:rPr lang="en-US" sz="2000" b="1" dirty="0"/>
              <a:t> de </a:t>
            </a:r>
            <a:r>
              <a:rPr lang="en-US" sz="2000" b="1" dirty="0" err="1"/>
              <a:t>emergência</a:t>
            </a:r>
            <a:r>
              <a:rPr lang="en-US" sz="2000" b="1" dirty="0"/>
              <a:t> (20 </a:t>
            </a:r>
            <a:r>
              <a:rPr lang="en-US" sz="2000" b="1" dirty="0" err="1"/>
              <a:t>horas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1: </a:t>
            </a:r>
            <a:r>
              <a:rPr lang="en-US" sz="2000" dirty="0" err="1"/>
              <a:t>Compreensão</a:t>
            </a:r>
            <a:r>
              <a:rPr lang="en-US" sz="2000" dirty="0"/>
              <a:t> das </a:t>
            </a:r>
            <a:r>
              <a:rPr lang="en-US" sz="2000" dirty="0" err="1"/>
              <a:t>diretrizes</a:t>
            </a:r>
            <a:r>
              <a:rPr lang="en-US" sz="2000" dirty="0"/>
              <a:t> e </a:t>
            </a:r>
            <a:r>
              <a:rPr lang="en-US" sz="2000" dirty="0" err="1"/>
              <a:t>protocolos</a:t>
            </a:r>
            <a:r>
              <a:rPr lang="en-US" sz="2000" dirty="0"/>
              <a:t> de </a:t>
            </a:r>
            <a:r>
              <a:rPr lang="en-US" sz="2000" dirty="0" err="1"/>
              <a:t>atendimento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emergências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2: </a:t>
            </a:r>
            <a:r>
              <a:rPr lang="en-US" sz="2000" dirty="0" err="1"/>
              <a:t>Habilidades</a:t>
            </a:r>
            <a:r>
              <a:rPr lang="en-US" sz="2000"/>
              <a:t> para </a:t>
            </a:r>
            <a:r>
              <a:rPr lang="en-US" sz="2000" dirty="0" err="1"/>
              <a:t>avaliação</a:t>
            </a:r>
            <a:r>
              <a:rPr lang="en-US" sz="2000" dirty="0"/>
              <a:t> </a:t>
            </a:r>
            <a:r>
              <a:rPr lang="en-US" sz="2000" dirty="0" err="1"/>
              <a:t>inicial</a:t>
            </a:r>
            <a:r>
              <a:rPr lang="en-US" sz="2000" dirty="0"/>
              <a:t> de </a:t>
            </a:r>
            <a:r>
              <a:rPr lang="en-US" sz="2000" dirty="0" err="1"/>
              <a:t>pacientes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emergencias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3: </a:t>
            </a:r>
            <a:r>
              <a:rPr lang="en-US" sz="2000" dirty="0" err="1"/>
              <a:t>Conhecimento</a:t>
            </a:r>
            <a:r>
              <a:rPr lang="en-US" sz="2000" dirty="0"/>
              <a:t> </a:t>
            </a:r>
            <a:r>
              <a:rPr lang="en-US" sz="2000" dirty="0" err="1"/>
              <a:t>básico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suporte</a:t>
            </a:r>
            <a:r>
              <a:rPr lang="en-US" sz="2000" dirty="0"/>
              <a:t> </a:t>
            </a:r>
            <a:r>
              <a:rPr lang="en-US" sz="2000" dirty="0" err="1"/>
              <a:t>avançado</a:t>
            </a:r>
            <a:r>
              <a:rPr lang="en-US" sz="2000" dirty="0"/>
              <a:t> de </a:t>
            </a:r>
            <a:r>
              <a:rPr lang="en-US" sz="2000" dirty="0" err="1"/>
              <a:t>vida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79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Módulo</a:t>
            </a:r>
            <a:r>
              <a:rPr lang="en-US" sz="2000" b="1" dirty="0"/>
              <a:t> 2: </a:t>
            </a:r>
            <a:r>
              <a:rPr lang="en-US" sz="2000" b="1" dirty="0" err="1"/>
              <a:t>Diagnóstico</a:t>
            </a:r>
            <a:r>
              <a:rPr lang="en-US" sz="2000" b="1" dirty="0"/>
              <a:t> e </a:t>
            </a:r>
            <a:r>
              <a:rPr lang="en-US" sz="2000" b="1" dirty="0" err="1"/>
              <a:t>Tratamento</a:t>
            </a:r>
            <a:r>
              <a:rPr lang="en-US" sz="2000" b="1" dirty="0"/>
              <a:t> </a:t>
            </a:r>
            <a:r>
              <a:rPr lang="en-US" sz="2000" b="1" dirty="0" err="1"/>
              <a:t>Avançado</a:t>
            </a:r>
            <a:r>
              <a:rPr lang="en-US" sz="2000" b="1" dirty="0"/>
              <a:t> (40 </a:t>
            </a:r>
            <a:r>
              <a:rPr lang="en-US" sz="2000" b="1" dirty="0" err="1"/>
              <a:t>horas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4: </a:t>
            </a:r>
            <a:r>
              <a:rPr lang="en-US" sz="2000" dirty="0" err="1"/>
              <a:t>Habilidades</a:t>
            </a:r>
            <a:r>
              <a:rPr lang="en-US" sz="2000" dirty="0"/>
              <a:t> </a:t>
            </a:r>
            <a:r>
              <a:rPr lang="en-US" sz="2000" dirty="0" err="1"/>
              <a:t>técnicas</a:t>
            </a:r>
            <a:r>
              <a:rPr lang="en-US" sz="2000" dirty="0"/>
              <a:t> </a:t>
            </a:r>
            <a:r>
              <a:rPr lang="en-US" sz="2000" dirty="0" err="1"/>
              <a:t>avançadas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procedimentos</a:t>
            </a:r>
            <a:r>
              <a:rPr lang="en-US" sz="2000" dirty="0"/>
              <a:t> </a:t>
            </a:r>
            <a:r>
              <a:rPr lang="en-US" sz="2000" dirty="0" err="1"/>
              <a:t>médicos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5: </a:t>
            </a:r>
            <a:r>
              <a:rPr lang="en-US" sz="2000" dirty="0" err="1"/>
              <a:t>Capacidade</a:t>
            </a:r>
            <a:r>
              <a:rPr lang="en-US" sz="2000" dirty="0"/>
              <a:t> de </a:t>
            </a:r>
            <a:r>
              <a:rPr lang="en-US" sz="2000" dirty="0" err="1"/>
              <a:t>tomar</a:t>
            </a:r>
            <a:r>
              <a:rPr lang="en-US" sz="2000" dirty="0"/>
              <a:t> </a:t>
            </a:r>
            <a:r>
              <a:rPr lang="en-US" sz="2000" dirty="0" err="1"/>
              <a:t>decisões</a:t>
            </a:r>
            <a:r>
              <a:rPr lang="en-US" sz="2000" dirty="0"/>
              <a:t> </a:t>
            </a:r>
            <a:r>
              <a:rPr lang="en-US" sz="2000" dirty="0" err="1"/>
              <a:t>rápidas</a:t>
            </a:r>
            <a:r>
              <a:rPr lang="en-US" sz="2000" dirty="0"/>
              <a:t> e </a:t>
            </a:r>
            <a:r>
              <a:rPr lang="en-US" sz="2000" dirty="0" err="1"/>
              <a:t>precisas</a:t>
            </a:r>
            <a:r>
              <a:rPr lang="en-US" sz="2000" dirty="0"/>
              <a:t> de </a:t>
            </a:r>
            <a:r>
              <a:rPr lang="en-US" sz="2000" dirty="0" err="1"/>
              <a:t>diagnóstico</a:t>
            </a:r>
            <a:r>
              <a:rPr lang="en-US" sz="2000" dirty="0"/>
              <a:t> e </a:t>
            </a:r>
            <a:r>
              <a:rPr lang="en-US" sz="2000" dirty="0" err="1"/>
              <a:t>tratamento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6: </a:t>
            </a:r>
            <a:r>
              <a:rPr lang="en-US" sz="2000" dirty="0" err="1"/>
              <a:t>Gerenciamento</a:t>
            </a:r>
            <a:r>
              <a:rPr lang="en-US" sz="2000" dirty="0"/>
              <a:t> de </a:t>
            </a:r>
            <a:r>
              <a:rPr lang="en-US" sz="2000" dirty="0" err="1"/>
              <a:t>medicamentos</a:t>
            </a:r>
            <a:r>
              <a:rPr lang="en-US" sz="2000" dirty="0"/>
              <a:t> e </a:t>
            </a:r>
            <a:r>
              <a:rPr lang="en-US" sz="2000" dirty="0" err="1"/>
              <a:t>dispositivos</a:t>
            </a:r>
            <a:r>
              <a:rPr lang="en-US" sz="2000" dirty="0"/>
              <a:t> </a:t>
            </a:r>
            <a:r>
              <a:rPr lang="en-US" sz="2000" dirty="0" err="1"/>
              <a:t>médicos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</a:t>
            </a:r>
            <a:r>
              <a:rPr lang="en-US" sz="2000" dirty="0" err="1"/>
              <a:t>críticas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12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/>
              <a:t>Módulo</a:t>
            </a:r>
            <a:r>
              <a:rPr lang="en-US" sz="2000" b="1" dirty="0"/>
              <a:t> 3: </a:t>
            </a:r>
            <a:r>
              <a:rPr lang="en-US" sz="2000" b="1" dirty="0" err="1"/>
              <a:t>Priorização</a:t>
            </a:r>
            <a:r>
              <a:rPr lang="en-US" sz="2000" b="1" dirty="0"/>
              <a:t> e </a:t>
            </a:r>
            <a:r>
              <a:rPr lang="en-US" sz="2000" b="1" dirty="0" err="1"/>
              <a:t>tomada</a:t>
            </a:r>
            <a:r>
              <a:rPr lang="en-US" sz="2000" b="1" dirty="0"/>
              <a:t> de </a:t>
            </a:r>
            <a:r>
              <a:rPr lang="en-US" sz="2000" b="1" dirty="0" err="1"/>
              <a:t>decisão</a:t>
            </a:r>
            <a:r>
              <a:rPr lang="en-US" sz="2000" b="1" dirty="0"/>
              <a:t> (20 </a:t>
            </a:r>
            <a:r>
              <a:rPr lang="en-US" sz="2000" b="1" dirty="0" err="1"/>
              <a:t>horas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7: </a:t>
            </a:r>
            <a:r>
              <a:rPr lang="en-US" sz="2000" dirty="0" err="1"/>
              <a:t>Triagem</a:t>
            </a:r>
            <a:r>
              <a:rPr lang="en-US" sz="2000" dirty="0"/>
              <a:t> e </a:t>
            </a:r>
            <a:r>
              <a:rPr lang="en-US" sz="2000" dirty="0" err="1"/>
              <a:t>priorização</a:t>
            </a:r>
            <a:r>
              <a:rPr lang="en-US" sz="2000" dirty="0"/>
              <a:t> </a:t>
            </a:r>
            <a:r>
              <a:rPr lang="en-US" sz="2000" dirty="0" err="1"/>
              <a:t>eficazes</a:t>
            </a:r>
            <a:r>
              <a:rPr lang="en-US" sz="2000" dirty="0"/>
              <a:t> com base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gravidade</a:t>
            </a:r>
            <a:r>
              <a:rPr lang="en-US" sz="2000" dirty="0"/>
              <a:t> do </a:t>
            </a:r>
            <a:r>
              <a:rPr lang="en-US" sz="2000" dirty="0" err="1"/>
              <a:t>paciente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8: </a:t>
            </a:r>
            <a:r>
              <a:rPr lang="en-US" sz="2000" dirty="0" err="1"/>
              <a:t>Tomada</a:t>
            </a:r>
            <a:r>
              <a:rPr lang="en-US" sz="2000" dirty="0"/>
              <a:t> de </a:t>
            </a:r>
            <a:r>
              <a:rPr lang="en-US" sz="2000" dirty="0" err="1"/>
              <a:t>decisões</a:t>
            </a:r>
            <a:r>
              <a:rPr lang="en-US" sz="2000" dirty="0"/>
              <a:t> </a:t>
            </a:r>
            <a:r>
              <a:rPr lang="en-US" sz="2000" dirty="0" err="1"/>
              <a:t>éticas</a:t>
            </a:r>
            <a:r>
              <a:rPr lang="en-US" sz="2000" dirty="0"/>
              <a:t> 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situações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85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/>
              <a:t>Módulo</a:t>
            </a:r>
            <a:r>
              <a:rPr lang="en-US" sz="2000" b="1" dirty="0"/>
              <a:t> 4: </a:t>
            </a:r>
            <a:r>
              <a:rPr lang="en-US" sz="2000" b="1" dirty="0" err="1"/>
              <a:t>Habilidades</a:t>
            </a:r>
            <a:r>
              <a:rPr lang="en-US" sz="2000" b="1" dirty="0"/>
              <a:t> de </a:t>
            </a:r>
            <a:r>
              <a:rPr lang="en-US" sz="2000" b="1" dirty="0" err="1"/>
              <a:t>comunicação</a:t>
            </a:r>
            <a:r>
              <a:rPr lang="en-US" sz="2000" b="1" dirty="0"/>
              <a:t> e </a:t>
            </a:r>
            <a:r>
              <a:rPr lang="en-US" sz="2000" b="1" dirty="0" err="1"/>
              <a:t>trabalho</a:t>
            </a:r>
            <a:r>
              <a:rPr lang="en-US" sz="2000" b="1" dirty="0"/>
              <a:t> </a:t>
            </a:r>
            <a:r>
              <a:rPr lang="en-US" sz="2000" b="1" dirty="0" err="1"/>
              <a:t>em</a:t>
            </a:r>
            <a:r>
              <a:rPr lang="en-US" sz="2000" b="1" dirty="0"/>
              <a:t> </a:t>
            </a:r>
            <a:r>
              <a:rPr lang="en-US" sz="2000" b="1" dirty="0" err="1"/>
              <a:t>equipe</a:t>
            </a:r>
            <a:r>
              <a:rPr lang="en-US" sz="2000" b="1" dirty="0"/>
              <a:t> (20 </a:t>
            </a:r>
            <a:r>
              <a:rPr lang="en-US" sz="2000" b="1" dirty="0" err="1"/>
              <a:t>horas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9: </a:t>
            </a:r>
            <a:r>
              <a:rPr lang="en-US" sz="2000" dirty="0" err="1"/>
              <a:t>Comunicação</a:t>
            </a:r>
            <a:r>
              <a:rPr lang="en-US" sz="2000" dirty="0"/>
              <a:t> </a:t>
            </a:r>
            <a:r>
              <a:rPr lang="en-US" sz="2000" dirty="0" err="1"/>
              <a:t>clara</a:t>
            </a:r>
            <a:r>
              <a:rPr lang="en-US" sz="2000" dirty="0"/>
              <a:t> e </a:t>
            </a:r>
            <a:r>
              <a:rPr lang="en-US" sz="2000" dirty="0" err="1"/>
              <a:t>eficaz</a:t>
            </a:r>
            <a:r>
              <a:rPr lang="en-US" sz="2000" dirty="0"/>
              <a:t> com </a:t>
            </a:r>
            <a:r>
              <a:rPr lang="en-US" sz="2000" dirty="0" err="1"/>
              <a:t>pacientes</a:t>
            </a:r>
            <a:r>
              <a:rPr lang="en-US" sz="2000" dirty="0"/>
              <a:t> e </a:t>
            </a:r>
            <a:r>
              <a:rPr lang="en-US" sz="2000" dirty="0" err="1"/>
              <a:t>equipes</a:t>
            </a:r>
            <a:r>
              <a:rPr lang="en-US" sz="2000" dirty="0"/>
              <a:t> de </a:t>
            </a:r>
            <a:r>
              <a:rPr lang="en-US" sz="2000" dirty="0" err="1"/>
              <a:t>saúde</a:t>
            </a:r>
            <a:r>
              <a:rPr lang="en-US" sz="2000" dirty="0"/>
              <a:t>.</a:t>
            </a:r>
          </a:p>
          <a:p>
            <a:pPr lvl="0"/>
            <a:endParaRPr lang="pt-BR" sz="2000" dirty="0"/>
          </a:p>
          <a:p>
            <a:pPr lvl="0"/>
            <a:r>
              <a:rPr lang="en-US" sz="2000" dirty="0" err="1"/>
              <a:t>Competência</a:t>
            </a:r>
            <a:r>
              <a:rPr lang="en-US" sz="2000" dirty="0"/>
              <a:t> 10: </a:t>
            </a:r>
            <a:r>
              <a:rPr lang="en-US" sz="2000" dirty="0" err="1"/>
              <a:t>Trabalho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equipe</a:t>
            </a:r>
            <a:r>
              <a:rPr lang="en-US" sz="2000" dirty="0"/>
              <a:t>, </a:t>
            </a:r>
            <a:r>
              <a:rPr lang="en-US" sz="2000" dirty="0" err="1"/>
              <a:t>coordenação</a:t>
            </a:r>
            <a:r>
              <a:rPr lang="en-US" sz="2000" dirty="0"/>
              <a:t> e </a:t>
            </a:r>
            <a:r>
              <a:rPr lang="en-US" sz="2000" dirty="0" err="1"/>
              <a:t>liderança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cenários</a:t>
            </a:r>
            <a:r>
              <a:rPr lang="en-US" sz="2000" dirty="0"/>
              <a:t> de </a:t>
            </a:r>
            <a:r>
              <a:rPr lang="en-US" sz="2000" dirty="0" err="1"/>
              <a:t>emergência</a:t>
            </a:r>
            <a:r>
              <a:rPr lang="en-US" sz="2000" dirty="0"/>
              <a:t>.</a:t>
            </a:r>
            <a:endParaRPr lang="pt-B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383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1000</Words>
  <Application>Microsoft Office PowerPoint</Application>
  <PresentationFormat>Apresentação na tela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Programa avançado de medicina de emergência: Capacitação para ação imediata. </vt:lpstr>
      <vt:lpstr>Apresentação do PowerPoint</vt:lpstr>
      <vt:lpstr>JUSTIFICATIVA</vt:lpstr>
      <vt:lpstr>OBJETIVOS</vt:lpstr>
      <vt:lpstr>OBJETIVOS</vt:lpstr>
      <vt:lpstr>COMPETÊNCIAS</vt:lpstr>
      <vt:lpstr>COMPETÊNCIAS</vt:lpstr>
      <vt:lpstr>COMPETÊNCIAS</vt:lpstr>
      <vt:lpstr>COMPETÊNCIAS</vt:lpstr>
      <vt:lpstr>COMPETÊNCIAS</vt:lpstr>
      <vt:lpstr>METODOLOGIA DE ENSINO</vt:lpstr>
      <vt:lpstr>METODOLOGIA DE ENSINO</vt:lpstr>
      <vt:lpstr>METODOLOGIA DE ENSINO</vt:lpstr>
      <vt:lpstr>AVALIAÇÃO DISCENTE</vt:lpstr>
      <vt:lpstr>AVALIAÇÃO DISCENTE</vt:lpstr>
      <vt:lpstr>AVALIAÇÃO DO PROGRAMA</vt:lpstr>
      <vt:lpstr>AVALIAÇÃO DO PROGRAMA</vt:lpstr>
      <vt:lpstr>AVALIAÇÃO DO PROGRAMA</vt:lpstr>
      <vt:lpstr>BIBLIOGRAFIA</vt:lpstr>
      <vt:lpstr>OBRIGADA!  </vt:lpstr>
    </vt:vector>
  </TitlesOfParts>
  <Company>caas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avançado de medicina de emergência: Capacitação para ação imediata.</dc:title>
  <dc:creator>Saulo Gadelha</dc:creator>
  <cp:lastModifiedBy>Jayson Xerez</cp:lastModifiedBy>
  <cp:revision>4</cp:revision>
  <dcterms:created xsi:type="dcterms:W3CDTF">2023-09-17T01:07:27Z</dcterms:created>
  <dcterms:modified xsi:type="dcterms:W3CDTF">2023-09-17T14:36:40Z</dcterms:modified>
</cp:coreProperties>
</file>