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F5201-5DAC-43C2-BA8A-DD23E2D3CB19}" v="1" dt="2024-05-23T19:13:49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Carvalho Dias Ferreira" userId="fdac5bccbab8e9c2" providerId="LiveId" clId="{3E0F5201-5DAC-43C2-BA8A-DD23E2D3CB19}"/>
    <pc:docChg chg="undo custSel modSld">
      <pc:chgData name="Douglas Carvalho Dias Ferreira" userId="fdac5bccbab8e9c2" providerId="LiveId" clId="{3E0F5201-5DAC-43C2-BA8A-DD23E2D3CB19}" dt="2024-05-23T19:23:06.118" v="81" actId="20577"/>
      <pc:docMkLst>
        <pc:docMk/>
      </pc:docMkLst>
      <pc:sldChg chg="addSp modSp mod">
        <pc:chgData name="Douglas Carvalho Dias Ferreira" userId="fdac5bccbab8e9c2" providerId="LiveId" clId="{3E0F5201-5DAC-43C2-BA8A-DD23E2D3CB19}" dt="2024-05-23T19:23:06.118" v="81" actId="20577"/>
        <pc:sldMkLst>
          <pc:docMk/>
          <pc:sldMk cId="1332291891" sldId="257"/>
        </pc:sldMkLst>
        <pc:spChg chg="mod">
          <ac:chgData name="Douglas Carvalho Dias Ferreira" userId="fdac5bccbab8e9c2" providerId="LiveId" clId="{3E0F5201-5DAC-43C2-BA8A-DD23E2D3CB19}" dt="2024-05-23T19:13:13.242" v="0" actId="120"/>
          <ac:spMkLst>
            <pc:docMk/>
            <pc:sldMk cId="1332291891" sldId="257"/>
            <ac:spMk id="2" creationId="{00000000-0000-0000-0000-000000000000}"/>
          </ac:spMkLst>
        </pc:spChg>
        <pc:spChg chg="mod">
          <ac:chgData name="Douglas Carvalho Dias Ferreira" userId="fdac5bccbab8e9c2" providerId="LiveId" clId="{3E0F5201-5DAC-43C2-BA8A-DD23E2D3CB19}" dt="2024-05-23T19:13:39.548" v="4" actId="1076"/>
          <ac:spMkLst>
            <pc:docMk/>
            <pc:sldMk cId="1332291891" sldId="257"/>
            <ac:spMk id="6" creationId="{659CCB3D-75EF-B285-EA42-AB53A3F273E7}"/>
          </ac:spMkLst>
        </pc:spChg>
        <pc:spChg chg="add mod">
          <ac:chgData name="Douglas Carvalho Dias Ferreira" userId="fdac5bccbab8e9c2" providerId="LiveId" clId="{3E0F5201-5DAC-43C2-BA8A-DD23E2D3CB19}" dt="2024-05-23T19:16:26.495" v="68" actId="1076"/>
          <ac:spMkLst>
            <pc:docMk/>
            <pc:sldMk cId="1332291891" sldId="257"/>
            <ac:spMk id="8" creationId="{AFC51E90-A225-F1B5-D82D-2DEA637A5443}"/>
          </ac:spMkLst>
        </pc:spChg>
        <pc:spChg chg="mod">
          <ac:chgData name="Douglas Carvalho Dias Ferreira" userId="fdac5bccbab8e9c2" providerId="LiveId" clId="{3E0F5201-5DAC-43C2-BA8A-DD23E2D3CB19}" dt="2024-05-23T19:23:06.118" v="81" actId="20577"/>
          <ac:spMkLst>
            <pc:docMk/>
            <pc:sldMk cId="1332291891" sldId="257"/>
            <ac:spMk id="18" creationId="{7F66B6DC-5B74-2D49-7FA1-3194FF894B05}"/>
          </ac:spMkLst>
        </pc:spChg>
        <pc:picChg chg="mod">
          <ac:chgData name="Douglas Carvalho Dias Ferreira" userId="fdac5bccbab8e9c2" providerId="LiveId" clId="{3E0F5201-5DAC-43C2-BA8A-DD23E2D3CB19}" dt="2024-05-23T19:13:43.355" v="5" actId="1076"/>
          <ac:picMkLst>
            <pc:docMk/>
            <pc:sldMk cId="1332291891" sldId="257"/>
            <ac:picMk id="3" creationId="{C62A8038-194D-660C-362A-6CA0E2B3B1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AEE8-2740-41B0-8366-1DFACC265558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573A7-9C5F-4F20-9354-E07B90204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64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EBA5BD7-F043-4D1B-AA17-CD412FC534D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2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7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64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68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113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672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78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64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645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72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75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55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11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88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07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87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50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00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568972-2791-4FA3-ACD1-DD83D502EA22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61EB8BA-8DA8-4CF0-8861-26004D7064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421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59CCB3D-75EF-B285-EA42-AB53A3F273E7}"/>
              </a:ext>
            </a:extLst>
          </p:cNvPr>
          <p:cNvSpPr/>
          <p:nvPr/>
        </p:nvSpPr>
        <p:spPr>
          <a:xfrm>
            <a:off x="9315909" y="2477308"/>
            <a:ext cx="2751007" cy="3619761"/>
          </a:xfrm>
          <a:prstGeom prst="roundRect">
            <a:avLst>
              <a:gd name="adj" fmla="val 7434"/>
            </a:avLst>
          </a:prstGeom>
          <a:solidFill>
            <a:srgbClr val="D2F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0848" y="1582981"/>
            <a:ext cx="10650304" cy="1578428"/>
          </a:xfrm>
        </p:spPr>
        <p:txBody>
          <a:bodyPr rtlCol="0">
            <a:no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pt-BR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DISTRIBUIÇÃO DE ENFERMAGEM POR LEITO NA TERAPIA INTENSIVA:</a:t>
            </a:r>
            <a:endParaRPr lang="pt-BR" sz="4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271465" y="3284047"/>
            <a:ext cx="8735325" cy="3785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HOMOGENEIZANDO CARGA DE TRABALHO</a:t>
            </a:r>
            <a:endParaRPr lang="pt-br" sz="2000" dirty="0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37538164-9DF0-5BFE-23EB-AD54BF50C103}"/>
              </a:ext>
            </a:extLst>
          </p:cNvPr>
          <p:cNvGrpSpPr/>
          <p:nvPr/>
        </p:nvGrpSpPr>
        <p:grpSpPr>
          <a:xfrm>
            <a:off x="6069011" y="4563400"/>
            <a:ext cx="3123302" cy="2086118"/>
            <a:chOff x="7147574" y="647748"/>
            <a:chExt cx="4275430" cy="2940244"/>
          </a:xfrm>
          <a:solidFill>
            <a:schemeClr val="tx1"/>
          </a:solidFill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C9B1DAB2-13BB-BA2F-F86D-2E9EFD37FFE5}"/>
                </a:ext>
              </a:extLst>
            </p:cNvPr>
            <p:cNvSpPr/>
            <p:nvPr/>
          </p:nvSpPr>
          <p:spPr>
            <a:xfrm>
              <a:off x="7147574" y="647748"/>
              <a:ext cx="4275430" cy="294024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 dirty="0"/>
            </a:p>
          </p:txBody>
        </p:sp>
        <p:pic>
          <p:nvPicPr>
            <p:cNvPr id="7" name="Imagem 6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36B23270-9C25-0A51-6382-A43A0B9A4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564" y="2197147"/>
              <a:ext cx="3744416" cy="1014087"/>
            </a:xfrm>
            <a:prstGeom prst="rect">
              <a:avLst/>
            </a:prstGeom>
            <a:grpFill/>
          </p:spPr>
        </p:pic>
        <p:pic>
          <p:nvPicPr>
            <p:cNvPr id="11" name="Imagem 10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FD3FDA0A-3F2A-6162-5EF9-1B3B29CB2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823" y="1006317"/>
              <a:ext cx="968162" cy="971930"/>
            </a:xfrm>
            <a:prstGeom prst="rect">
              <a:avLst/>
            </a:prstGeom>
            <a:grpFill/>
          </p:spPr>
        </p:pic>
        <p:pic>
          <p:nvPicPr>
            <p:cNvPr id="1028" name="Picture 4" descr="Internacionais | MPEA">
              <a:extLst>
                <a:ext uri="{FF2B5EF4-FFF2-40B4-BE49-F238E27FC236}">
                  <a16:creationId xmlns:a16="http://schemas.microsoft.com/office/drawing/2014/main" id="{6A55327A-11D9-A5EF-27FB-4EE8C67413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08" t="33309" r="14155" b="33237"/>
            <a:stretch/>
          </p:blipFill>
          <p:spPr bwMode="auto">
            <a:xfrm>
              <a:off x="7462564" y="983605"/>
              <a:ext cx="2088232" cy="994642"/>
            </a:xfrm>
            <a:prstGeom prst="rect">
              <a:avLst/>
            </a:prstGeom>
            <a:grpFill/>
          </p:spPr>
        </p:pic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F66B6DC-5B74-2D49-7FA1-3194FF894B05}"/>
              </a:ext>
            </a:extLst>
          </p:cNvPr>
          <p:cNvSpPr txBox="1"/>
          <p:nvPr/>
        </p:nvSpPr>
        <p:spPr>
          <a:xfrm>
            <a:off x="479376" y="4478675"/>
            <a:ext cx="6131858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BR" dirty="0">
                <a:solidFill>
                  <a:srgbClr val="549E39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Orientador: Prof. Dr. Flávio Luiz Seixas</a:t>
            </a:r>
            <a:endParaRPr lang="pt-BR" dirty="0">
              <a:solidFill>
                <a:srgbClr val="549E39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>
              <a:spcAft>
                <a:spcPts val="800"/>
              </a:spcAft>
            </a:pPr>
            <a:r>
              <a:rPr lang="pt-BR" dirty="0">
                <a:solidFill>
                  <a:srgbClr val="549E39"/>
                </a:solidFill>
                <a:latin typeface="Calibri"/>
                <a:ea typeface="Calibri" panose="020F0502020204030204" pitchFamily="34" charset="0"/>
                <a:cs typeface="Calibri"/>
              </a:rPr>
              <a:t>Coorientador</a:t>
            </a:r>
            <a:r>
              <a:rPr lang="pt-BR" dirty="0">
                <a:solidFill>
                  <a:srgbClr val="549E39"/>
                </a:solidFill>
                <a:latin typeface="Calibri"/>
                <a:ea typeface="+mn-lt"/>
                <a:cs typeface="Calibri"/>
              </a:rPr>
              <a:t>: </a:t>
            </a:r>
            <a:r>
              <a:rPr lang="pt-BR" dirty="0">
                <a:solidFill>
                  <a:srgbClr val="549E39"/>
                </a:solidFill>
                <a:latin typeface="Times New Roman"/>
                <a:ea typeface="+mn-lt"/>
                <a:cs typeface="Times New Roman"/>
              </a:rPr>
              <a:t>Prof</a:t>
            </a:r>
            <a:r>
              <a:rPr lang="pt-BR" baseline="30000" dirty="0">
                <a:solidFill>
                  <a:srgbClr val="549E39"/>
                </a:solidFill>
                <a:latin typeface="Times New Roman"/>
                <a:ea typeface="+mn-lt"/>
                <a:cs typeface="Times New Roman"/>
              </a:rPr>
              <a:t>a</a:t>
            </a:r>
            <a:r>
              <a:rPr lang="pt-BR" dirty="0">
                <a:solidFill>
                  <a:srgbClr val="549E39"/>
                </a:solidFill>
                <a:latin typeface="Times New Roman"/>
                <a:ea typeface="+mn-lt"/>
                <a:cs typeface="Times New Roman"/>
              </a:rPr>
              <a:t>. Dr</a:t>
            </a:r>
            <a:r>
              <a:rPr lang="pt-BR" baseline="30000" dirty="0">
                <a:solidFill>
                  <a:srgbClr val="549E39"/>
                </a:solidFill>
                <a:latin typeface="Times New Roman"/>
                <a:ea typeface="+mn-lt"/>
                <a:cs typeface="Times New Roman"/>
              </a:rPr>
              <a:t>a</a:t>
            </a:r>
            <a:r>
              <a:rPr lang="pt-BR" dirty="0">
                <a:solidFill>
                  <a:srgbClr val="549E39"/>
                </a:solidFill>
                <a:latin typeface="Times New Roman"/>
                <a:ea typeface="+mn-lt"/>
                <a:cs typeface="Times New Roman"/>
              </a:rPr>
              <a:t>. </a:t>
            </a:r>
            <a:r>
              <a:rPr lang="pt-BR" dirty="0">
                <a:solidFill>
                  <a:srgbClr val="549E39"/>
                </a:solidFill>
                <a:latin typeface="Calibri"/>
                <a:ea typeface="+mn-lt"/>
                <a:cs typeface="Calibri"/>
              </a:rPr>
              <a:t>Beatriz Fernandes Dias</a:t>
            </a:r>
            <a:endParaRPr lang="pt-BR" dirty="0">
              <a:solidFill>
                <a:srgbClr val="549E39"/>
              </a:solidFill>
              <a:ea typeface="+mn-lt"/>
              <a:cs typeface="+mn-lt"/>
            </a:endParaRPr>
          </a:p>
          <a:p>
            <a:pPr>
              <a:spcAft>
                <a:spcPts val="800"/>
              </a:spcAft>
            </a:pPr>
            <a:r>
              <a:rPr lang="pt-BR" sz="2400" dirty="0">
                <a:solidFill>
                  <a:srgbClr val="549E39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Discente: Douglas Carvalho Dias Ferreira</a:t>
            </a:r>
            <a:endParaRPr lang="pt-BR" sz="2000" dirty="0">
              <a:solidFill>
                <a:srgbClr val="549E39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2EE8137-E54D-697A-11FF-FC752E4DE80C}"/>
              </a:ext>
            </a:extLst>
          </p:cNvPr>
          <p:cNvSpPr txBox="1"/>
          <p:nvPr/>
        </p:nvSpPr>
        <p:spPr>
          <a:xfrm>
            <a:off x="1199457" y="3828242"/>
            <a:ext cx="9135443" cy="381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1200" marR="778510" algn="just">
              <a:lnSpc>
                <a:spcPct val="113000"/>
              </a:lnSpc>
              <a:spcBef>
                <a:spcPts val="15"/>
              </a:spcBef>
            </a:pPr>
            <a:r>
              <a:rPr lang="pt-PT" b="1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Linha</a:t>
            </a:r>
            <a:r>
              <a:rPr lang="pt-PT" b="1" spc="5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b="1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pt-PT" b="1" spc="5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b="1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pt-PT" b="1" spc="5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b="1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Tecnologia,</a:t>
            </a:r>
            <a:r>
              <a:rPr lang="pt-PT" b="1" spc="5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b="1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Inovação</a:t>
            </a:r>
            <a:r>
              <a:rPr lang="pt-PT" b="1" spc="5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b="1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PT" b="1" spc="5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b="1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Gestão</a:t>
            </a:r>
            <a:r>
              <a:rPr lang="pt-PT" b="1" spc="5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b="1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pt-PT" b="1" spc="5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b="1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Processo</a:t>
            </a:r>
            <a:r>
              <a:rPr lang="pt-PT" b="1" spc="5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b="1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pt-PT" b="1" spc="5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b="1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Cuidar</a:t>
            </a:r>
            <a:r>
              <a:rPr lang="pt-PT" b="1" spc="5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b="1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pt-PT" b="1" spc="5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b="1" dirty="0">
                <a:solidFill>
                  <a:srgbClr val="549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Saúde.</a:t>
            </a:r>
            <a:endParaRPr lang="pt-BR" sz="1600" dirty="0">
              <a:solidFill>
                <a:srgbClr val="549E3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566AA23-5C29-BF4B-186D-6DB81F870E44}"/>
              </a:ext>
            </a:extLst>
          </p:cNvPr>
          <p:cNvSpPr txBox="1"/>
          <p:nvPr/>
        </p:nvSpPr>
        <p:spPr>
          <a:xfrm>
            <a:off x="791403" y="271794"/>
            <a:ext cx="37657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DELTI</a:t>
            </a:r>
            <a:endParaRPr lang="pt-BR" sz="8800" dirty="0"/>
          </a:p>
        </p:txBody>
      </p:sp>
      <p:pic>
        <p:nvPicPr>
          <p:cNvPr id="24" name="Imagem 2">
            <a:extLst>
              <a:ext uri="{FF2B5EF4-FFF2-40B4-BE49-F238E27FC236}">
                <a16:creationId xmlns:a16="http://schemas.microsoft.com/office/drawing/2014/main" id="{09AA66CD-D1EB-546B-901A-3EE5A2A94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4384" y="287028"/>
            <a:ext cx="2497116" cy="154821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62A8038-194D-660C-362A-6CA0E2B3B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4134" y="2477309"/>
            <a:ext cx="2785517" cy="3619760"/>
          </a:xfrm>
          <a:prstGeom prst="rect">
            <a:avLst/>
          </a:prstGeom>
          <a:ln>
            <a:solidFill>
              <a:srgbClr val="549E39"/>
            </a:solidFill>
          </a:ln>
          <a:effectLst>
            <a:softEdge rad="38100"/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B35C23E-F5B4-C6EA-421D-D3AEDF7F741E}"/>
              </a:ext>
            </a:extLst>
          </p:cNvPr>
          <p:cNvSpPr txBox="1"/>
          <p:nvPr/>
        </p:nvSpPr>
        <p:spPr>
          <a:xfrm>
            <a:off x="5125610" y="551641"/>
            <a:ext cx="387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DISTRIBUTION OF NURSING PER BED IN INTENSIVE CARE (DNBIC)</a:t>
            </a:r>
            <a:endParaRPr lang="pt-BR" sz="16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C51E90-A225-F1B5-D82D-2DEA637A5443}"/>
              </a:ext>
            </a:extLst>
          </p:cNvPr>
          <p:cNvSpPr txBox="1"/>
          <p:nvPr/>
        </p:nvSpPr>
        <p:spPr>
          <a:xfrm>
            <a:off x="9553173" y="6117571"/>
            <a:ext cx="227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Aponte a câmera para o QR CODE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33</TotalTime>
  <Words>72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Century Gothic</vt:lpstr>
      <vt:lpstr>Times New Roman</vt:lpstr>
      <vt:lpstr>Malha</vt:lpstr>
      <vt:lpstr>DISTRIBUIÇÃO DE ENFERMAGEM POR LEITO NA TERAPIA INTENSIVA: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DISTRIBUIÇÃO DE ENFERMAGEM POR LEITO NA TERAPIA INTENSIVA:</dc:title>
  <dc:creator>Douglas Carvalho Dias Ferreira</dc:creator>
  <cp:lastModifiedBy>Douglas Carvalho Dias Ferreira</cp:lastModifiedBy>
  <cp:revision>1</cp:revision>
  <dcterms:created xsi:type="dcterms:W3CDTF">2024-05-23T18:49:42Z</dcterms:created>
  <dcterms:modified xsi:type="dcterms:W3CDTF">2024-05-23T19:23:16Z</dcterms:modified>
</cp:coreProperties>
</file>