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60" r:id="rId3"/>
    <p:sldId id="302" r:id="rId4"/>
    <p:sldId id="291" r:id="rId5"/>
    <p:sldId id="303" r:id="rId6"/>
    <p:sldId id="261" r:id="rId7"/>
    <p:sldId id="304" r:id="rId8"/>
    <p:sldId id="305" r:id="rId9"/>
    <p:sldId id="306" r:id="rId10"/>
    <p:sldId id="307" r:id="rId11"/>
  </p:sldIdLst>
  <p:sldSz cx="9144000" cy="5143500" type="screen16x9"/>
  <p:notesSz cx="6858000" cy="9144000"/>
  <p:embeddedFontLst>
    <p:embeddedFont>
      <p:font typeface="Abadi" panose="020B0604020104020204" pitchFamily="3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Encode Sans Semi Condensed" panose="020B0604020202020204" charset="0"/>
      <p:regular r:id="rId18"/>
      <p:bold r:id="rId19"/>
    </p:embeddedFont>
    <p:embeddedFont>
      <p:font typeface="Karla" pitchFamily="2" charset="0"/>
      <p:regular r:id="rId20"/>
      <p:bold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435BF9-C36B-42D2-B420-06853E7FB4F0}">
  <a:tblStyle styleId="{1E435BF9-C36B-42D2-B420-06853E7FB4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538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696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217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4" y="-4"/>
            <a:ext cx="9162955" cy="5148516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3432199" y="0"/>
                </a:moveTo>
                <a:cubicBezTo>
                  <a:pt x="3485662" y="101239"/>
                  <a:pt x="3541529" y="221045"/>
                  <a:pt x="3606618" y="360589"/>
                </a:cubicBezTo>
                <a:cubicBezTo>
                  <a:pt x="3810894" y="798685"/>
                  <a:pt x="3924532" y="1042395"/>
                  <a:pt x="3839685" y="1275525"/>
                </a:cubicBezTo>
                <a:cubicBezTo>
                  <a:pt x="3754838" y="1508656"/>
                  <a:pt x="3511128" y="1622293"/>
                  <a:pt x="3073032" y="1826591"/>
                </a:cubicBezTo>
                <a:cubicBezTo>
                  <a:pt x="2634936" y="2030888"/>
                  <a:pt x="2391226" y="2144401"/>
                  <a:pt x="2158096" y="2059658"/>
                </a:cubicBezTo>
                <a:cubicBezTo>
                  <a:pt x="1924966" y="1974916"/>
                  <a:pt x="1811306" y="1731101"/>
                  <a:pt x="1607030" y="1293005"/>
                </a:cubicBezTo>
                <a:cubicBezTo>
                  <a:pt x="1402754" y="854908"/>
                  <a:pt x="1289095" y="611199"/>
                  <a:pt x="1373942" y="378068"/>
                </a:cubicBezTo>
                <a:cubicBezTo>
                  <a:pt x="1432005" y="218536"/>
                  <a:pt x="1564481" y="114955"/>
                  <a:pt x="1782682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 rot="-1181051">
            <a:off x="3612827" y="-661443"/>
            <a:ext cx="5242557" cy="5242352"/>
          </a:xfrm>
          <a:custGeom>
            <a:avLst/>
            <a:gdLst/>
            <a:ahLst/>
            <a:cxnLst/>
            <a:rect l="l" t="t" r="r" b="b"/>
            <a:pathLst>
              <a:path w="1376904" h="1376850" extrusionOk="0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2783675"/>
            <a:ext cx="5396700" cy="144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-24532" y="-11"/>
            <a:ext cx="9193063" cy="5148516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0" y="0"/>
                </a:moveTo>
                <a:lnTo>
                  <a:pt x="0" y="2258122"/>
                </a:lnTo>
                <a:lnTo>
                  <a:pt x="1342328" y="2258122"/>
                </a:lnTo>
                <a:cubicBezTo>
                  <a:pt x="1250100" y="2134365"/>
                  <a:pt x="1167094" y="1956391"/>
                  <a:pt x="1055881" y="1717804"/>
                </a:cubicBezTo>
                <a:cubicBezTo>
                  <a:pt x="861432" y="1300908"/>
                  <a:pt x="753335" y="1068991"/>
                  <a:pt x="834083" y="847151"/>
                </a:cubicBezTo>
                <a:cubicBezTo>
                  <a:pt x="914832" y="625312"/>
                  <a:pt x="1146729" y="517152"/>
                  <a:pt x="1563624" y="322744"/>
                </a:cubicBezTo>
                <a:cubicBezTo>
                  <a:pt x="1980519" y="128337"/>
                  <a:pt x="2212437" y="20198"/>
                  <a:pt x="2434297" y="100946"/>
                </a:cubicBezTo>
                <a:cubicBezTo>
                  <a:pt x="2656158" y="181695"/>
                  <a:pt x="2764276" y="413613"/>
                  <a:pt x="2958684" y="830508"/>
                </a:cubicBezTo>
                <a:cubicBezTo>
                  <a:pt x="3153091" y="1247403"/>
                  <a:pt x="3261230" y="1479321"/>
                  <a:pt x="3180481" y="1701160"/>
                </a:cubicBezTo>
                <a:cubicBezTo>
                  <a:pt x="3099732" y="1923000"/>
                  <a:pt x="2867836" y="2031160"/>
                  <a:pt x="2450940" y="2225567"/>
                </a:cubicBezTo>
                <a:lnTo>
                  <a:pt x="2380981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076700" y="2161800"/>
            <a:ext cx="69906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Karla"/>
              <a:buChar char="▪"/>
              <a:defRPr sz="2800">
                <a:latin typeface="Karla"/>
                <a:ea typeface="Karla"/>
                <a:cs typeface="Karla"/>
                <a:sym typeface="Karla"/>
              </a:defRPr>
            </a:lvl1pPr>
            <a:lvl2pPr marL="914400" lvl="1" indent="-406400" algn="ctr" rtl="0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2pPr>
            <a:lvl3pPr marL="1371600" lvl="2" indent="-406400" algn="ctr" rtl="0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3pPr>
            <a:lvl4pPr marL="1828800" lvl="3" indent="-406400" algn="ctr" rtl="0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4pPr>
            <a:lvl5pPr marL="2286000" lvl="4" indent="-406400" algn="ctr" rtl="0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5pPr>
            <a:lvl6pPr marL="2743200" lvl="5" indent="-406400" algn="ctr" rtl="0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6pPr>
            <a:lvl7pPr marL="3200400" lvl="6" indent="-406400" algn="ctr" rtl="0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7pPr>
            <a:lvl8pPr marL="3657600" lvl="7" indent="-406400" algn="ctr" rtl="0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8pPr>
            <a:lvl9pPr marL="4114800" lvl="8" indent="-406400" algn="ctr">
              <a:spcBef>
                <a:spcPts val="600"/>
              </a:spcBef>
              <a:spcAft>
                <a:spcPts val="60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362962" y="1295124"/>
            <a:ext cx="418075" cy="3429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Encode Sans Semi Condensed"/>
              </a:rPr>
              <a:t>“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0"/>
            <a:ext cx="9162955" cy="5142871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0" y="0"/>
                </a:moveTo>
                <a:lnTo>
                  <a:pt x="0" y="729708"/>
                </a:lnTo>
                <a:cubicBezTo>
                  <a:pt x="69207" y="683709"/>
                  <a:pt x="163087" y="639801"/>
                  <a:pt x="284356" y="583348"/>
                </a:cubicBezTo>
                <a:cubicBezTo>
                  <a:pt x="523508" y="471843"/>
                  <a:pt x="656528" y="409807"/>
                  <a:pt x="783798" y="456120"/>
                </a:cubicBezTo>
                <a:cubicBezTo>
                  <a:pt x="911069" y="502432"/>
                  <a:pt x="973083" y="635473"/>
                  <a:pt x="1084589" y="874625"/>
                </a:cubicBezTo>
                <a:cubicBezTo>
                  <a:pt x="1196094" y="1113777"/>
                  <a:pt x="1258129" y="1246797"/>
                  <a:pt x="1211817" y="1374046"/>
                </a:cubicBezTo>
                <a:cubicBezTo>
                  <a:pt x="1165505" y="1501296"/>
                  <a:pt x="1032380" y="1563290"/>
                  <a:pt x="793228" y="1674774"/>
                </a:cubicBezTo>
                <a:cubicBezTo>
                  <a:pt x="554076" y="1786258"/>
                  <a:pt x="421056" y="1848315"/>
                  <a:pt x="293807" y="1802002"/>
                </a:cubicBezTo>
                <a:cubicBezTo>
                  <a:pt x="169234" y="1756693"/>
                  <a:pt x="107156" y="1628273"/>
                  <a:pt x="0" y="1398572"/>
                </a:cubicBez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▪"/>
              <a:defRPr/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8pPr>
            <a:lvl9pPr marL="4114800" lvl="8" indent="-355600">
              <a:spcBef>
                <a:spcPts val="600"/>
              </a:spcBef>
              <a:spcAft>
                <a:spcPts val="600"/>
              </a:spcAft>
              <a:buSzPts val="2000"/>
              <a:buChar char="▫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4"/>
            </a:gs>
            <a:gs pos="20000">
              <a:schemeClr val="accent4"/>
            </a:gs>
            <a:gs pos="79000">
              <a:schemeClr val="accent3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94129" y="2622151"/>
            <a:ext cx="9201125" cy="144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Tópicos em Informática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/>
              <a:t>Repetição com laços (ou loops)</a:t>
            </a:r>
            <a:endParaRPr dirty="0"/>
          </a:p>
        </p:txBody>
      </p:sp>
      <p:pic>
        <p:nvPicPr>
          <p:cNvPr id="1026" name="Picture 2" descr="Python - Wikipedia, la enciclopedia libre">
            <a:extLst>
              <a:ext uri="{FF2B5EF4-FFF2-40B4-BE49-F238E27FC236}">
                <a16:creationId xmlns:a16="http://schemas.microsoft.com/office/drawing/2014/main" id="{FBC4904B-3839-417E-9A0C-D6ACEE67A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60" y="510988"/>
            <a:ext cx="2306171" cy="230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70;p14">
            <a:extLst>
              <a:ext uri="{FF2B5EF4-FFF2-40B4-BE49-F238E27FC236}">
                <a16:creationId xmlns:a16="http://schemas.microsoft.com/office/drawing/2014/main" id="{243BEFF8-04C4-4241-9B60-2E9686F5381F}"/>
              </a:ext>
            </a:extLst>
          </p:cNvPr>
          <p:cNvSpPr txBox="1">
            <a:spLocks/>
          </p:cNvSpPr>
          <p:nvPr/>
        </p:nvSpPr>
        <p:spPr>
          <a:xfrm>
            <a:off x="4872318" y="3611234"/>
            <a:ext cx="6979024" cy="14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pt-BR" sz="3200" dirty="0"/>
              <a:t>Professor: Daniel Temp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C6C4C9-AA4C-C51C-C159-1130370AE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 in Range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994B178-E912-CF3D-BAAC-AA4CE5F7A5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10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6A14984-47EA-98DB-4E83-41544A8B5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791" y="129651"/>
            <a:ext cx="3276600" cy="22955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3E916E5-8F7D-E13F-3854-7CDBEDCE1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553" y="2425176"/>
            <a:ext cx="20478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39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2FA7B7-9F50-4E2F-83FF-70B9F8806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603" y="172563"/>
            <a:ext cx="8662575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Grande"/>
              </a:rPr>
              <a:t>O comando de repetição </a:t>
            </a:r>
            <a:r>
              <a:rPr kumimoji="0" lang="pt-BR" altLang="pt-BR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Grande"/>
              </a:rPr>
              <a:t>while</a:t>
            </a:r>
            <a:r>
              <a:rPr kumimoji="0" lang="pt-BR" altLang="pt-BR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Grande"/>
              </a:rPr>
              <a:t> permite repetir instruções enquanto uma condição for verdadeira. Para utilizar o comando corretamente você precisa: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inicializar as variáveis de controle antes do comando;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criar uma condição que usa a variável de controle e se mantenha verdadeira pelo número correto de iterações;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modificar a variável de controle para garantir a terminação; 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realizar as computações sucessivas para se chegar a resposta correta.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Imprima na tela as 10 primeiras potências de 2. </a:t>
            </a:r>
            <a:endParaRPr dirty="0"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EF36FF2-54A2-4840-A579-38C94808B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274" y="1001525"/>
            <a:ext cx="18192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5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-429759" y="1062482"/>
            <a:ext cx="2595300" cy="67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Execução da repetição com laços (loops)</a:t>
            </a:r>
            <a:br>
              <a:rPr lang="pt-BR" dirty="0"/>
            </a:br>
            <a:r>
              <a:rPr lang="pt-BR" dirty="0"/>
              <a:t>- Sintaxe-</a:t>
            </a:r>
            <a:endParaRPr dirty="0"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D4560B1-890A-4E43-8A2B-488C88965588}"/>
              </a:ext>
            </a:extLst>
          </p:cNvPr>
          <p:cNvSpPr txBox="1"/>
          <p:nvPr/>
        </p:nvSpPr>
        <p:spPr>
          <a:xfrm>
            <a:off x="2816593" y="659364"/>
            <a:ext cx="58500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badi" panose="020B0604020202020204" pitchFamily="34" charset="0"/>
              </a:rPr>
              <a:t>Enquanto CONDIÇÃO FOR VERDADEIRA:</a:t>
            </a:r>
          </a:p>
          <a:p>
            <a:r>
              <a:rPr lang="pt-BR" sz="2400" b="1" dirty="0">
                <a:latin typeface="Abadi" panose="020B0604020202020204" pitchFamily="34" charset="0"/>
              </a:rPr>
              <a:t>	comando1</a:t>
            </a:r>
          </a:p>
          <a:p>
            <a:r>
              <a:rPr lang="pt-BR" sz="2400" b="1" dirty="0">
                <a:latin typeface="Abadi" panose="020B0604020202020204" pitchFamily="34" charset="0"/>
              </a:rPr>
              <a:t>	comando2</a:t>
            </a:r>
          </a:p>
          <a:p>
            <a:r>
              <a:rPr lang="pt-BR" sz="2400" b="1" dirty="0">
                <a:latin typeface="Abadi" panose="020B0604020202020204" pitchFamily="34" charset="0"/>
              </a:rPr>
              <a:t>Comando3</a:t>
            </a:r>
          </a:p>
          <a:p>
            <a:endParaRPr lang="pt-BR" sz="2400" b="1" dirty="0">
              <a:latin typeface="Abadi" panose="020B0604020202020204" pitchFamily="34" charset="0"/>
            </a:endParaRPr>
          </a:p>
          <a:p>
            <a:r>
              <a:rPr lang="pt-BR" sz="2400" b="1" dirty="0">
                <a:latin typeface="Abadi" panose="020B0604020202020204" pitchFamily="34" charset="0"/>
              </a:rPr>
              <a:t>WHILE CONDIÇÃO:</a:t>
            </a:r>
          </a:p>
          <a:p>
            <a:r>
              <a:rPr lang="pt-BR" sz="2400" b="1" dirty="0">
                <a:latin typeface="Abadi" panose="020B0604020202020204" pitchFamily="34" charset="0"/>
              </a:rPr>
              <a:t>	comando1</a:t>
            </a:r>
          </a:p>
          <a:p>
            <a:r>
              <a:rPr lang="pt-BR" sz="2400" b="1" dirty="0">
                <a:latin typeface="Abadi" panose="020B0604020202020204" pitchFamily="34" charset="0"/>
              </a:rPr>
              <a:t>	comando2</a:t>
            </a:r>
          </a:p>
          <a:p>
            <a:r>
              <a:rPr lang="pt-BR" sz="2400" b="1" dirty="0">
                <a:latin typeface="Abadi" panose="020B0604020202020204" pitchFamily="34" charset="0"/>
              </a:rPr>
              <a:t>Comando3</a:t>
            </a:r>
          </a:p>
        </p:txBody>
      </p:sp>
    </p:spTree>
    <p:extLst>
      <p:ext uri="{BB962C8B-B14F-4D97-AF65-F5344CB8AC3E}">
        <p14:creationId xmlns:p14="http://schemas.microsoft.com/office/powerpoint/2010/main" val="424574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Imprima na tela as 10 primeiras potências de 2. </a:t>
            </a:r>
            <a:endParaRPr dirty="0"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D182FCD-09AD-4F1B-B176-1B612D34C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459626"/>
            <a:ext cx="78867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99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2306717" y="1258421"/>
            <a:ext cx="4289065" cy="15654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Faça um programa que recebe os valores e os some, até ser digitado o número zero.</a:t>
            </a:r>
            <a:endParaRPr dirty="0"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D5763-6677-6812-EA36-A23DD2FD2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Comando FOR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802DEE-B165-F518-9B92-273C7B4E6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121416"/>
                </a:solidFill>
                <a:effectLst/>
                <a:latin typeface="Verdana" panose="020B0604030504040204" pitchFamily="34" charset="0"/>
              </a:rPr>
              <a:t>O comando </a:t>
            </a:r>
            <a:r>
              <a:rPr lang="pt-BR" b="1" i="0" dirty="0">
                <a:solidFill>
                  <a:srgbClr val="121416"/>
                </a:solidFill>
                <a:effectLst/>
                <a:latin typeface="Verdana" panose="020B0604030504040204" pitchFamily="34" charset="0"/>
              </a:rPr>
              <a:t>Python</a:t>
            </a:r>
            <a:r>
              <a:rPr lang="pt-BR" b="0" i="0" dirty="0">
                <a:solidFill>
                  <a:srgbClr val="121416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pt-BR" b="1" i="0" dirty="0">
                <a:solidFill>
                  <a:srgbClr val="121416"/>
                </a:solidFill>
                <a:effectLst/>
                <a:latin typeface="Verdana" panose="020B0604030504040204" pitchFamily="34" charset="0"/>
              </a:rPr>
              <a:t>for</a:t>
            </a:r>
            <a:r>
              <a:rPr lang="pt-BR" b="0" i="0" dirty="0">
                <a:solidFill>
                  <a:srgbClr val="121416"/>
                </a:solidFill>
                <a:effectLst/>
                <a:latin typeface="Verdana" panose="020B0604030504040204" pitchFamily="34" charset="0"/>
              </a:rPr>
              <a:t> é uma das estruturas de repetições disponíveis na linguagem que permite a execução de um mesmo comando até que uma determinada condição seja atendida.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1B8E6F6-9895-508F-29DA-D4FC1E41CB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669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8BAAE-4A6D-5524-004B-84E088E3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Comando FOR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E93156-7CF8-EAB7-28F4-BA76E30D38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Estrutura:</a:t>
            </a:r>
          </a:p>
          <a:p>
            <a:endParaRPr lang="pt-BR" dirty="0"/>
          </a:p>
          <a:p>
            <a:r>
              <a:rPr lang="pt-BR" dirty="0"/>
              <a:t>For X in Y:</a:t>
            </a:r>
          </a:p>
          <a:p>
            <a:pPr lvl="1"/>
            <a:r>
              <a:rPr lang="pt-BR" dirty="0"/>
              <a:t>Print (x)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354841D-F864-2644-EDB1-4169AD7A1F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275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19D949-5BAE-023C-C0C3-D34648464F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0C72914-C951-5B3A-A573-0506B9ECF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22" y="51763"/>
            <a:ext cx="2200275" cy="942975"/>
          </a:xfrm>
          <a:prstGeom prst="rect">
            <a:avLst/>
          </a:prstGeom>
        </p:spPr>
      </p:pic>
      <p:pic>
        <p:nvPicPr>
          <p:cNvPr id="1026" name="Picture 2" descr="Fluxograma de funcionamento do código python for">
            <a:extLst>
              <a:ext uri="{FF2B5EF4-FFF2-40B4-BE49-F238E27FC236}">
                <a16:creationId xmlns:a16="http://schemas.microsoft.com/office/drawing/2014/main" id="{C3FEBA43-9F0D-3051-241C-8066D080B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222" y="129651"/>
            <a:ext cx="4905375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teração indefinida">
            <a:extLst>
              <a:ext uri="{FF2B5EF4-FFF2-40B4-BE49-F238E27FC236}">
                <a16:creationId xmlns:a16="http://schemas.microsoft.com/office/drawing/2014/main" id="{4A55EEBE-CF4E-0491-4C2E-C2084D015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1" b="11919"/>
          <a:stretch/>
        </p:blipFill>
        <p:spPr bwMode="auto">
          <a:xfrm>
            <a:off x="163096" y="1870362"/>
            <a:ext cx="2990537" cy="276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C4654ED-2718-3108-28BE-6BF7A494F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14" y="1108700"/>
            <a:ext cx="1581150" cy="6477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CE4C009-E110-D421-BE54-57BACE6FB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6966" y="3252352"/>
            <a:ext cx="27146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37461"/>
      </p:ext>
    </p:extLst>
  </p:cSld>
  <p:clrMapOvr>
    <a:masterClrMapping/>
  </p:clrMapOvr>
</p:sld>
</file>

<file path=ppt/theme/theme1.xml><?xml version="1.0" encoding="utf-8"?>
<a:theme xmlns:a="http://schemas.openxmlformats.org/drawingml/2006/main" name="Iden template">
  <a:themeElements>
    <a:clrScheme name="Custom 347">
      <a:dk1>
        <a:srgbClr val="2E363D"/>
      </a:dk1>
      <a:lt1>
        <a:srgbClr val="FFFFFF"/>
      </a:lt1>
      <a:dk2>
        <a:srgbClr val="767E85"/>
      </a:dk2>
      <a:lt2>
        <a:srgbClr val="FBFBFB"/>
      </a:lt2>
      <a:accent1>
        <a:srgbClr val="F8E7D5"/>
      </a:accent1>
      <a:accent2>
        <a:srgbClr val="EBC7C1"/>
      </a:accent2>
      <a:accent3>
        <a:srgbClr val="E9F2F9"/>
      </a:accent3>
      <a:accent4>
        <a:srgbClr val="B5CFDA"/>
      </a:accent4>
      <a:accent5>
        <a:srgbClr val="EEEAEA"/>
      </a:accent5>
      <a:accent6>
        <a:srgbClr val="E3E9D3"/>
      </a:accent6>
      <a:hlink>
        <a:srgbClr val="2E36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2718</TotalTime>
  <Words>217</Words>
  <Application>Microsoft Office PowerPoint</Application>
  <PresentationFormat>Apresentação na tela (16:9)</PresentationFormat>
  <Paragraphs>38</Paragraphs>
  <Slides>10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Abadi</vt:lpstr>
      <vt:lpstr>Encode Sans Semi Condensed</vt:lpstr>
      <vt:lpstr>Arial</vt:lpstr>
      <vt:lpstr>Lucida Grande</vt:lpstr>
      <vt:lpstr>Calibri</vt:lpstr>
      <vt:lpstr>Verdana</vt:lpstr>
      <vt:lpstr>Karla</vt:lpstr>
      <vt:lpstr>Iden template</vt:lpstr>
      <vt:lpstr>Tópicos em Informática    Repetição com laços (ou loops)</vt:lpstr>
      <vt:lpstr>Apresentação do PowerPoint</vt:lpstr>
      <vt:lpstr>Imprima na tela as 10 primeiras potências de 2. </vt:lpstr>
      <vt:lpstr>Execução da repetição com laços (loops) - Sintaxe-</vt:lpstr>
      <vt:lpstr>Imprima na tela as 10 primeiras potências de 2. </vt:lpstr>
      <vt:lpstr>Faça um programa que recebe os valores e os some, até ser digitado o número zero.</vt:lpstr>
      <vt:lpstr>Comando FOR</vt:lpstr>
      <vt:lpstr>Comando FOR</vt:lpstr>
      <vt:lpstr>Apresentação do PowerPoint</vt:lpstr>
      <vt:lpstr>For in Range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Tópicos em Informática Python</dc:title>
  <dc:creator>danieltemp</dc:creator>
  <cp:lastModifiedBy>Daniel Temp</cp:lastModifiedBy>
  <cp:revision>35</cp:revision>
  <dcterms:modified xsi:type="dcterms:W3CDTF">2023-03-16T11:48:28Z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2023-03-16T11:48:19Z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fe3a2a39-c97f-4a5d-bf49-dcdb93e1fc74</vt:lpwstr>
  </property>
  <property fmtid="{D5CDD505-2E9C-101B-9397-08002B2CF9AE}" pid="7" name="MSIP_Label_defa4170-0d19-0005-0004-bc88714345d2_ActionId">
    <vt:lpwstr>81c0b826-c0ca-42f3-96a1-f1a9feb40e1d</vt:lpwstr>
  </property>
  <property fmtid="{D5CDD505-2E9C-101B-9397-08002B2CF9AE}" pid="8" name="MSIP_Label_defa4170-0d19-0005-0004-bc88714345d2_ContentBits">
    <vt:lpwstr>0</vt:lpwstr>
  </property>
</Properties>
</file>