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0058400" cy="7772400"/>
  <p:notesSz cx="10058400" cy="7772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6" roundtripDataSignature="AMtx7mj7Odf6fywjtvp3odHKOch36dypV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59C51CD-9EF3-4501-9208-34BB76BCD762}">
  <a:tblStyle styleId="{F59C51CD-9EF3-4501-9208-34BB76BCD762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CF4"/>
          </a:solidFill>
        </a:fill>
      </a:tcStyle>
    </a:wholeTbl>
    <a:band1H>
      <a:tcTxStyle/>
      <a:tcStyle>
        <a:tcBdr/>
        <a:fill>
          <a:solidFill>
            <a:srgbClr val="CFD7E7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FD7E7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1560" y="6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customschemas.google.com/relationships/presentationmetadata" Target="metadata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4359275" cy="388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697538" y="0"/>
            <a:ext cx="4359275" cy="388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332163" y="971550"/>
            <a:ext cx="3394075" cy="26225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1006475" y="3740150"/>
            <a:ext cx="8045450" cy="306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7383463"/>
            <a:ext cx="4359275" cy="388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697538" y="7383463"/>
            <a:ext cx="4359275" cy="388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:notes"/>
          <p:cNvSpPr txBox="1">
            <a:spLocks noGrp="1"/>
          </p:cNvSpPr>
          <p:nvPr>
            <p:ph type="body" idx="1"/>
          </p:nvPr>
        </p:nvSpPr>
        <p:spPr>
          <a:xfrm>
            <a:off x="1006475" y="3740150"/>
            <a:ext cx="8045450" cy="3060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332163" y="971550"/>
            <a:ext cx="3394075" cy="26225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0:notes"/>
          <p:cNvSpPr txBox="1">
            <a:spLocks noGrp="1"/>
          </p:cNvSpPr>
          <p:nvPr>
            <p:ph type="body" idx="1"/>
          </p:nvPr>
        </p:nvSpPr>
        <p:spPr>
          <a:xfrm>
            <a:off x="1006475" y="3740150"/>
            <a:ext cx="8045450" cy="3060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332163" y="971550"/>
            <a:ext cx="3394075" cy="26225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1:notes"/>
          <p:cNvSpPr txBox="1">
            <a:spLocks noGrp="1"/>
          </p:cNvSpPr>
          <p:nvPr>
            <p:ph type="body" idx="1"/>
          </p:nvPr>
        </p:nvSpPr>
        <p:spPr>
          <a:xfrm>
            <a:off x="1006475" y="3740150"/>
            <a:ext cx="8045450" cy="3060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332163" y="971550"/>
            <a:ext cx="3394075" cy="26225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2:notes"/>
          <p:cNvSpPr txBox="1">
            <a:spLocks noGrp="1"/>
          </p:cNvSpPr>
          <p:nvPr>
            <p:ph type="body" idx="1"/>
          </p:nvPr>
        </p:nvSpPr>
        <p:spPr>
          <a:xfrm>
            <a:off x="1006475" y="3740150"/>
            <a:ext cx="8045450" cy="3060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332163" y="971550"/>
            <a:ext cx="3394075" cy="26225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3:notes"/>
          <p:cNvSpPr txBox="1">
            <a:spLocks noGrp="1"/>
          </p:cNvSpPr>
          <p:nvPr>
            <p:ph type="body" idx="1"/>
          </p:nvPr>
        </p:nvSpPr>
        <p:spPr>
          <a:xfrm>
            <a:off x="1006475" y="3740150"/>
            <a:ext cx="8045450" cy="3060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332163" y="971550"/>
            <a:ext cx="3394075" cy="26225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4:notes"/>
          <p:cNvSpPr txBox="1">
            <a:spLocks noGrp="1"/>
          </p:cNvSpPr>
          <p:nvPr>
            <p:ph type="body" idx="1"/>
          </p:nvPr>
        </p:nvSpPr>
        <p:spPr>
          <a:xfrm>
            <a:off x="1006475" y="3740150"/>
            <a:ext cx="8045450" cy="3060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332163" y="971550"/>
            <a:ext cx="3394075" cy="26225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5:notes"/>
          <p:cNvSpPr txBox="1">
            <a:spLocks noGrp="1"/>
          </p:cNvSpPr>
          <p:nvPr>
            <p:ph type="body" idx="1"/>
          </p:nvPr>
        </p:nvSpPr>
        <p:spPr>
          <a:xfrm>
            <a:off x="1006475" y="3740150"/>
            <a:ext cx="8045450" cy="3060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" name="Google Shape;208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332163" y="971550"/>
            <a:ext cx="3394075" cy="26225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6:notes"/>
          <p:cNvSpPr txBox="1">
            <a:spLocks noGrp="1"/>
          </p:cNvSpPr>
          <p:nvPr>
            <p:ph type="body" idx="1"/>
          </p:nvPr>
        </p:nvSpPr>
        <p:spPr>
          <a:xfrm>
            <a:off x="1006475" y="3740150"/>
            <a:ext cx="8045450" cy="3060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" name="Google Shape;217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332163" y="971550"/>
            <a:ext cx="3394075" cy="26225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7:notes"/>
          <p:cNvSpPr txBox="1">
            <a:spLocks noGrp="1"/>
          </p:cNvSpPr>
          <p:nvPr>
            <p:ph type="body" idx="1"/>
          </p:nvPr>
        </p:nvSpPr>
        <p:spPr>
          <a:xfrm>
            <a:off x="1006475" y="3740150"/>
            <a:ext cx="8045450" cy="3060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6" name="Google Shape;226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332163" y="971550"/>
            <a:ext cx="3394075" cy="26225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18:notes"/>
          <p:cNvSpPr txBox="1">
            <a:spLocks noGrp="1"/>
          </p:cNvSpPr>
          <p:nvPr>
            <p:ph type="body" idx="1"/>
          </p:nvPr>
        </p:nvSpPr>
        <p:spPr>
          <a:xfrm>
            <a:off x="1006475" y="3740150"/>
            <a:ext cx="8045450" cy="3060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" name="Google Shape;235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332163" y="971550"/>
            <a:ext cx="3394075" cy="26225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19:notes"/>
          <p:cNvSpPr txBox="1">
            <a:spLocks noGrp="1"/>
          </p:cNvSpPr>
          <p:nvPr>
            <p:ph type="body" idx="1"/>
          </p:nvPr>
        </p:nvSpPr>
        <p:spPr>
          <a:xfrm>
            <a:off x="1006475" y="3740150"/>
            <a:ext cx="8045450" cy="3060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4" name="Google Shape;244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332163" y="971550"/>
            <a:ext cx="3394075" cy="26225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:notes"/>
          <p:cNvSpPr txBox="1">
            <a:spLocks noGrp="1"/>
          </p:cNvSpPr>
          <p:nvPr>
            <p:ph type="body" idx="1"/>
          </p:nvPr>
        </p:nvSpPr>
        <p:spPr>
          <a:xfrm>
            <a:off x="1006475" y="3740150"/>
            <a:ext cx="8045450" cy="3060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332163" y="971550"/>
            <a:ext cx="3394075" cy="26225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3:notes"/>
          <p:cNvSpPr txBox="1">
            <a:spLocks noGrp="1"/>
          </p:cNvSpPr>
          <p:nvPr>
            <p:ph type="body" idx="1"/>
          </p:nvPr>
        </p:nvSpPr>
        <p:spPr>
          <a:xfrm>
            <a:off x="1006475" y="3740150"/>
            <a:ext cx="8045450" cy="3060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332163" y="971550"/>
            <a:ext cx="3394075" cy="26225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4:notes"/>
          <p:cNvSpPr txBox="1">
            <a:spLocks noGrp="1"/>
          </p:cNvSpPr>
          <p:nvPr>
            <p:ph type="body" idx="1"/>
          </p:nvPr>
        </p:nvSpPr>
        <p:spPr>
          <a:xfrm>
            <a:off x="1006475" y="3740150"/>
            <a:ext cx="8045450" cy="3060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332163" y="971550"/>
            <a:ext cx="3394075" cy="26225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5:notes"/>
          <p:cNvSpPr txBox="1">
            <a:spLocks noGrp="1"/>
          </p:cNvSpPr>
          <p:nvPr>
            <p:ph type="body" idx="1"/>
          </p:nvPr>
        </p:nvSpPr>
        <p:spPr>
          <a:xfrm>
            <a:off x="1006475" y="3740150"/>
            <a:ext cx="8045450" cy="3060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332163" y="971550"/>
            <a:ext cx="3394075" cy="26225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6:notes"/>
          <p:cNvSpPr txBox="1">
            <a:spLocks noGrp="1"/>
          </p:cNvSpPr>
          <p:nvPr>
            <p:ph type="body" idx="1"/>
          </p:nvPr>
        </p:nvSpPr>
        <p:spPr>
          <a:xfrm>
            <a:off x="1006475" y="3740150"/>
            <a:ext cx="8045450" cy="3060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332163" y="971550"/>
            <a:ext cx="3394075" cy="26225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1006475" y="3740150"/>
            <a:ext cx="8045450" cy="3060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332163" y="971550"/>
            <a:ext cx="3394075" cy="26225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8:notes"/>
          <p:cNvSpPr txBox="1">
            <a:spLocks noGrp="1"/>
          </p:cNvSpPr>
          <p:nvPr>
            <p:ph type="body" idx="1"/>
          </p:nvPr>
        </p:nvSpPr>
        <p:spPr>
          <a:xfrm>
            <a:off x="1006475" y="3740150"/>
            <a:ext cx="8045450" cy="3060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332163" y="971550"/>
            <a:ext cx="3394075" cy="26225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9:notes"/>
          <p:cNvSpPr txBox="1">
            <a:spLocks noGrp="1"/>
          </p:cNvSpPr>
          <p:nvPr>
            <p:ph type="body" idx="1"/>
          </p:nvPr>
        </p:nvSpPr>
        <p:spPr>
          <a:xfrm>
            <a:off x="1006475" y="3740150"/>
            <a:ext cx="8045450" cy="3060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332163" y="971550"/>
            <a:ext cx="3394075" cy="26225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1"/>
          <p:cNvSpPr txBox="1">
            <a:spLocks noGrp="1"/>
          </p:cNvSpPr>
          <p:nvPr>
            <p:ph type="title"/>
          </p:nvPr>
        </p:nvSpPr>
        <p:spPr>
          <a:xfrm>
            <a:off x="967868" y="2421127"/>
            <a:ext cx="8122663" cy="543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34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21"/>
          <p:cNvSpPr txBox="1"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1"/>
          <p:cNvSpPr txBox="1">
            <a:spLocks noGrp="1"/>
          </p:cNvSpPr>
          <p:nvPr>
            <p:ph type="ftr" idx="11"/>
          </p:nvPr>
        </p:nvSpPr>
        <p:spPr>
          <a:xfrm>
            <a:off x="7413749" y="6974102"/>
            <a:ext cx="1887220" cy="17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>
                <a:solidFill>
                  <a:srgbClr val="00CC6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1"/>
          <p:cNvSpPr txBox="1">
            <a:spLocks noGrp="1"/>
          </p:cNvSpPr>
          <p:nvPr>
            <p:ph type="dt" idx="10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1"/>
          <p:cNvSpPr txBox="1">
            <a:spLocks noGrp="1"/>
          </p:cNvSpPr>
          <p:nvPr>
            <p:ph type="sldNum" idx="12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2"/>
          <p:cNvSpPr txBox="1"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2"/>
          <p:cNvSpPr txBox="1">
            <a:spLocks noGrp="1"/>
          </p:cNvSpPr>
          <p:nvPr>
            <p:ph type="subTitle" idx="1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2"/>
          <p:cNvSpPr txBox="1">
            <a:spLocks noGrp="1"/>
          </p:cNvSpPr>
          <p:nvPr>
            <p:ph type="ftr" idx="11"/>
          </p:nvPr>
        </p:nvSpPr>
        <p:spPr>
          <a:xfrm>
            <a:off x="7413749" y="6974102"/>
            <a:ext cx="1887220" cy="17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>
                <a:solidFill>
                  <a:srgbClr val="00CC6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2"/>
          <p:cNvSpPr txBox="1">
            <a:spLocks noGrp="1"/>
          </p:cNvSpPr>
          <p:nvPr>
            <p:ph type="dt" idx="10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2"/>
          <p:cNvSpPr txBox="1">
            <a:spLocks noGrp="1"/>
          </p:cNvSpPr>
          <p:nvPr>
            <p:ph type="sldNum" idx="12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3"/>
          <p:cNvSpPr txBox="1">
            <a:spLocks noGrp="1"/>
          </p:cNvSpPr>
          <p:nvPr>
            <p:ph type="title"/>
          </p:nvPr>
        </p:nvSpPr>
        <p:spPr>
          <a:xfrm>
            <a:off x="967868" y="2421127"/>
            <a:ext cx="8122663" cy="543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34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3"/>
          <p:cNvSpPr txBox="1">
            <a:spLocks noGrp="1"/>
          </p:cNvSpPr>
          <p:nvPr>
            <p:ph type="body" idx="1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3"/>
          <p:cNvSpPr txBox="1">
            <a:spLocks noGrp="1"/>
          </p:cNvSpPr>
          <p:nvPr>
            <p:ph type="body" idx="2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23"/>
          <p:cNvSpPr txBox="1">
            <a:spLocks noGrp="1"/>
          </p:cNvSpPr>
          <p:nvPr>
            <p:ph type="ftr" idx="11"/>
          </p:nvPr>
        </p:nvSpPr>
        <p:spPr>
          <a:xfrm>
            <a:off x="7413749" y="6974102"/>
            <a:ext cx="1887220" cy="17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>
                <a:solidFill>
                  <a:srgbClr val="00CC6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23"/>
          <p:cNvSpPr txBox="1">
            <a:spLocks noGrp="1"/>
          </p:cNvSpPr>
          <p:nvPr>
            <p:ph type="dt" idx="10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3"/>
          <p:cNvSpPr txBox="1">
            <a:spLocks noGrp="1"/>
          </p:cNvSpPr>
          <p:nvPr>
            <p:ph type="sldNum" idx="12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4"/>
          <p:cNvSpPr txBox="1">
            <a:spLocks noGrp="1"/>
          </p:cNvSpPr>
          <p:nvPr>
            <p:ph type="title"/>
          </p:nvPr>
        </p:nvSpPr>
        <p:spPr>
          <a:xfrm>
            <a:off x="967868" y="2421127"/>
            <a:ext cx="8122663" cy="543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34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4"/>
          <p:cNvSpPr txBox="1">
            <a:spLocks noGrp="1"/>
          </p:cNvSpPr>
          <p:nvPr>
            <p:ph type="ftr" idx="11"/>
          </p:nvPr>
        </p:nvSpPr>
        <p:spPr>
          <a:xfrm>
            <a:off x="7413749" y="6974102"/>
            <a:ext cx="1887220" cy="17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>
                <a:solidFill>
                  <a:srgbClr val="00CC6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24"/>
          <p:cNvSpPr txBox="1">
            <a:spLocks noGrp="1"/>
          </p:cNvSpPr>
          <p:nvPr>
            <p:ph type="dt" idx="10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4"/>
          <p:cNvSpPr txBox="1">
            <a:spLocks noGrp="1"/>
          </p:cNvSpPr>
          <p:nvPr>
            <p:ph type="sldNum" idx="12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5"/>
          <p:cNvSpPr txBox="1">
            <a:spLocks noGrp="1"/>
          </p:cNvSpPr>
          <p:nvPr>
            <p:ph type="ftr" idx="11"/>
          </p:nvPr>
        </p:nvSpPr>
        <p:spPr>
          <a:xfrm>
            <a:off x="7413749" y="6974102"/>
            <a:ext cx="1887220" cy="17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>
                <a:solidFill>
                  <a:srgbClr val="00CC6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25"/>
          <p:cNvSpPr txBox="1">
            <a:spLocks noGrp="1"/>
          </p:cNvSpPr>
          <p:nvPr>
            <p:ph type="dt" idx="10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5"/>
          <p:cNvSpPr txBox="1">
            <a:spLocks noGrp="1"/>
          </p:cNvSpPr>
          <p:nvPr>
            <p:ph type="sldNum" idx="12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>
            <a:alpha val="0"/>
          </a:schemeClr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0"/>
          <p:cNvSpPr/>
          <p:nvPr/>
        </p:nvSpPr>
        <p:spPr>
          <a:xfrm>
            <a:off x="457193" y="457193"/>
            <a:ext cx="286511" cy="533399"/>
          </a:xfrm>
          <a:prstGeom prst="rect">
            <a:avLst/>
          </a:prstGeom>
          <a:blipFill rotWithShape="1">
            <a:blip r:embed="rId7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0"/>
          <p:cNvSpPr/>
          <p:nvPr/>
        </p:nvSpPr>
        <p:spPr>
          <a:xfrm>
            <a:off x="870197" y="592829"/>
            <a:ext cx="8731001" cy="27431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12;p20"/>
          <p:cNvSpPr/>
          <p:nvPr/>
        </p:nvSpPr>
        <p:spPr>
          <a:xfrm>
            <a:off x="867149" y="592829"/>
            <a:ext cx="137160" cy="135890"/>
          </a:xfrm>
          <a:custGeom>
            <a:avLst/>
            <a:gdLst/>
            <a:ahLst/>
            <a:cxnLst/>
            <a:rect l="l" t="t" r="r" b="b"/>
            <a:pathLst>
              <a:path w="137159" h="135890" extrusionOk="0">
                <a:moveTo>
                  <a:pt x="0" y="135636"/>
                </a:moveTo>
                <a:lnTo>
                  <a:pt x="137160" y="135636"/>
                </a:lnTo>
                <a:lnTo>
                  <a:pt x="137160" y="0"/>
                </a:lnTo>
                <a:lnTo>
                  <a:pt x="0" y="0"/>
                </a:lnTo>
                <a:lnTo>
                  <a:pt x="0" y="135636"/>
                </a:lnTo>
                <a:close/>
              </a:path>
            </a:pathLst>
          </a:custGeom>
          <a:solidFill>
            <a:srgbClr val="65FF32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20"/>
          <p:cNvSpPr/>
          <p:nvPr/>
        </p:nvSpPr>
        <p:spPr>
          <a:xfrm>
            <a:off x="1004309" y="457193"/>
            <a:ext cx="140335" cy="135890"/>
          </a:xfrm>
          <a:custGeom>
            <a:avLst/>
            <a:gdLst/>
            <a:ahLst/>
            <a:cxnLst/>
            <a:rect l="l" t="t" r="r" b="b"/>
            <a:pathLst>
              <a:path w="140334" h="135890" extrusionOk="0">
                <a:moveTo>
                  <a:pt x="0" y="135636"/>
                </a:moveTo>
                <a:lnTo>
                  <a:pt x="140208" y="135636"/>
                </a:lnTo>
                <a:lnTo>
                  <a:pt x="140208" y="0"/>
                </a:lnTo>
                <a:lnTo>
                  <a:pt x="0" y="0"/>
                </a:lnTo>
                <a:lnTo>
                  <a:pt x="0" y="135636"/>
                </a:lnTo>
                <a:close/>
              </a:path>
            </a:pathLst>
          </a:custGeom>
          <a:solidFill>
            <a:srgbClr val="65FF32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20"/>
          <p:cNvSpPr/>
          <p:nvPr/>
        </p:nvSpPr>
        <p:spPr>
          <a:xfrm>
            <a:off x="1004309" y="592829"/>
            <a:ext cx="140335" cy="140335"/>
          </a:xfrm>
          <a:custGeom>
            <a:avLst/>
            <a:gdLst/>
            <a:ahLst/>
            <a:cxnLst/>
            <a:rect l="l" t="t" r="r" b="b"/>
            <a:pathLst>
              <a:path w="140334" h="140334" extrusionOk="0">
                <a:moveTo>
                  <a:pt x="0" y="0"/>
                </a:moveTo>
                <a:lnTo>
                  <a:pt x="0" y="140208"/>
                </a:lnTo>
                <a:lnTo>
                  <a:pt x="140208" y="140208"/>
                </a:lnTo>
                <a:lnTo>
                  <a:pt x="14020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20"/>
          <p:cNvSpPr/>
          <p:nvPr/>
        </p:nvSpPr>
        <p:spPr>
          <a:xfrm>
            <a:off x="731513" y="731513"/>
            <a:ext cx="137160" cy="135890"/>
          </a:xfrm>
          <a:custGeom>
            <a:avLst/>
            <a:gdLst/>
            <a:ahLst/>
            <a:cxnLst/>
            <a:rect l="l" t="t" r="r" b="b"/>
            <a:pathLst>
              <a:path w="137159" h="135890" extrusionOk="0">
                <a:moveTo>
                  <a:pt x="0" y="135636"/>
                </a:moveTo>
                <a:lnTo>
                  <a:pt x="137160" y="135636"/>
                </a:lnTo>
                <a:lnTo>
                  <a:pt x="137160" y="0"/>
                </a:lnTo>
                <a:lnTo>
                  <a:pt x="0" y="0"/>
                </a:lnTo>
                <a:lnTo>
                  <a:pt x="0" y="135636"/>
                </a:lnTo>
                <a:close/>
              </a:path>
            </a:pathLst>
          </a:custGeom>
          <a:solidFill>
            <a:srgbClr val="65FF32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20"/>
          <p:cNvSpPr/>
          <p:nvPr/>
        </p:nvSpPr>
        <p:spPr>
          <a:xfrm>
            <a:off x="588257" y="594353"/>
            <a:ext cx="142240" cy="137160"/>
          </a:xfrm>
          <a:custGeom>
            <a:avLst/>
            <a:gdLst/>
            <a:ahLst/>
            <a:cxnLst/>
            <a:rect l="l" t="t" r="r" b="b"/>
            <a:pathLst>
              <a:path w="142240" h="137159" extrusionOk="0">
                <a:moveTo>
                  <a:pt x="0" y="0"/>
                </a:moveTo>
                <a:lnTo>
                  <a:pt x="0" y="137160"/>
                </a:lnTo>
                <a:lnTo>
                  <a:pt x="141732" y="137160"/>
                </a:lnTo>
                <a:lnTo>
                  <a:pt x="141732" y="0"/>
                </a:lnTo>
                <a:lnTo>
                  <a:pt x="0" y="0"/>
                </a:lnTo>
                <a:close/>
              </a:path>
            </a:pathLst>
          </a:custGeom>
          <a:solidFill>
            <a:srgbClr val="65FF32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20"/>
          <p:cNvSpPr/>
          <p:nvPr/>
        </p:nvSpPr>
        <p:spPr>
          <a:xfrm>
            <a:off x="867149" y="728465"/>
            <a:ext cx="137160" cy="139065"/>
          </a:xfrm>
          <a:custGeom>
            <a:avLst/>
            <a:gdLst/>
            <a:ahLst/>
            <a:cxnLst/>
            <a:rect l="l" t="t" r="r" b="b"/>
            <a:pathLst>
              <a:path w="137159" h="139065" extrusionOk="0">
                <a:moveTo>
                  <a:pt x="0" y="0"/>
                </a:moveTo>
                <a:lnTo>
                  <a:pt x="0" y="138684"/>
                </a:lnTo>
                <a:lnTo>
                  <a:pt x="137160" y="138684"/>
                </a:lnTo>
                <a:lnTo>
                  <a:pt x="13716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20"/>
          <p:cNvSpPr/>
          <p:nvPr/>
        </p:nvSpPr>
        <p:spPr>
          <a:xfrm>
            <a:off x="731513" y="867149"/>
            <a:ext cx="137160" cy="135890"/>
          </a:xfrm>
          <a:custGeom>
            <a:avLst/>
            <a:gdLst/>
            <a:ahLst/>
            <a:cxnLst/>
            <a:rect l="l" t="t" r="r" b="b"/>
            <a:pathLst>
              <a:path w="137159" h="135890" extrusionOk="0">
                <a:moveTo>
                  <a:pt x="0" y="0"/>
                </a:moveTo>
                <a:lnTo>
                  <a:pt x="0" y="135636"/>
                </a:lnTo>
                <a:lnTo>
                  <a:pt x="137160" y="135636"/>
                </a:lnTo>
                <a:lnTo>
                  <a:pt x="13716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0"/>
          <p:cNvSpPr txBox="1">
            <a:spLocks noGrp="1"/>
          </p:cNvSpPr>
          <p:nvPr>
            <p:ph type="title"/>
          </p:nvPr>
        </p:nvSpPr>
        <p:spPr>
          <a:xfrm>
            <a:off x="967868" y="2421127"/>
            <a:ext cx="8122663" cy="543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0" name="Google Shape;20;p20"/>
          <p:cNvSpPr txBox="1"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Google Shape;21;p20"/>
          <p:cNvSpPr txBox="1">
            <a:spLocks noGrp="1"/>
          </p:cNvSpPr>
          <p:nvPr>
            <p:ph type="ftr" idx="11"/>
          </p:nvPr>
        </p:nvSpPr>
        <p:spPr>
          <a:xfrm>
            <a:off x="7413749" y="6974102"/>
            <a:ext cx="1887220" cy="17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>
                <a:solidFill>
                  <a:srgbClr val="00CC6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p20"/>
          <p:cNvSpPr txBox="1">
            <a:spLocks noGrp="1"/>
          </p:cNvSpPr>
          <p:nvPr>
            <p:ph type="dt" idx="10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20"/>
          <p:cNvSpPr txBox="1">
            <a:spLocks noGrp="1"/>
          </p:cNvSpPr>
          <p:nvPr>
            <p:ph type="sldNum" idx="12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b="0" u="none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iiuO_z4t_Pg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"/>
          <p:cNvSpPr/>
          <p:nvPr/>
        </p:nvSpPr>
        <p:spPr>
          <a:xfrm>
            <a:off x="2400837" y="3537996"/>
            <a:ext cx="6944361" cy="1143731"/>
          </a:xfrm>
          <a:custGeom>
            <a:avLst/>
            <a:gdLst/>
            <a:ahLst/>
            <a:cxnLst/>
            <a:rect l="l" t="t" r="r" b="b"/>
            <a:pathLst>
              <a:path w="7428230" h="2534920" extrusionOk="0">
                <a:moveTo>
                  <a:pt x="0" y="0"/>
                </a:moveTo>
                <a:lnTo>
                  <a:pt x="0" y="2534412"/>
                </a:lnTo>
                <a:lnTo>
                  <a:pt x="7427976" y="2534412"/>
                </a:lnTo>
                <a:lnTo>
                  <a:pt x="7427976" y="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98FF83"/>
              </a:gs>
              <a:gs pos="50000">
                <a:srgbClr val="BEFFB3"/>
              </a:gs>
              <a:gs pos="100000">
                <a:srgbClr val="DFFFDA"/>
              </a:gs>
            </a:gsLst>
            <a:lin ang="13500000" scaled="0"/>
          </a:gra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"/>
          <p:cNvSpPr/>
          <p:nvPr/>
        </p:nvSpPr>
        <p:spPr>
          <a:xfrm>
            <a:off x="1030217" y="4049267"/>
            <a:ext cx="568960" cy="632460"/>
          </a:xfrm>
          <a:custGeom>
            <a:avLst/>
            <a:gdLst/>
            <a:ahLst/>
            <a:cxnLst/>
            <a:rect l="l" t="t" r="r" b="b"/>
            <a:pathLst>
              <a:path w="568960" h="632460" extrusionOk="0">
                <a:moveTo>
                  <a:pt x="0" y="632460"/>
                </a:moveTo>
                <a:lnTo>
                  <a:pt x="568458" y="632460"/>
                </a:lnTo>
                <a:lnTo>
                  <a:pt x="568458" y="0"/>
                </a:lnTo>
                <a:lnTo>
                  <a:pt x="0" y="0"/>
                </a:lnTo>
                <a:lnTo>
                  <a:pt x="0" y="632460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"/>
          <p:cNvSpPr/>
          <p:nvPr/>
        </p:nvSpPr>
        <p:spPr>
          <a:xfrm>
            <a:off x="2173224" y="2147316"/>
            <a:ext cx="565785" cy="634365"/>
          </a:xfrm>
          <a:custGeom>
            <a:avLst/>
            <a:gdLst/>
            <a:ahLst/>
            <a:cxnLst/>
            <a:rect l="l" t="t" r="r" b="b"/>
            <a:pathLst>
              <a:path w="565785" h="634364" extrusionOk="0">
                <a:moveTo>
                  <a:pt x="0" y="633984"/>
                </a:moveTo>
                <a:lnTo>
                  <a:pt x="565404" y="633984"/>
                </a:lnTo>
                <a:lnTo>
                  <a:pt x="565404" y="0"/>
                </a:lnTo>
                <a:lnTo>
                  <a:pt x="0" y="0"/>
                </a:lnTo>
                <a:lnTo>
                  <a:pt x="0" y="633984"/>
                </a:lnTo>
                <a:close/>
              </a:path>
            </a:pathLst>
          </a:custGeom>
          <a:solidFill>
            <a:srgbClr val="65FF32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1"/>
          <p:cNvSpPr/>
          <p:nvPr/>
        </p:nvSpPr>
        <p:spPr>
          <a:xfrm>
            <a:off x="2738627" y="1523993"/>
            <a:ext cx="585470" cy="623570"/>
          </a:xfrm>
          <a:custGeom>
            <a:avLst/>
            <a:gdLst/>
            <a:ahLst/>
            <a:cxnLst/>
            <a:rect l="l" t="t" r="r" b="b"/>
            <a:pathLst>
              <a:path w="585470" h="623569" extrusionOk="0">
                <a:moveTo>
                  <a:pt x="0" y="623322"/>
                </a:moveTo>
                <a:lnTo>
                  <a:pt x="585216" y="623322"/>
                </a:lnTo>
                <a:lnTo>
                  <a:pt x="585216" y="0"/>
                </a:lnTo>
                <a:lnTo>
                  <a:pt x="0" y="0"/>
                </a:lnTo>
                <a:lnTo>
                  <a:pt x="0" y="623322"/>
                </a:lnTo>
                <a:close/>
              </a:path>
            </a:pathLst>
          </a:custGeom>
          <a:solidFill>
            <a:srgbClr val="65FF32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"/>
          <p:cNvSpPr/>
          <p:nvPr/>
        </p:nvSpPr>
        <p:spPr>
          <a:xfrm>
            <a:off x="1598676" y="4049267"/>
            <a:ext cx="584200" cy="632460"/>
          </a:xfrm>
          <a:custGeom>
            <a:avLst/>
            <a:gdLst/>
            <a:ahLst/>
            <a:cxnLst/>
            <a:rect l="l" t="t" r="r" b="b"/>
            <a:pathLst>
              <a:path w="584200" h="632460" extrusionOk="0">
                <a:moveTo>
                  <a:pt x="0" y="632460"/>
                </a:moveTo>
                <a:lnTo>
                  <a:pt x="583692" y="632460"/>
                </a:lnTo>
                <a:lnTo>
                  <a:pt x="583692" y="0"/>
                </a:lnTo>
                <a:lnTo>
                  <a:pt x="0" y="0"/>
                </a:lnTo>
                <a:lnTo>
                  <a:pt x="0" y="632460"/>
                </a:lnTo>
                <a:close/>
              </a:path>
            </a:pathLst>
          </a:custGeom>
          <a:solidFill>
            <a:srgbClr val="65FF32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1"/>
          <p:cNvSpPr/>
          <p:nvPr/>
        </p:nvSpPr>
        <p:spPr>
          <a:xfrm>
            <a:off x="2738627" y="2147316"/>
            <a:ext cx="585470" cy="643255"/>
          </a:xfrm>
          <a:custGeom>
            <a:avLst/>
            <a:gdLst/>
            <a:ahLst/>
            <a:cxnLst/>
            <a:rect l="l" t="t" r="r" b="b"/>
            <a:pathLst>
              <a:path w="585470" h="643255" extrusionOk="0">
                <a:moveTo>
                  <a:pt x="0" y="0"/>
                </a:moveTo>
                <a:lnTo>
                  <a:pt x="0" y="643128"/>
                </a:lnTo>
                <a:lnTo>
                  <a:pt x="585216" y="643128"/>
                </a:lnTo>
                <a:lnTo>
                  <a:pt x="58521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1"/>
          <p:cNvSpPr/>
          <p:nvPr/>
        </p:nvSpPr>
        <p:spPr>
          <a:xfrm>
            <a:off x="1598676" y="2781300"/>
            <a:ext cx="574675" cy="623570"/>
          </a:xfrm>
          <a:custGeom>
            <a:avLst/>
            <a:gdLst/>
            <a:ahLst/>
            <a:cxnLst/>
            <a:rect l="l" t="t" r="r" b="b"/>
            <a:pathLst>
              <a:path w="574675" h="623570" extrusionOk="0">
                <a:moveTo>
                  <a:pt x="0" y="623316"/>
                </a:moveTo>
                <a:lnTo>
                  <a:pt x="574548" y="623316"/>
                </a:lnTo>
                <a:lnTo>
                  <a:pt x="574548" y="0"/>
                </a:lnTo>
                <a:lnTo>
                  <a:pt x="0" y="0"/>
                </a:lnTo>
                <a:lnTo>
                  <a:pt x="0" y="623316"/>
                </a:lnTo>
                <a:close/>
              </a:path>
            </a:pathLst>
          </a:custGeom>
          <a:solidFill>
            <a:srgbClr val="65FF32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"/>
          <p:cNvSpPr/>
          <p:nvPr/>
        </p:nvSpPr>
        <p:spPr>
          <a:xfrm>
            <a:off x="457193" y="2781300"/>
            <a:ext cx="582295" cy="634365"/>
          </a:xfrm>
          <a:custGeom>
            <a:avLst/>
            <a:gdLst/>
            <a:ahLst/>
            <a:cxnLst/>
            <a:rect l="l" t="t" r="r" b="b"/>
            <a:pathLst>
              <a:path w="582294" h="634364" extrusionOk="0">
                <a:moveTo>
                  <a:pt x="0" y="0"/>
                </a:moveTo>
                <a:lnTo>
                  <a:pt x="0" y="633984"/>
                </a:lnTo>
                <a:lnTo>
                  <a:pt x="582168" y="633984"/>
                </a:lnTo>
                <a:lnTo>
                  <a:pt x="582168" y="0"/>
                </a:lnTo>
                <a:lnTo>
                  <a:pt x="0" y="0"/>
                </a:lnTo>
                <a:close/>
              </a:path>
            </a:pathLst>
          </a:custGeom>
          <a:solidFill>
            <a:srgbClr val="65FF32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"/>
          <p:cNvSpPr/>
          <p:nvPr/>
        </p:nvSpPr>
        <p:spPr>
          <a:xfrm>
            <a:off x="2173224" y="2781300"/>
            <a:ext cx="574675" cy="634365"/>
          </a:xfrm>
          <a:custGeom>
            <a:avLst/>
            <a:gdLst/>
            <a:ahLst/>
            <a:cxnLst/>
            <a:rect l="l" t="t" r="r" b="b"/>
            <a:pathLst>
              <a:path w="574675" h="634364" extrusionOk="0">
                <a:moveTo>
                  <a:pt x="0" y="0"/>
                </a:moveTo>
                <a:lnTo>
                  <a:pt x="0" y="633984"/>
                </a:lnTo>
                <a:lnTo>
                  <a:pt x="574548" y="633984"/>
                </a:lnTo>
                <a:lnTo>
                  <a:pt x="5745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"/>
          <p:cNvSpPr/>
          <p:nvPr/>
        </p:nvSpPr>
        <p:spPr>
          <a:xfrm>
            <a:off x="1030217" y="3404616"/>
            <a:ext cx="568960" cy="645160"/>
          </a:xfrm>
          <a:custGeom>
            <a:avLst/>
            <a:gdLst/>
            <a:ahLst/>
            <a:cxnLst/>
            <a:rect l="l" t="t" r="r" b="b"/>
            <a:pathLst>
              <a:path w="568960" h="645160" extrusionOk="0">
                <a:moveTo>
                  <a:pt x="0" y="644652"/>
                </a:moveTo>
                <a:lnTo>
                  <a:pt x="568458" y="644652"/>
                </a:lnTo>
                <a:lnTo>
                  <a:pt x="568458" y="0"/>
                </a:lnTo>
                <a:lnTo>
                  <a:pt x="0" y="0"/>
                </a:lnTo>
                <a:lnTo>
                  <a:pt x="0" y="644652"/>
                </a:lnTo>
                <a:close/>
              </a:path>
            </a:pathLst>
          </a:custGeom>
          <a:solidFill>
            <a:srgbClr val="65FF32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1"/>
          <p:cNvSpPr/>
          <p:nvPr/>
        </p:nvSpPr>
        <p:spPr>
          <a:xfrm>
            <a:off x="1598676" y="3404616"/>
            <a:ext cx="584200" cy="645160"/>
          </a:xfrm>
          <a:custGeom>
            <a:avLst/>
            <a:gdLst/>
            <a:ahLst/>
            <a:cxnLst/>
            <a:rect l="l" t="t" r="r" b="b"/>
            <a:pathLst>
              <a:path w="584200" h="645160" extrusionOk="0">
                <a:moveTo>
                  <a:pt x="0" y="0"/>
                </a:moveTo>
                <a:lnTo>
                  <a:pt x="0" y="644652"/>
                </a:lnTo>
                <a:lnTo>
                  <a:pt x="583692" y="644652"/>
                </a:lnTo>
                <a:lnTo>
                  <a:pt x="58369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1"/>
          <p:cNvSpPr txBox="1">
            <a:spLocks noGrp="1"/>
          </p:cNvSpPr>
          <p:nvPr>
            <p:ph type="title"/>
          </p:nvPr>
        </p:nvSpPr>
        <p:spPr>
          <a:xfrm flipH="1">
            <a:off x="2404584" y="3575719"/>
            <a:ext cx="6940613" cy="997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800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dirty="0"/>
              <a:t>Produto Educacional - </a:t>
            </a:r>
            <a:r>
              <a:rPr lang="pt-BR" b="0" dirty="0"/>
              <a:t>Workshop</a:t>
            </a:r>
            <a:br>
              <a:rPr lang="pt-BR" dirty="0"/>
            </a:br>
            <a:r>
              <a:rPr lang="pt-BR" sz="3000" b="0" dirty="0"/>
              <a:t>Cenário Desfavorável - Ensino Superior</a:t>
            </a:r>
            <a:endParaRPr dirty="0"/>
          </a:p>
        </p:txBody>
      </p:sp>
      <p:sp>
        <p:nvSpPr>
          <p:cNvPr id="68" name="Google Shape;68;p1"/>
          <p:cNvSpPr txBox="1"/>
          <p:nvPr/>
        </p:nvSpPr>
        <p:spPr>
          <a:xfrm>
            <a:off x="3415638" y="5371093"/>
            <a:ext cx="4432962" cy="171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marR="0" lvl="0" indent="0" algn="l" rtl="0">
              <a:lnSpc>
                <a:spcPct val="7937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Mestrando:- Prof. Eng. Carlos Célio Matheus</a:t>
            </a:r>
            <a:endParaRPr/>
          </a:p>
        </p:txBody>
      </p:sp>
      <p:sp>
        <p:nvSpPr>
          <p:cNvPr id="69" name="Google Shape;69;p1"/>
          <p:cNvSpPr txBox="1"/>
          <p:nvPr/>
        </p:nvSpPr>
        <p:spPr>
          <a:xfrm>
            <a:off x="1383656" y="681526"/>
            <a:ext cx="4267201" cy="171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marR="0" lvl="0" indent="0" algn="l" rtl="0">
              <a:lnSpc>
                <a:spcPct val="7937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INSTITUTO FEDERAL DE SÃO PAULO</a:t>
            </a:r>
            <a:endParaRPr/>
          </a:p>
        </p:txBody>
      </p:sp>
      <p:sp>
        <p:nvSpPr>
          <p:cNvPr id="70" name="Google Shape;70;p1"/>
          <p:cNvSpPr txBox="1"/>
          <p:nvPr/>
        </p:nvSpPr>
        <p:spPr>
          <a:xfrm>
            <a:off x="3383159" y="6023234"/>
            <a:ext cx="6518015" cy="171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marR="0" lvl="0" indent="0" algn="l" rtl="0">
              <a:lnSpc>
                <a:spcPct val="7937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Orientadora Prof.ª Drª. Lúcia Scott Franco de Camargo Azzi Collet </a:t>
            </a:r>
            <a:endParaRPr/>
          </a:p>
        </p:txBody>
      </p:sp>
      <p:sp>
        <p:nvSpPr>
          <p:cNvPr id="71" name="Google Shape;71;p1"/>
          <p:cNvSpPr txBox="1">
            <a:spLocks noGrp="1"/>
          </p:cNvSpPr>
          <p:nvPr>
            <p:ph type="sldNum" idx="12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1</a:t>
            </a:fld>
            <a:endParaRPr/>
          </a:p>
        </p:txBody>
      </p:sp>
      <p:sp>
        <p:nvSpPr>
          <p:cNvPr id="72" name="Google Shape;72;p1"/>
          <p:cNvSpPr txBox="1"/>
          <p:nvPr/>
        </p:nvSpPr>
        <p:spPr>
          <a:xfrm>
            <a:off x="0" y="6766667"/>
            <a:ext cx="10058400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pt-BR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work</a:t>
            </a:r>
            <a:r>
              <a:rPr lang="pt-BR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</a:t>
            </a:r>
            <a:r>
              <a:rPr lang="pt-BR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licensed</a:t>
            </a:r>
            <a:r>
              <a:rPr lang="pt-BR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under</a:t>
            </a:r>
            <a:r>
              <a:rPr lang="pt-BR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pt-BR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Creative</a:t>
            </a:r>
            <a:r>
              <a:rPr lang="pt-BR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Commons Atribuição-Não Comercial-Compartilha Igual 4.0 Internacional </a:t>
            </a:r>
            <a:r>
              <a:rPr lang="pt-BR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License</a:t>
            </a:r>
            <a:r>
              <a:rPr lang="pt-BR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pt-BR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pt-BR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view</a:t>
            </a:r>
            <a:r>
              <a:rPr lang="pt-BR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pt-BR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copy</a:t>
            </a:r>
            <a:r>
              <a:rPr lang="pt-BR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pt-BR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pt-BR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license</a:t>
            </a:r>
            <a:r>
              <a:rPr lang="pt-BR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pt-BR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visit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http://creativecommons.org/</a:t>
            </a:r>
            <a:r>
              <a:rPr lang="pt-BR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licenses</a:t>
            </a:r>
            <a:r>
              <a:rPr lang="pt-BR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pt-BR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by-nc-sa</a:t>
            </a:r>
            <a:r>
              <a:rPr lang="pt-BR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/4.0/.</a:t>
            </a:r>
            <a:endParaRPr dirty="0"/>
          </a:p>
        </p:txBody>
      </p:sp>
      <p:pic>
        <p:nvPicPr>
          <p:cNvPr id="73" name="Google Shape;73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93357" y="7256775"/>
            <a:ext cx="1387614" cy="3886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diamond/>
      </p:transition>
    </mc:Choice>
    <mc:Fallback>
      <p:transition spd="slow">
        <p:diamond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0"/>
          <p:cNvSpPr/>
          <p:nvPr/>
        </p:nvSpPr>
        <p:spPr>
          <a:xfrm>
            <a:off x="1447800" y="557510"/>
            <a:ext cx="228599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Produto Educacional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10"/>
          <p:cNvSpPr/>
          <p:nvPr/>
        </p:nvSpPr>
        <p:spPr>
          <a:xfrm>
            <a:off x="626018" y="1113859"/>
            <a:ext cx="8806364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Professores retratam o uso da Tecnologia?</a:t>
            </a:r>
            <a:endParaRPr/>
          </a:p>
        </p:txBody>
      </p:sp>
      <p:sp>
        <p:nvSpPr>
          <p:cNvPr id="161" name="Google Shape;161;p10"/>
          <p:cNvSpPr/>
          <p:nvPr/>
        </p:nvSpPr>
        <p:spPr>
          <a:xfrm>
            <a:off x="228600" y="1885652"/>
            <a:ext cx="9601200" cy="1292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“</a:t>
            </a:r>
            <a:r>
              <a:rPr lang="pt-BR" sz="2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gente não está preparando o aluno para esse mundo</a:t>
            </a:r>
            <a:r>
              <a:rPr lang="pt-BR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...o que a gente faz é tentar formar um cara que consiga lidar com alguma coisa básica na área de engenharia, fora de toda essa tecnologia...” </a:t>
            </a:r>
            <a:r>
              <a:rPr lang="pt-BR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pt-BR" sz="1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Prof. Christian Andreas Doppler, 2020) 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10"/>
          <p:cNvSpPr/>
          <p:nvPr/>
        </p:nvSpPr>
        <p:spPr>
          <a:xfrm>
            <a:off x="7257038" y="6994480"/>
            <a:ext cx="244169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Foram usados pseudônimos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10"/>
          <p:cNvSpPr/>
          <p:nvPr/>
        </p:nvSpPr>
        <p:spPr>
          <a:xfrm>
            <a:off x="228600" y="3302777"/>
            <a:ext cx="9601200" cy="1477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450215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“...a </a:t>
            </a:r>
            <a:r>
              <a:rPr lang="pt-BR" sz="2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tecnologia vem como ferramenta</a:t>
            </a:r>
            <a:r>
              <a:rPr lang="pt-BR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...você pode usar a tecnologia como ferramenta dentro da sua metodologia...acho que </a:t>
            </a:r>
            <a:r>
              <a:rPr lang="pt-BR" sz="2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 método...está na frente e a tecnologia</a:t>
            </a:r>
            <a:r>
              <a:rPr lang="pt-BR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...entra como ferramenta...ela vai entrar para contribuir com a sua metodologia.” </a:t>
            </a:r>
            <a:r>
              <a:rPr lang="pt-BR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pt-BR" sz="1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Prof. Leonardo Da Vinci, 2020)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10"/>
          <p:cNvSpPr/>
          <p:nvPr/>
        </p:nvSpPr>
        <p:spPr>
          <a:xfrm>
            <a:off x="228600" y="4904569"/>
            <a:ext cx="9658350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450215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“Não creio que ela, </a:t>
            </a:r>
            <a:r>
              <a:rPr lang="pt-BR" sz="2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(a tecnologia), seja suficiente para preencher essas lacunas.”</a:t>
            </a:r>
            <a:r>
              <a:rPr lang="pt-BR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pt-BR" sz="1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Prof.Galileu Galilei, 2020)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10"/>
          <p:cNvSpPr/>
          <p:nvPr/>
        </p:nvSpPr>
        <p:spPr>
          <a:xfrm>
            <a:off x="228600" y="5906195"/>
            <a:ext cx="9601200" cy="1138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“Vou gravar as aulas e vou deixar disponível...</a:t>
            </a:r>
            <a:r>
              <a:rPr lang="pt-BR" sz="2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é o uso de tecnologia </a:t>
            </a:r>
            <a:r>
              <a:rPr lang="pt-BR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que eu estou fazendo, </a:t>
            </a:r>
            <a:r>
              <a:rPr lang="pt-BR" sz="2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 é adequado ou não, não sei, para mim, no meu ponto de vista, vai ser adequado</a:t>
            </a:r>
            <a:r>
              <a:rPr lang="pt-BR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.”</a:t>
            </a:r>
            <a:r>
              <a:rPr lang="pt-BR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pt-BR" sz="1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Prof. Christian Andreas Doppler, 2020) 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10"/>
          <p:cNvSpPr txBox="1">
            <a:spLocks noGrp="1"/>
          </p:cNvSpPr>
          <p:nvPr>
            <p:ph type="sldNum" idx="12"/>
          </p:nvPr>
        </p:nvSpPr>
        <p:spPr>
          <a:xfrm>
            <a:off x="7385300" y="7302257"/>
            <a:ext cx="2313432" cy="388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10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diamond/>
      </p:transition>
    </mc:Choice>
    <mc:Fallback>
      <p:transition spd="slow">
        <p:diamond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1"/>
          <p:cNvSpPr/>
          <p:nvPr/>
        </p:nvSpPr>
        <p:spPr>
          <a:xfrm>
            <a:off x="1447800" y="557510"/>
            <a:ext cx="228599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Produto Educacional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11"/>
          <p:cNvSpPr/>
          <p:nvPr/>
        </p:nvSpPr>
        <p:spPr>
          <a:xfrm>
            <a:off x="1197518" y="1621690"/>
            <a:ext cx="7663364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tecnologia pode ser encarada como a panaceia dos problemas do ensino de Matemática?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11"/>
          <p:cNvSpPr/>
          <p:nvPr/>
        </p:nvSpPr>
        <p:spPr>
          <a:xfrm>
            <a:off x="1186275" y="3352800"/>
            <a:ext cx="7663364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Diante do cenário, você acredita nos investimentos em tecnologia ou em metodologia?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11"/>
          <p:cNvSpPr txBox="1">
            <a:spLocks noGrp="1"/>
          </p:cNvSpPr>
          <p:nvPr>
            <p:ph type="sldNum" idx="12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11</a:t>
            </a:fld>
            <a:endParaRPr/>
          </a:p>
        </p:txBody>
      </p:sp>
      <p:sp>
        <p:nvSpPr>
          <p:cNvPr id="175" name="Google Shape;175;p11"/>
          <p:cNvSpPr/>
          <p:nvPr/>
        </p:nvSpPr>
        <p:spPr>
          <a:xfrm>
            <a:off x="4186316" y="4585537"/>
            <a:ext cx="1638300" cy="3170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endParaRPr sz="200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diamond/>
      </p:transition>
    </mc:Choice>
    <mc:Fallback>
      <p:transition spd="slow">
        <p:diamond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2"/>
          <p:cNvSpPr/>
          <p:nvPr/>
        </p:nvSpPr>
        <p:spPr>
          <a:xfrm>
            <a:off x="1447800" y="557510"/>
            <a:ext cx="228599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Produto Educacional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12"/>
          <p:cNvSpPr/>
          <p:nvPr/>
        </p:nvSpPr>
        <p:spPr>
          <a:xfrm>
            <a:off x="626018" y="1940480"/>
            <a:ext cx="8806364" cy="1553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Avaliando o conjunto de depoimentos, fica a impressão de que tudo é muito preocupante e que não temos as ferramentas para reversão deste quadro.</a:t>
            </a:r>
            <a:endParaRPr/>
          </a:p>
        </p:txBody>
      </p:sp>
      <p:sp>
        <p:nvSpPr>
          <p:cNvPr id="182" name="Google Shape;182;p12"/>
          <p:cNvSpPr/>
          <p:nvPr/>
        </p:nvSpPr>
        <p:spPr>
          <a:xfrm>
            <a:off x="602284" y="4556688"/>
            <a:ext cx="8806364" cy="10452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Ativo intangível, o conhecimento, mais valioso do mundo, é passível que enfrentemos dificuldades por construí-lo.</a:t>
            </a:r>
            <a:endParaRPr/>
          </a:p>
        </p:txBody>
      </p:sp>
      <p:sp>
        <p:nvSpPr>
          <p:cNvPr id="183" name="Google Shape;183;p12"/>
          <p:cNvSpPr txBox="1">
            <a:spLocks noGrp="1"/>
          </p:cNvSpPr>
          <p:nvPr>
            <p:ph type="sldNum" idx="12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12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diamond/>
      </p:transition>
    </mc:Choice>
    <mc:Fallback>
      <p:transition spd="slow">
        <p:diamond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3"/>
          <p:cNvSpPr/>
          <p:nvPr/>
        </p:nvSpPr>
        <p:spPr>
          <a:xfrm>
            <a:off x="1447800" y="557510"/>
            <a:ext cx="228599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Produto Educacional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p13"/>
          <p:cNvSpPr/>
          <p:nvPr/>
        </p:nvSpPr>
        <p:spPr>
          <a:xfrm>
            <a:off x="608528" y="1168569"/>
            <a:ext cx="9068871" cy="10452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Muitos pesquisadores, há muito, tem estudado caminhos que visam desvendar caminhos para aprimorar o ensino da Matemática no Brasil.</a:t>
            </a:r>
            <a:endParaRPr/>
          </a:p>
        </p:txBody>
      </p:sp>
      <p:sp>
        <p:nvSpPr>
          <p:cNvPr id="190" name="Google Shape;190;p13"/>
          <p:cNvSpPr/>
          <p:nvPr/>
        </p:nvSpPr>
        <p:spPr>
          <a:xfrm>
            <a:off x="631015" y="2352904"/>
            <a:ext cx="9068870" cy="20608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Estudos que abordam desde tendências históricas como os de Fiorentini (1994), assim como o desenvolvimento de cunho sócio–histórico desenvolvido por D’Ambrosio (1990) ao propor a etnomatemática. </a:t>
            </a:r>
            <a:endParaRPr/>
          </a:p>
        </p:txBody>
      </p:sp>
      <p:sp>
        <p:nvSpPr>
          <p:cNvPr id="191" name="Google Shape;191;p13"/>
          <p:cNvSpPr/>
          <p:nvPr/>
        </p:nvSpPr>
        <p:spPr>
          <a:xfrm>
            <a:off x="631015" y="4552901"/>
            <a:ext cx="8806364" cy="5373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Nós professores estamos nos apropriando disto? </a:t>
            </a:r>
            <a:endParaRPr/>
          </a:p>
        </p:txBody>
      </p:sp>
      <p:sp>
        <p:nvSpPr>
          <p:cNvPr id="192" name="Google Shape;192;p13"/>
          <p:cNvSpPr txBox="1">
            <a:spLocks noGrp="1"/>
          </p:cNvSpPr>
          <p:nvPr>
            <p:ph type="sldNum" idx="12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13</a:t>
            </a:fld>
            <a:endParaRPr/>
          </a:p>
        </p:txBody>
      </p:sp>
      <p:sp>
        <p:nvSpPr>
          <p:cNvPr id="193" name="Google Shape;193;p13"/>
          <p:cNvSpPr/>
          <p:nvPr/>
        </p:nvSpPr>
        <p:spPr>
          <a:xfrm>
            <a:off x="4210050" y="4724400"/>
            <a:ext cx="1638300" cy="3170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endParaRPr sz="200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diamond/>
      </p:transition>
    </mc:Choice>
    <mc:Fallback>
      <p:transition spd="slow">
        <p:diamond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4"/>
          <p:cNvSpPr txBox="1">
            <a:spLocks noGrp="1"/>
          </p:cNvSpPr>
          <p:nvPr>
            <p:ph type="title"/>
          </p:nvPr>
        </p:nvSpPr>
        <p:spPr>
          <a:xfrm>
            <a:off x="4978908" y="2065244"/>
            <a:ext cx="4526280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0"/>
              <a:t>Dewey acreditava que, para o sucesso do processo educativo, bastava um grupo de pessoas se comunicando e trocando ideias, sentimentos e experiências sobre as situações práticas do dia a dia. </a:t>
            </a:r>
            <a:br>
              <a:rPr lang="pt-BR" sz="1800" b="0">
                <a:latin typeface="Arial"/>
                <a:ea typeface="Arial"/>
                <a:cs typeface="Arial"/>
                <a:sym typeface="Arial"/>
              </a:rPr>
            </a:br>
            <a:br>
              <a:rPr lang="pt-BR" sz="1800" b="0">
                <a:latin typeface="Arial"/>
                <a:ea typeface="Arial"/>
                <a:cs typeface="Arial"/>
                <a:sym typeface="Arial"/>
              </a:rPr>
            </a:br>
            <a:r>
              <a:rPr lang="pt-BR" sz="2000" b="0"/>
              <a:t>Ele insistia na necessidade de estreitar a relação entre teoria e prática, pois acreditava que as hipóteses teóricas só têm sentido na prática (</a:t>
            </a:r>
            <a:r>
              <a:rPr lang="pt-BR" sz="2000" b="0" i="1"/>
              <a:t>hands-on).</a:t>
            </a:r>
            <a:br>
              <a:rPr lang="pt-BR" sz="1800" b="0">
                <a:latin typeface="Arial"/>
                <a:ea typeface="Arial"/>
                <a:cs typeface="Arial"/>
                <a:sym typeface="Arial"/>
              </a:rPr>
            </a:br>
            <a:endParaRPr sz="1800" b="0"/>
          </a:p>
        </p:txBody>
      </p:sp>
      <p:sp>
        <p:nvSpPr>
          <p:cNvPr id="199" name="Google Shape;199;p14"/>
          <p:cNvSpPr/>
          <p:nvPr/>
        </p:nvSpPr>
        <p:spPr>
          <a:xfrm>
            <a:off x="0" y="0"/>
            <a:ext cx="10058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0" name="Google Shape;200;p14" descr="John Dewey. Foto: Bettmann/Corbis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43001" y="2065244"/>
            <a:ext cx="3657600" cy="3505200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Google Shape;201;p14"/>
          <p:cNvSpPr/>
          <p:nvPr/>
        </p:nvSpPr>
        <p:spPr>
          <a:xfrm>
            <a:off x="3592114" y="5643583"/>
            <a:ext cx="1828801" cy="24622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1F31"/>
              </a:buClr>
              <a:buSzPts val="1000"/>
              <a:buFont typeface="Arial"/>
              <a:buNone/>
            </a:pPr>
            <a:r>
              <a:rPr lang="pt-BR" sz="1000" b="1" i="0" u="none" strike="noStrike" cap="none">
                <a:solidFill>
                  <a:srgbClr val="001F31"/>
                </a:solidFill>
                <a:latin typeface="Arial"/>
                <a:ea typeface="Arial"/>
                <a:cs typeface="Arial"/>
                <a:sym typeface="Arial"/>
              </a:rPr>
              <a:t>John Dewey (1859-1952)</a:t>
            </a:r>
            <a:endParaRPr sz="1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Google Shape;202;p14"/>
          <p:cNvSpPr/>
          <p:nvPr/>
        </p:nvSpPr>
        <p:spPr>
          <a:xfrm>
            <a:off x="869959" y="5650597"/>
            <a:ext cx="2755883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http://hdl.loc.gov/loc.pnp/cph.3a51565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14"/>
          <p:cNvSpPr txBox="1">
            <a:spLocks noGrp="1"/>
          </p:cNvSpPr>
          <p:nvPr>
            <p:ph type="sldNum" idx="12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14</a:t>
            </a:fld>
            <a:endParaRPr/>
          </a:p>
        </p:txBody>
      </p:sp>
      <p:sp>
        <p:nvSpPr>
          <p:cNvPr id="204" name="Google Shape;204;p14"/>
          <p:cNvSpPr txBox="1"/>
          <p:nvPr/>
        </p:nvSpPr>
        <p:spPr>
          <a:xfrm>
            <a:off x="8000998" y="5527486"/>
            <a:ext cx="182880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(DEWEY, 1950).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14"/>
          <p:cNvSpPr/>
          <p:nvPr/>
        </p:nvSpPr>
        <p:spPr>
          <a:xfrm>
            <a:off x="1469541" y="548596"/>
            <a:ext cx="212257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Produto Educacional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diamond/>
      </p:transition>
    </mc:Choice>
    <mc:Fallback>
      <p:transition spd="slow">
        <p:diamond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5"/>
          <p:cNvSpPr/>
          <p:nvPr/>
        </p:nvSpPr>
        <p:spPr>
          <a:xfrm>
            <a:off x="1447800" y="557510"/>
            <a:ext cx="228599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Produto Educacional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" name="Google Shape;211;p15"/>
          <p:cNvSpPr/>
          <p:nvPr/>
        </p:nvSpPr>
        <p:spPr>
          <a:xfrm>
            <a:off x="869787" y="1447800"/>
            <a:ext cx="8806364" cy="203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79832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escola cumpre junções que lhe são dadas pela sociedade que, por sua vez, apresenta-se constituída por classes sociais com interesses antagônicos (...). Fica claro, portanto, que o modo como os professores realizam seu trabalho, selecionam e organizam os conteúdos escolares, ou escolhem as técnicas de ensino e a avaliação, tem a ver com pressupostos teórico-metodológicos, explicita ou implicitamente (LIBÂNEO, 1985 p. 19).</a:t>
            </a:r>
            <a:endParaRPr/>
          </a:p>
        </p:txBody>
      </p:sp>
      <p:sp>
        <p:nvSpPr>
          <p:cNvPr id="212" name="Google Shape;212;p15"/>
          <p:cNvSpPr/>
          <p:nvPr/>
        </p:nvSpPr>
        <p:spPr>
          <a:xfrm>
            <a:off x="868538" y="4030861"/>
            <a:ext cx="6316748" cy="5373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Nós professores, estamos atentos a isto? </a:t>
            </a:r>
            <a:endParaRPr/>
          </a:p>
        </p:txBody>
      </p:sp>
      <p:sp>
        <p:nvSpPr>
          <p:cNvPr id="213" name="Google Shape;213;p15"/>
          <p:cNvSpPr txBox="1">
            <a:spLocks noGrp="1"/>
          </p:cNvSpPr>
          <p:nvPr>
            <p:ph type="sldNum" idx="12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15</a:t>
            </a:fld>
            <a:endParaRPr/>
          </a:p>
        </p:txBody>
      </p:sp>
      <p:sp>
        <p:nvSpPr>
          <p:cNvPr id="214" name="Google Shape;214;p15"/>
          <p:cNvSpPr/>
          <p:nvPr/>
        </p:nvSpPr>
        <p:spPr>
          <a:xfrm>
            <a:off x="4210050" y="4430614"/>
            <a:ext cx="1638300" cy="3170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endParaRPr sz="200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diamond/>
      </p:transition>
    </mc:Choice>
    <mc:Fallback>
      <p:transition spd="slow">
        <p:diamond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6"/>
          <p:cNvSpPr/>
          <p:nvPr/>
        </p:nvSpPr>
        <p:spPr>
          <a:xfrm>
            <a:off x="1447800" y="557510"/>
            <a:ext cx="228599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Produto Educacional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" name="Google Shape;220;p16"/>
          <p:cNvSpPr/>
          <p:nvPr/>
        </p:nvSpPr>
        <p:spPr>
          <a:xfrm>
            <a:off x="914400" y="3917430"/>
            <a:ext cx="8806364" cy="5373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Nós professores, estamos atentos a isto? </a:t>
            </a:r>
            <a:endParaRPr/>
          </a:p>
        </p:txBody>
      </p:sp>
      <p:sp>
        <p:nvSpPr>
          <p:cNvPr id="221" name="Google Shape;221;p16"/>
          <p:cNvSpPr/>
          <p:nvPr/>
        </p:nvSpPr>
        <p:spPr>
          <a:xfrm>
            <a:off x="749116" y="1575385"/>
            <a:ext cx="8806364" cy="1477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79832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[...] as transformações das práticas docentes só se efetivam à medida que o professor amplia sua consciência sobre a própria prática, a de sala de aula e a da escola como um todo, o que pressupõe os conhecimentos teóricos e críticos sobre a realidade (PIMENTA, 2014 p.14).</a:t>
            </a:r>
            <a:endParaRPr/>
          </a:p>
        </p:txBody>
      </p:sp>
      <p:sp>
        <p:nvSpPr>
          <p:cNvPr id="222" name="Google Shape;222;p16"/>
          <p:cNvSpPr txBox="1">
            <a:spLocks noGrp="1"/>
          </p:cNvSpPr>
          <p:nvPr>
            <p:ph type="sldNum" idx="12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16</a:t>
            </a:fld>
            <a:endParaRPr/>
          </a:p>
        </p:txBody>
      </p:sp>
      <p:sp>
        <p:nvSpPr>
          <p:cNvPr id="223" name="Google Shape;223;p16"/>
          <p:cNvSpPr/>
          <p:nvPr/>
        </p:nvSpPr>
        <p:spPr>
          <a:xfrm>
            <a:off x="4210050" y="4419650"/>
            <a:ext cx="1638300" cy="3170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endParaRPr sz="200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diamond/>
      </p:transition>
    </mc:Choice>
    <mc:Fallback>
      <p:transition spd="slow">
        <p:diamond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17"/>
          <p:cNvSpPr/>
          <p:nvPr/>
        </p:nvSpPr>
        <p:spPr>
          <a:xfrm>
            <a:off x="1447800" y="557510"/>
            <a:ext cx="228599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Produto Educacional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" name="Google Shape;229;p17"/>
          <p:cNvSpPr/>
          <p:nvPr/>
        </p:nvSpPr>
        <p:spPr>
          <a:xfrm>
            <a:off x="990600" y="3787224"/>
            <a:ext cx="8806364" cy="5373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Nós professores, estamos atentos a isto? </a:t>
            </a:r>
            <a:endParaRPr/>
          </a:p>
        </p:txBody>
      </p:sp>
      <p:sp>
        <p:nvSpPr>
          <p:cNvPr id="230" name="Google Shape;230;p17"/>
          <p:cNvSpPr/>
          <p:nvPr/>
        </p:nvSpPr>
        <p:spPr>
          <a:xfrm>
            <a:off x="756611" y="1637989"/>
            <a:ext cx="8773885" cy="1477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79832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Num tempo em que já bate à nossa porta a chamada 4ª revolução industrial, que aponta para um mundo da Era tecnológica, totalmente desafiadora e carente de profissionais qualificados que possam romper barreiras cada vez mais inovadoras (SCHWAB, 2016).</a:t>
            </a:r>
            <a:endParaRPr/>
          </a:p>
        </p:txBody>
      </p:sp>
      <p:sp>
        <p:nvSpPr>
          <p:cNvPr id="231" name="Google Shape;231;p17"/>
          <p:cNvSpPr txBox="1">
            <a:spLocks noGrp="1"/>
          </p:cNvSpPr>
          <p:nvPr>
            <p:ph type="sldNum" idx="12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17</a:t>
            </a:fld>
            <a:endParaRPr/>
          </a:p>
        </p:txBody>
      </p:sp>
      <p:sp>
        <p:nvSpPr>
          <p:cNvPr id="232" name="Google Shape;232;p17"/>
          <p:cNvSpPr/>
          <p:nvPr/>
        </p:nvSpPr>
        <p:spPr>
          <a:xfrm>
            <a:off x="4210050" y="4446853"/>
            <a:ext cx="1638300" cy="3170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endParaRPr sz="200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diamond/>
      </p:transition>
    </mc:Choice>
    <mc:Fallback>
      <p:transition spd="slow">
        <p:diamond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18"/>
          <p:cNvSpPr txBox="1">
            <a:spLocks noGrp="1"/>
          </p:cNvSpPr>
          <p:nvPr>
            <p:ph type="sldNum" idx="12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18</a:t>
            </a:fld>
            <a:endParaRPr/>
          </a:p>
        </p:txBody>
      </p:sp>
      <p:pic>
        <p:nvPicPr>
          <p:cNvPr id="238" name="Google Shape;238;p18" descr="Merli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11982" y="2285447"/>
            <a:ext cx="4860132" cy="4535472"/>
          </a:xfrm>
          <a:prstGeom prst="rect">
            <a:avLst/>
          </a:prstGeom>
          <a:noFill/>
          <a:ln>
            <a:noFill/>
          </a:ln>
        </p:spPr>
      </p:pic>
      <p:sp>
        <p:nvSpPr>
          <p:cNvPr id="239" name="Google Shape;239;p18"/>
          <p:cNvSpPr/>
          <p:nvPr/>
        </p:nvSpPr>
        <p:spPr>
          <a:xfrm>
            <a:off x="1352202" y="1219200"/>
            <a:ext cx="7353995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Nós professores, estamos atentos a isto? </a:t>
            </a:r>
            <a:endParaRPr/>
          </a:p>
        </p:txBody>
      </p:sp>
      <p:sp>
        <p:nvSpPr>
          <p:cNvPr id="240" name="Google Shape;240;p18"/>
          <p:cNvSpPr/>
          <p:nvPr/>
        </p:nvSpPr>
        <p:spPr>
          <a:xfrm>
            <a:off x="2438400" y="2968133"/>
            <a:ext cx="1638300" cy="3170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endParaRPr sz="200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18"/>
          <p:cNvSpPr txBox="1"/>
          <p:nvPr/>
        </p:nvSpPr>
        <p:spPr>
          <a:xfrm>
            <a:off x="1352202" y="582149"/>
            <a:ext cx="502920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Produto Educacional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diamond/>
      </p:transition>
    </mc:Choice>
    <mc:Fallback>
      <p:transition spd="slow">
        <p:diamond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19"/>
          <p:cNvSpPr txBox="1">
            <a:spLocks noGrp="1"/>
          </p:cNvSpPr>
          <p:nvPr>
            <p:ph type="body" idx="1"/>
          </p:nvPr>
        </p:nvSpPr>
        <p:spPr>
          <a:xfrm>
            <a:off x="381000" y="1143001"/>
            <a:ext cx="9296400" cy="6629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b="1">
                <a:latin typeface="Arial"/>
                <a:ea typeface="Arial"/>
                <a:cs typeface="Arial"/>
                <a:sym typeface="Arial"/>
              </a:rPr>
              <a:t>REFERÊNCIA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latin typeface="Arial"/>
                <a:ea typeface="Arial"/>
                <a:cs typeface="Arial"/>
                <a:sym typeface="Arial"/>
              </a:rPr>
              <a:t>Recomendação de Leitura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BEVORT, E.; BELLONI, M. L. </a:t>
            </a:r>
            <a:r>
              <a:rPr lang="pt-BR" sz="1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Mídia-educação</a:t>
            </a:r>
            <a:r>
              <a:rPr lang="pt-BR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conceitos, história e perspectivas. Educação &amp; Sociedade. Campinas, v. 30, n. 109, p. 1081-1102, Dec. 2009. Disponível em: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&lt;http://www.scielo.br/scielo.php?script=sci_arttext&amp;pid=S0101-73302009000400008&amp;lng=en&amp;nrm=iso&gt;. Acesso em 09/jun/2020. 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>
                <a:latin typeface="Arial"/>
                <a:ea typeface="Arial"/>
                <a:cs typeface="Arial"/>
                <a:sym typeface="Arial"/>
              </a:rPr>
              <a:t>D’AMBROSIO, U. </a:t>
            </a:r>
            <a:r>
              <a:rPr lang="pt-BR" sz="1400" b="1">
                <a:latin typeface="Arial"/>
                <a:ea typeface="Arial"/>
                <a:cs typeface="Arial"/>
                <a:sym typeface="Arial"/>
              </a:rPr>
              <a:t>Etnomatemática</a:t>
            </a:r>
            <a:r>
              <a:rPr lang="pt-BR" sz="1400">
                <a:latin typeface="Arial"/>
                <a:ea typeface="Arial"/>
                <a:cs typeface="Arial"/>
                <a:sym typeface="Arial"/>
              </a:rPr>
              <a:t>. São Paulo: Ática, 1990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DEWEY, JOHN. </a:t>
            </a:r>
            <a:r>
              <a:rPr lang="pt-BR" sz="1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Vida e Educação</a:t>
            </a:r>
            <a:r>
              <a:rPr lang="pt-BR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São Paulo: Nacional. 1950.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FIORENTINI, D. </a:t>
            </a:r>
            <a:r>
              <a:rPr lang="pt-BR" sz="14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Rumos da pesquisa brasileira em educação matemática: </a:t>
            </a:r>
            <a:r>
              <a:rPr lang="pt-BR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 caso da produção científica em cursos de pós-graduação. 1994. Tese (Doutorado em Educação) - Universidade Estadual de Campinas, Faculdade de Educação, Campinas, São Paulo, 1994. Disponível em: &lt;http://www.repositorio.unicamp.br/handle/REPOSIP/253750&gt;. Acesso em: 19/jul/2019.</a:t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 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FULLER, R. B. </a:t>
            </a:r>
            <a:r>
              <a:rPr lang="pt-BR" sz="1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Critical Path</a:t>
            </a:r>
            <a:r>
              <a:rPr lang="pt-BR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New York: St. Martin’s Press, 1981.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PIMENTA, S. G.; ANASTASIOU, Lea, G. C. </a:t>
            </a:r>
            <a:r>
              <a:rPr lang="pt-BR" sz="1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Docência no ensino superior</a:t>
            </a:r>
            <a:r>
              <a:rPr lang="pt-BR"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São Paulo: Cortez, 2014.</a:t>
            </a:r>
            <a:endParaRPr sz="1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RAMAL, A.C. </a:t>
            </a:r>
            <a:r>
              <a:rPr lang="pt-BR" sz="1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Educação na cibercultura</a:t>
            </a:r>
            <a:r>
              <a:rPr lang="pt-BR" sz="1400" b="0" i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lang="pt-BR" sz="14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hipertextualidade, leitura, escrita e aprendizagem. Porto Alegre: Artes Médicas, 2002. 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SCHWAB, K. A</a:t>
            </a:r>
            <a:r>
              <a:rPr lang="pt-BR" sz="1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Quarta revolução industrial.</a:t>
            </a:r>
            <a:r>
              <a:rPr lang="pt-BR"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1. ed. São Paulo: edipro, 2016.</a:t>
            </a:r>
            <a:endParaRPr sz="1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VEDANA, H. V.  </a:t>
            </a:r>
            <a:r>
              <a:rPr lang="pt-BR" sz="14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 se aprender fosse nosso propósito de vida em comum</a:t>
            </a:r>
            <a:r>
              <a:rPr lang="pt-BR" sz="14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? – Palestra at TEDxUnisinos, Porto alegre,  2013.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Disponível em: </a:t>
            </a:r>
            <a:r>
              <a:rPr lang="pt-BR" sz="14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https://www.youtube.com/watch?v=iiuO_z4t_Pg</a:t>
            </a:r>
            <a:r>
              <a:rPr lang="pt-BR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Acesso em: 07/setembro/2020.</a:t>
            </a:r>
            <a:endParaRPr sz="16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7" name="Google Shape;247;p19"/>
          <p:cNvSpPr/>
          <p:nvPr/>
        </p:nvSpPr>
        <p:spPr>
          <a:xfrm>
            <a:off x="1524000" y="609600"/>
            <a:ext cx="228599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Produto Educacional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8" name="Google Shape;248;p19"/>
          <p:cNvSpPr txBox="1">
            <a:spLocks noGrp="1"/>
          </p:cNvSpPr>
          <p:nvPr>
            <p:ph type="sldNum" idx="12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19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diamond/>
      </p:transition>
    </mc:Choice>
    <mc:Fallback>
      <p:transition spd="slow">
        <p:diamond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"/>
          <p:cNvSpPr/>
          <p:nvPr/>
        </p:nvSpPr>
        <p:spPr>
          <a:xfrm>
            <a:off x="1447800" y="557510"/>
            <a:ext cx="228599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Produto Educacional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79" name="Google Shape;79;p2"/>
          <p:cNvGraphicFramePr/>
          <p:nvPr/>
        </p:nvGraphicFramePr>
        <p:xfrm>
          <a:off x="685799" y="3002038"/>
          <a:ext cx="8686800" cy="4008350"/>
        </p:xfrm>
        <a:graphic>
          <a:graphicData uri="http://schemas.openxmlformats.org/drawingml/2006/table">
            <a:tbl>
              <a:tblPr firstRow="1" bandRow="1">
                <a:noFill/>
                <a:tableStyleId>{F59C51CD-9EF3-4501-9208-34BB76BCD762}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5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199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u="none" strike="noStrike" cap="none"/>
                        <a:t>ANO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u="none" strike="noStrike" cap="none"/>
                        <a:t>PAÍS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u="none" strike="noStrike" cap="none"/>
                        <a:t>CLASSIFICAÇÃO / Total de Países Participantes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u="none" strike="noStrike" cap="none"/>
                        <a:t>PONTUAÇÃO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97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b="1" u="none" strike="noStrike" cap="none"/>
                        <a:t>2000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b="1" u="none" strike="noStrike" cap="none"/>
                        <a:t>BRASIL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b="1" u="none" strike="noStrike" cap="none"/>
                        <a:t>32º   -  32 Países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b="1" u="none" strike="noStrike" cap="none"/>
                        <a:t>368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97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b="1" u="none" strike="noStrike" cap="none"/>
                        <a:t>2003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lang="pt-BR" sz="18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BRASIL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b="1" u="none" strike="noStrike" cap="none"/>
                        <a:t>38º  -  41 Países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b="1" u="none" strike="noStrike" cap="none"/>
                        <a:t>356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97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b="1" u="none" strike="noStrike" cap="none"/>
                        <a:t>2006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lang="pt-BR" sz="18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BRASIL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b="1" u="none" strike="noStrike" cap="none"/>
                        <a:t>48º  -  57 Países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b="1" u="none" strike="noStrike" cap="none"/>
                        <a:t>370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97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b="1" u="none" strike="noStrike" cap="none"/>
                        <a:t>2009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lang="pt-BR" sz="18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BRASIL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b="1" u="none" strike="noStrike" cap="none"/>
                        <a:t>53º  -  61 Países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b="1" u="none" strike="noStrike" cap="none"/>
                        <a:t>386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97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b="1" u="none" strike="noStrike" cap="none"/>
                        <a:t>2012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lang="pt-BR" sz="18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BRASIL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b="1" u="none" strike="noStrike" cap="none"/>
                        <a:t>55º  -  65 Países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b="1" u="none" strike="noStrike" cap="none"/>
                        <a:t>389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97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b="1" u="none" strike="noStrike" cap="none"/>
                        <a:t>2015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lang="pt-BR" sz="18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BRASIL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b="1" u="none" strike="noStrike" cap="none"/>
                        <a:t>66º  -  70 Países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b="1" u="none" strike="noStrike" cap="none"/>
                        <a:t>377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97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b="1" u="none" strike="noStrike" cap="none"/>
                        <a:t>2018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lang="pt-BR" sz="18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BRASIL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b="1" u="none" strike="noStrike" cap="none"/>
                        <a:t>71º  -  79 Países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b="1" u="none" strike="noStrike" cap="none"/>
                        <a:t>384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80" name="Google Shape;80;p2"/>
          <p:cNvSpPr/>
          <p:nvPr/>
        </p:nvSpPr>
        <p:spPr>
          <a:xfrm>
            <a:off x="1254769" y="1220526"/>
            <a:ext cx="7548861" cy="430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Classificação do Brasil em suas participações no PISA</a:t>
            </a:r>
            <a:endParaRPr sz="2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2"/>
          <p:cNvSpPr/>
          <p:nvPr/>
        </p:nvSpPr>
        <p:spPr>
          <a:xfrm>
            <a:off x="2232439" y="1648912"/>
            <a:ext cx="5673669" cy="924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pt-BR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Programme for International Student Assessment) </a:t>
            </a:r>
            <a:endParaRPr/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Programa Internacional de Avaliação de Alunos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2"/>
          <p:cNvSpPr txBox="1">
            <a:spLocks noGrp="1"/>
          </p:cNvSpPr>
          <p:nvPr>
            <p:ph type="sldNum" idx="12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2</a:t>
            </a:fld>
            <a:endParaRPr/>
          </a:p>
        </p:txBody>
      </p:sp>
      <p:sp>
        <p:nvSpPr>
          <p:cNvPr id="83" name="Google Shape;83;p2"/>
          <p:cNvSpPr txBox="1"/>
          <p:nvPr/>
        </p:nvSpPr>
        <p:spPr>
          <a:xfrm>
            <a:off x="8305800" y="7010402"/>
            <a:ext cx="1066799" cy="230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9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Fonte:- INEP 2019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diamond/>
      </p:transition>
    </mc:Choice>
    <mc:Fallback>
      <p:transition spd="slow">
        <p:diamond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3"/>
          <p:cNvSpPr/>
          <p:nvPr/>
        </p:nvSpPr>
        <p:spPr>
          <a:xfrm>
            <a:off x="1447800" y="557510"/>
            <a:ext cx="228599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Produto Educacional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3"/>
          <p:cNvSpPr/>
          <p:nvPr/>
        </p:nvSpPr>
        <p:spPr>
          <a:xfrm>
            <a:off x="1066800" y="1652561"/>
            <a:ext cx="7086600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Reflexos de um Cenário Desfavorável</a:t>
            </a:r>
            <a:endParaRPr/>
          </a:p>
        </p:txBody>
      </p:sp>
      <p:sp>
        <p:nvSpPr>
          <p:cNvPr id="90" name="Google Shape;90;p3"/>
          <p:cNvSpPr/>
          <p:nvPr/>
        </p:nvSpPr>
        <p:spPr>
          <a:xfrm>
            <a:off x="1066800" y="2667000"/>
            <a:ext cx="8229599" cy="42473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Recortes de falas de professores do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Ensino Superior, Instituição privada, curso de engenharia.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3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Referências: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-Professores;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-Alunos;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-Instituição;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	-Tecnologia.</a:t>
            </a:r>
            <a:endParaRPr sz="8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3"/>
          <p:cNvSpPr txBox="1">
            <a:spLocks noGrp="1"/>
          </p:cNvSpPr>
          <p:nvPr>
            <p:ph type="sldNum" idx="12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3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diamond/>
      </p:transition>
    </mc:Choice>
    <mc:Fallback>
      <p:transition spd="slow">
        <p:diamond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4"/>
          <p:cNvSpPr/>
          <p:nvPr/>
        </p:nvSpPr>
        <p:spPr>
          <a:xfrm>
            <a:off x="1447800" y="557510"/>
            <a:ext cx="228599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Produto Educacional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4"/>
          <p:cNvSpPr/>
          <p:nvPr/>
        </p:nvSpPr>
        <p:spPr>
          <a:xfrm>
            <a:off x="626018" y="1113859"/>
            <a:ext cx="8806364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Professores retratam professores? </a:t>
            </a:r>
            <a:endParaRPr/>
          </a:p>
        </p:txBody>
      </p:sp>
      <p:sp>
        <p:nvSpPr>
          <p:cNvPr id="98" name="Google Shape;98;p4"/>
          <p:cNvSpPr/>
          <p:nvPr/>
        </p:nvSpPr>
        <p:spPr>
          <a:xfrm>
            <a:off x="228600" y="1910263"/>
            <a:ext cx="9601200" cy="1631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“Eu como profissional da área, de fato, </a:t>
            </a:r>
            <a:r>
              <a:rPr lang="pt-BR" sz="2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não me vejo preparado para essa nova tendência</a:t>
            </a:r>
            <a:r>
              <a:rPr lang="pt-BR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(</a:t>
            </a:r>
            <a:r>
              <a:rPr lang="pt-BR" sz="2200" i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metodologias ativas</a:t>
            </a:r>
            <a:r>
              <a:rPr lang="pt-BR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), eu tenho que buscar a formação, buscar mais, entender mais essa forma de transmitir o conhecimento... eu tenho que me abrir mais, estudar mais...”</a:t>
            </a:r>
            <a:r>
              <a:rPr lang="pt-BR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pt-BR" sz="1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Prof. Galileu Galilei, 2020)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4"/>
          <p:cNvSpPr/>
          <p:nvPr/>
        </p:nvSpPr>
        <p:spPr>
          <a:xfrm>
            <a:off x="228600" y="3600209"/>
            <a:ext cx="9601200" cy="11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450215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“O docente real hoje é a metodologia antiga que nós ainda estamos aplicando... com algumas vertentes...na parte de tecnologia... que isso facilita.” </a:t>
            </a:r>
            <a:r>
              <a:rPr lang="pt-BR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pt-BR" sz="1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Prof.Otto Ludwig Hölder, 2020)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4"/>
          <p:cNvSpPr/>
          <p:nvPr/>
        </p:nvSpPr>
        <p:spPr>
          <a:xfrm>
            <a:off x="209550" y="4920824"/>
            <a:ext cx="9601200" cy="11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450215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“...então eu faço todo o planejamento antecipado das minhas aulas, até das avaliações, </a:t>
            </a:r>
            <a:r>
              <a:rPr lang="pt-BR" sz="2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para eu seguir um roteirinho,</a:t>
            </a:r>
            <a:r>
              <a:rPr lang="pt-BR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que vai me direcionando, conforme o andamento da aula.” </a:t>
            </a:r>
            <a:r>
              <a:rPr lang="pt-BR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pt-BR" sz="1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Prof. Otto Ludwig Hölder, 2020) 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4"/>
          <p:cNvSpPr/>
          <p:nvPr/>
        </p:nvSpPr>
        <p:spPr>
          <a:xfrm>
            <a:off x="228600" y="6212514"/>
            <a:ext cx="9601200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>
                <a:solidFill>
                  <a:srgbClr val="282625"/>
                </a:solidFill>
                <a:latin typeface="Arial"/>
                <a:ea typeface="Arial"/>
                <a:cs typeface="Arial"/>
                <a:sym typeface="Arial"/>
              </a:rPr>
              <a:t>     (o que a gente poderia fazer para reverter?) “</a:t>
            </a:r>
            <a:r>
              <a:rPr lang="pt-BR" sz="2200" b="1">
                <a:solidFill>
                  <a:srgbClr val="282625"/>
                </a:solidFill>
                <a:latin typeface="Arial"/>
                <a:ea typeface="Arial"/>
                <a:cs typeface="Arial"/>
                <a:sym typeface="Arial"/>
              </a:rPr>
              <a:t>eu acho que de verdade nada, entrar no sistema</a:t>
            </a:r>
            <a:r>
              <a:rPr lang="pt-BR" sz="2200">
                <a:solidFill>
                  <a:srgbClr val="282625"/>
                </a:solidFill>
                <a:latin typeface="Arial"/>
                <a:ea typeface="Arial"/>
                <a:cs typeface="Arial"/>
                <a:sym typeface="Arial"/>
              </a:rPr>
              <a:t>.” </a:t>
            </a:r>
            <a:r>
              <a:rPr lang="pt-BR" sz="1200">
                <a:solidFill>
                  <a:srgbClr val="282625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pt-BR" sz="1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Prof. Hugh Blackburn, 2020)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4"/>
          <p:cNvSpPr/>
          <p:nvPr/>
        </p:nvSpPr>
        <p:spPr>
          <a:xfrm>
            <a:off x="7367807" y="6890925"/>
            <a:ext cx="244169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Foram usados pseudônimos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4"/>
          <p:cNvSpPr txBox="1">
            <a:spLocks noGrp="1"/>
          </p:cNvSpPr>
          <p:nvPr>
            <p:ph type="sldNum" idx="12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4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diamond/>
      </p:transition>
    </mc:Choice>
    <mc:Fallback>
      <p:transition spd="slow">
        <p:diamond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5"/>
          <p:cNvSpPr/>
          <p:nvPr/>
        </p:nvSpPr>
        <p:spPr>
          <a:xfrm>
            <a:off x="1447800" y="557510"/>
            <a:ext cx="228599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Produto Educacional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5"/>
          <p:cNvSpPr/>
          <p:nvPr/>
        </p:nvSpPr>
        <p:spPr>
          <a:xfrm>
            <a:off x="457200" y="1832336"/>
            <a:ext cx="9043484" cy="1292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Relatos apresentados, professores atuantes, graduação em engenharia, foco em matemática.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(Instituição privada de Ensino Superior).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5"/>
          <p:cNvSpPr/>
          <p:nvPr/>
        </p:nvSpPr>
        <p:spPr>
          <a:xfrm>
            <a:off x="0" y="3630383"/>
            <a:ext cx="8686800" cy="430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450215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 que há por se fazer, diante dos relatos apresentados?</a:t>
            </a:r>
            <a:endParaRPr/>
          </a:p>
        </p:txBody>
      </p:sp>
      <p:sp>
        <p:nvSpPr>
          <p:cNvPr id="111" name="Google Shape;111;p5"/>
          <p:cNvSpPr txBox="1">
            <a:spLocks noGrp="1"/>
          </p:cNvSpPr>
          <p:nvPr>
            <p:ph type="sldNum" idx="12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5</a:t>
            </a:fld>
            <a:endParaRPr/>
          </a:p>
        </p:txBody>
      </p:sp>
      <p:sp>
        <p:nvSpPr>
          <p:cNvPr id="112" name="Google Shape;112;p5"/>
          <p:cNvSpPr/>
          <p:nvPr/>
        </p:nvSpPr>
        <p:spPr>
          <a:xfrm>
            <a:off x="4159792" y="4252543"/>
            <a:ext cx="1638300" cy="3170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endParaRPr sz="200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diamond/>
      </p:transition>
    </mc:Choice>
    <mc:Fallback>
      <p:transition spd="slow">
        <p:diamond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"/>
          <p:cNvSpPr/>
          <p:nvPr/>
        </p:nvSpPr>
        <p:spPr>
          <a:xfrm>
            <a:off x="1447800" y="557510"/>
            <a:ext cx="228599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Produto Educacional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6"/>
          <p:cNvSpPr/>
          <p:nvPr/>
        </p:nvSpPr>
        <p:spPr>
          <a:xfrm>
            <a:off x="626018" y="1113859"/>
            <a:ext cx="8806364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Professores retratam alunos ? </a:t>
            </a:r>
            <a:endParaRPr/>
          </a:p>
        </p:txBody>
      </p:sp>
      <p:sp>
        <p:nvSpPr>
          <p:cNvPr id="119" name="Google Shape;119;p6"/>
          <p:cNvSpPr/>
          <p:nvPr/>
        </p:nvSpPr>
        <p:spPr>
          <a:xfrm>
            <a:off x="228600" y="1917067"/>
            <a:ext cx="9601200" cy="11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“</a:t>
            </a:r>
            <a:r>
              <a:rPr lang="pt-BR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...falta de Educação Básica...</a:t>
            </a:r>
            <a:r>
              <a:rPr lang="pt-BR" sz="2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não foram treinados a pensar</a:t>
            </a:r>
            <a:r>
              <a:rPr lang="pt-BR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isso desde sempre...</a:t>
            </a:r>
            <a:r>
              <a:rPr lang="pt-BR" sz="2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principalmente a matemática</a:t>
            </a:r>
            <a:r>
              <a:rPr lang="pt-BR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...sem contar a </a:t>
            </a:r>
            <a:r>
              <a:rPr lang="pt-BR" sz="2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língua portuguesa</a:t>
            </a:r>
            <a:r>
              <a:rPr lang="pt-BR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...” </a:t>
            </a:r>
            <a:r>
              <a:rPr lang="pt-BR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pt-BR" sz="1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Prof.Galileu Galilei, 2020)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6"/>
          <p:cNvSpPr/>
          <p:nvPr/>
        </p:nvSpPr>
        <p:spPr>
          <a:xfrm>
            <a:off x="190500" y="3312926"/>
            <a:ext cx="9601200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450215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“...A maior dificuldade do aluno da área de exatas de Engenharia é por </a:t>
            </a:r>
            <a:r>
              <a:rPr lang="pt-BR" sz="2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falta de base matemática</a:t>
            </a:r>
            <a:r>
              <a:rPr lang="pt-BR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...” </a:t>
            </a:r>
            <a:r>
              <a:rPr lang="pt-BR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pt-BR" sz="1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Prof. Otto Ludwig Hölder, 2020) 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6"/>
          <p:cNvSpPr/>
          <p:nvPr/>
        </p:nvSpPr>
        <p:spPr>
          <a:xfrm>
            <a:off x="190500" y="4370231"/>
            <a:ext cx="9601200" cy="11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450215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“...o aluno que é autônomo, que entende todo esse processo ele vai </a:t>
            </a:r>
            <a:r>
              <a:rPr lang="pt-BR" sz="2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fazer as atividades pensando na sua formação</a:t>
            </a:r>
            <a:r>
              <a:rPr lang="pt-BR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não pensando na sua pontuação...”</a:t>
            </a: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pt-BR" sz="1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Prof. Leonardo Da Vinci, 2020) 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6"/>
          <p:cNvSpPr/>
          <p:nvPr/>
        </p:nvSpPr>
        <p:spPr>
          <a:xfrm>
            <a:off x="190500" y="5750004"/>
            <a:ext cx="9601200" cy="11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“</a:t>
            </a:r>
            <a:r>
              <a:rPr lang="pt-BR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...comprei um curso em que </a:t>
            </a:r>
            <a:r>
              <a:rPr lang="pt-BR" sz="2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eu vou ouvir os professores falarem o tempo todo e eu vou anotar o tempo todo </a:t>
            </a:r>
            <a:r>
              <a:rPr lang="pt-BR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e... não vou precisar pesquisar...”</a:t>
            </a:r>
            <a:r>
              <a:rPr lang="pt-BR" sz="2200">
                <a:solidFill>
                  <a:srgbClr val="28262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pt-BR" sz="1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Prof. Leonardo Da Vinci, 2020) 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6"/>
          <p:cNvSpPr/>
          <p:nvPr/>
        </p:nvSpPr>
        <p:spPr>
          <a:xfrm>
            <a:off x="7242048" y="6858000"/>
            <a:ext cx="244169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Foram usados pseudônimos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6"/>
          <p:cNvSpPr txBox="1">
            <a:spLocks noGrp="1"/>
          </p:cNvSpPr>
          <p:nvPr>
            <p:ph type="sldNum" idx="12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6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diamond/>
      </p:transition>
    </mc:Choice>
    <mc:Fallback>
      <p:transition spd="slow">
        <p:diamond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7"/>
          <p:cNvSpPr/>
          <p:nvPr/>
        </p:nvSpPr>
        <p:spPr>
          <a:xfrm>
            <a:off x="1447800" y="557510"/>
            <a:ext cx="228599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Produto Educacional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7"/>
          <p:cNvSpPr/>
          <p:nvPr/>
        </p:nvSpPr>
        <p:spPr>
          <a:xfrm>
            <a:off x="801973" y="1651569"/>
            <a:ext cx="8020050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 que nós professores estamos fazendo para reverter esse quadro?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7"/>
          <p:cNvSpPr/>
          <p:nvPr/>
        </p:nvSpPr>
        <p:spPr>
          <a:xfrm>
            <a:off x="770744" y="3506210"/>
            <a:ext cx="8020050" cy="430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 que pode ser extraído desses fragmentos?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7"/>
          <p:cNvSpPr txBox="1">
            <a:spLocks noGrp="1"/>
          </p:cNvSpPr>
          <p:nvPr>
            <p:ph type="sldNum" idx="12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7</a:t>
            </a:fld>
            <a:endParaRPr/>
          </a:p>
        </p:txBody>
      </p:sp>
      <p:sp>
        <p:nvSpPr>
          <p:cNvPr id="133" name="Google Shape;133;p7"/>
          <p:cNvSpPr/>
          <p:nvPr/>
        </p:nvSpPr>
        <p:spPr>
          <a:xfrm>
            <a:off x="3961619" y="4266190"/>
            <a:ext cx="1638300" cy="3170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endParaRPr sz="200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diamond/>
      </p:transition>
    </mc:Choice>
    <mc:Fallback>
      <p:transition spd="slow">
        <p:diamond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8"/>
          <p:cNvSpPr/>
          <p:nvPr/>
        </p:nvSpPr>
        <p:spPr>
          <a:xfrm>
            <a:off x="1447800" y="557510"/>
            <a:ext cx="228599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Produto Educacional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8"/>
          <p:cNvSpPr/>
          <p:nvPr/>
        </p:nvSpPr>
        <p:spPr>
          <a:xfrm>
            <a:off x="626018" y="1113859"/>
            <a:ext cx="8806364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Professores retratam a Instituição ?</a:t>
            </a:r>
            <a:endParaRPr/>
          </a:p>
        </p:txBody>
      </p:sp>
      <p:sp>
        <p:nvSpPr>
          <p:cNvPr id="140" name="Google Shape;140;p8"/>
          <p:cNvSpPr/>
          <p:nvPr/>
        </p:nvSpPr>
        <p:spPr>
          <a:xfrm>
            <a:off x="228600" y="1917067"/>
            <a:ext cx="9601200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“...eu acho que </a:t>
            </a:r>
            <a:r>
              <a:rPr lang="pt-BR" sz="2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falta um pouco mais de treinamento</a:t>
            </a:r>
            <a:r>
              <a:rPr lang="pt-BR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para o professor poder abraçar mais...” </a:t>
            </a:r>
            <a:r>
              <a:rPr lang="pt-BR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pt-BR" sz="1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Prof. Otto Ludwig Hölder, 2020) 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8"/>
          <p:cNvSpPr/>
          <p:nvPr/>
        </p:nvSpPr>
        <p:spPr>
          <a:xfrm>
            <a:off x="158750" y="2995430"/>
            <a:ext cx="9601200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450215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i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pt-BR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...</a:t>
            </a:r>
            <a:r>
              <a:rPr lang="pt-BR" sz="2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educação é comércio, é número</a:t>
            </a:r>
            <a:r>
              <a:rPr lang="pt-BR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não importa se eu estou tendo um profissional mais qualificado ou menos qualificado...” </a:t>
            </a:r>
            <a:r>
              <a:rPr lang="pt-BR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pt-BR" sz="1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Prof. Hugh Blackburn, 2020)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8"/>
          <p:cNvSpPr/>
          <p:nvPr/>
        </p:nvSpPr>
        <p:spPr>
          <a:xfrm>
            <a:off x="158750" y="4074293"/>
            <a:ext cx="9601200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“...vejo os sistemas que trazem essas atividades online, às vezes </a:t>
            </a:r>
            <a:r>
              <a:rPr lang="pt-BR" sz="2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são feitas por pessoas, que eu não sei se eles estiveram em sala de aula</a:t>
            </a:r>
            <a:r>
              <a:rPr lang="pt-BR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.”</a:t>
            </a:r>
            <a:r>
              <a:rPr lang="pt-BR" sz="2200">
                <a:solidFill>
                  <a:srgbClr val="28262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pt-BR" sz="1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Prof. Leonardo Da Vinci, 2020) 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8"/>
          <p:cNvSpPr/>
          <p:nvPr/>
        </p:nvSpPr>
        <p:spPr>
          <a:xfrm>
            <a:off x="7318256" y="6931223"/>
            <a:ext cx="244169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Foram usados pseudônimos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8"/>
          <p:cNvSpPr/>
          <p:nvPr/>
        </p:nvSpPr>
        <p:spPr>
          <a:xfrm>
            <a:off x="158750" y="5375205"/>
            <a:ext cx="9601200" cy="1631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“...</a:t>
            </a:r>
            <a:r>
              <a:rPr lang="pt-BR" sz="2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educação virou um mercado</a:t>
            </a:r>
            <a:r>
              <a:rPr lang="pt-BR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...vejo muitas falhas no sistema, então eu fico preocupado...me vejo entregando para o mercado...pessoas que...acho...falta muito para atender o que o mercado quer...</a:t>
            </a:r>
            <a:r>
              <a:rPr lang="pt-BR" sz="2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você vende uma coisa e você não entrega</a:t>
            </a:r>
            <a:r>
              <a:rPr lang="pt-BR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 que você está vendendo.” </a:t>
            </a:r>
            <a:r>
              <a:rPr lang="pt-BR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pt-BR" sz="1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Prof. Leonardo Da Vinci, 2020) 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8"/>
          <p:cNvSpPr txBox="1">
            <a:spLocks noGrp="1"/>
          </p:cNvSpPr>
          <p:nvPr>
            <p:ph type="sldNum" idx="12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8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diamond/>
      </p:transition>
    </mc:Choice>
    <mc:Fallback>
      <p:transition spd="slow">
        <p:diamond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9"/>
          <p:cNvSpPr/>
          <p:nvPr/>
        </p:nvSpPr>
        <p:spPr>
          <a:xfrm>
            <a:off x="1447800" y="557510"/>
            <a:ext cx="228599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Produto Educacional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9"/>
          <p:cNvSpPr/>
          <p:nvPr/>
        </p:nvSpPr>
        <p:spPr>
          <a:xfrm>
            <a:off x="228600" y="1752600"/>
            <a:ext cx="9601200" cy="430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pt-BR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Qual dos recortes é mais impactante?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9"/>
          <p:cNvSpPr/>
          <p:nvPr/>
        </p:nvSpPr>
        <p:spPr>
          <a:xfrm>
            <a:off x="228600" y="3136945"/>
            <a:ext cx="9601200" cy="430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450215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lang="pt-BR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 que pode ser extraído desses fragmentos?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9"/>
          <p:cNvSpPr txBox="1">
            <a:spLocks noGrp="1"/>
          </p:cNvSpPr>
          <p:nvPr>
            <p:ph type="sldNum" idx="12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9</a:t>
            </a:fld>
            <a:endParaRPr/>
          </a:p>
        </p:txBody>
      </p:sp>
      <p:sp>
        <p:nvSpPr>
          <p:cNvPr id="154" name="Google Shape;154;p9"/>
          <p:cNvSpPr/>
          <p:nvPr/>
        </p:nvSpPr>
        <p:spPr>
          <a:xfrm>
            <a:off x="4210050" y="4424368"/>
            <a:ext cx="1638300" cy="3170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endParaRPr sz="200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diamond/>
      </p:transition>
    </mc:Choice>
    <mc:Fallback>
      <p:transition spd="slow">
        <p:diamond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1784</Words>
  <Application>Microsoft Office PowerPoint</Application>
  <PresentationFormat>Personalizar</PresentationFormat>
  <Paragraphs>168</Paragraphs>
  <Slides>19</Slides>
  <Notes>19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3" baseType="lpstr">
      <vt:lpstr>Arial</vt:lpstr>
      <vt:lpstr>Calibri</vt:lpstr>
      <vt:lpstr>Verdana</vt:lpstr>
      <vt:lpstr>Office Theme</vt:lpstr>
      <vt:lpstr>Produto Educacional - Workshop Cenário Desfavorável - Ensino Superior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Dewey acreditava que, para o sucesso do processo educativo, bastava um grupo de pessoas se comunicando e trocando ideias, sentimentos e experiências sobre as situações práticas do dia a dia.   Ele insistia na necessidade de estreitar a relação entre teoria e prática, pois acreditava que as hipóteses teóricas só têm sentido na prática (hands-on).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Produto Educacional - Workshop Cenário Desfavorável - Ensino Superior</dc:title>
  <dc:creator>Luiz Eduardo</dc:creator>
  <cp:lastModifiedBy>Lucia Collet</cp:lastModifiedBy>
  <cp:revision>1</cp:revision>
  <dcterms:created xsi:type="dcterms:W3CDTF">2017-08-18T17:47:58Z</dcterms:created>
  <dcterms:modified xsi:type="dcterms:W3CDTF">2023-02-22T13:39:50Z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2009-12-11T00:00:00Z</vt:filetime>
  </property>
  <property fmtid="{D5CDD505-2E9C-101B-9397-08002B2CF9AE}" pid="3" name="Creator">
    <vt:lpwstr>PScript5.dll Version 5.2</vt:lpwstr>
  </property>
  <property fmtid="{D5CDD505-2E9C-101B-9397-08002B2CF9AE}" pid="4" name="LastSaved">
    <vt:filetime>2017-08-18T00:00:00Z</vt:filetime>
  </property>
</Properties>
</file>