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514" r:id="rId3"/>
    <p:sldId id="516" r:id="rId4"/>
    <p:sldId id="517" r:id="rId5"/>
    <p:sldId id="518" r:id="rId6"/>
    <p:sldId id="519" r:id="rId7"/>
    <p:sldId id="520" r:id="rId8"/>
    <p:sldId id="521" r:id="rId9"/>
    <p:sldId id="522" r:id="rId10"/>
    <p:sldId id="523" r:id="rId11"/>
    <p:sldId id="524" r:id="rId12"/>
    <p:sldId id="525" r:id="rId13"/>
    <p:sldId id="526" r:id="rId14"/>
    <p:sldId id="528" r:id="rId15"/>
    <p:sldId id="527" r:id="rId16"/>
    <p:sldId id="529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CCD8FA-EDD8-4635-9128-3D314B9BC98D}" v="3" dt="2022-11-25T12:14:14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th Maria Mariani Braz" userId="a6f85e8e1d7ca5fd" providerId="LiveId" clId="{4BCCD8FA-EDD8-4635-9128-3D314B9BC98D}"/>
    <pc:docChg chg="custSel addSld delSld modSld sldOrd">
      <pc:chgData name="Ruth Maria Mariani Braz" userId="a6f85e8e1d7ca5fd" providerId="LiveId" clId="{4BCCD8FA-EDD8-4635-9128-3D314B9BC98D}" dt="2022-11-25T12:16:27.378" v="69" actId="1076"/>
      <pc:docMkLst>
        <pc:docMk/>
      </pc:docMkLst>
      <pc:sldChg chg="addSp modSp mod">
        <pc:chgData name="Ruth Maria Mariani Braz" userId="a6f85e8e1d7ca5fd" providerId="LiveId" clId="{4BCCD8FA-EDD8-4635-9128-3D314B9BC98D}" dt="2022-11-25T12:14:39.160" v="23" actId="1076"/>
        <pc:sldMkLst>
          <pc:docMk/>
          <pc:sldMk cId="1049241831" sldId="256"/>
        </pc:sldMkLst>
        <pc:spChg chg="mod">
          <ac:chgData name="Ruth Maria Mariani Braz" userId="a6f85e8e1d7ca5fd" providerId="LiveId" clId="{4BCCD8FA-EDD8-4635-9128-3D314B9BC98D}" dt="2022-11-25T12:14:31.942" v="22" actId="1076"/>
          <ac:spMkLst>
            <pc:docMk/>
            <pc:sldMk cId="1049241831" sldId="256"/>
            <ac:spMk id="2" creationId="{F462223D-EF5F-9838-01EC-BF32C753D234}"/>
          </ac:spMkLst>
        </pc:spChg>
        <pc:spChg chg="mod">
          <ac:chgData name="Ruth Maria Mariani Braz" userId="a6f85e8e1d7ca5fd" providerId="LiveId" clId="{4BCCD8FA-EDD8-4635-9128-3D314B9BC98D}" dt="2022-11-25T12:14:39.160" v="23" actId="1076"/>
          <ac:spMkLst>
            <pc:docMk/>
            <pc:sldMk cId="1049241831" sldId="256"/>
            <ac:spMk id="3" creationId="{C71EB655-3FB0-6A7F-A0C9-288B272ADD5A}"/>
          </ac:spMkLst>
        </pc:spChg>
        <pc:picChg chg="add mod ord">
          <ac:chgData name="Ruth Maria Mariani Braz" userId="a6f85e8e1d7ca5fd" providerId="LiveId" clId="{4BCCD8FA-EDD8-4635-9128-3D314B9BC98D}" dt="2022-11-25T12:14:24.439" v="21" actId="167"/>
          <ac:picMkLst>
            <pc:docMk/>
            <pc:sldMk cId="1049241831" sldId="256"/>
            <ac:picMk id="5" creationId="{04271AC1-1064-36B4-7FC8-06764489CF41}"/>
          </ac:picMkLst>
        </pc:picChg>
      </pc:sldChg>
      <pc:sldChg chg="del ord">
        <pc:chgData name="Ruth Maria Mariani Braz" userId="a6f85e8e1d7ca5fd" providerId="LiveId" clId="{4BCCD8FA-EDD8-4635-9128-3D314B9BC98D}" dt="2022-11-25T12:15:34.291" v="25" actId="47"/>
        <pc:sldMkLst>
          <pc:docMk/>
          <pc:sldMk cId="0" sldId="269"/>
        </pc:sldMkLst>
      </pc:sldChg>
      <pc:sldChg chg="del">
        <pc:chgData name="Ruth Maria Mariani Braz" userId="a6f85e8e1d7ca5fd" providerId="LiveId" clId="{4BCCD8FA-EDD8-4635-9128-3D314B9BC98D}" dt="2022-11-25T12:15:38.567" v="26" actId="47"/>
        <pc:sldMkLst>
          <pc:docMk/>
          <pc:sldMk cId="0" sldId="507"/>
        </pc:sldMkLst>
      </pc:sldChg>
      <pc:sldChg chg="del">
        <pc:chgData name="Ruth Maria Mariani Braz" userId="a6f85e8e1d7ca5fd" providerId="LiveId" clId="{4BCCD8FA-EDD8-4635-9128-3D314B9BC98D}" dt="2022-11-25T12:15:34.291" v="25" actId="47"/>
        <pc:sldMkLst>
          <pc:docMk/>
          <pc:sldMk cId="0" sldId="508"/>
        </pc:sldMkLst>
      </pc:sldChg>
      <pc:sldChg chg="del">
        <pc:chgData name="Ruth Maria Mariani Braz" userId="a6f85e8e1d7ca5fd" providerId="LiveId" clId="{4BCCD8FA-EDD8-4635-9128-3D314B9BC98D}" dt="2022-11-25T12:15:34.291" v="25" actId="47"/>
        <pc:sldMkLst>
          <pc:docMk/>
          <pc:sldMk cId="0" sldId="509"/>
        </pc:sldMkLst>
      </pc:sldChg>
      <pc:sldChg chg="del">
        <pc:chgData name="Ruth Maria Mariani Braz" userId="a6f85e8e1d7ca5fd" providerId="LiveId" clId="{4BCCD8FA-EDD8-4635-9128-3D314B9BC98D}" dt="2022-11-25T12:15:34.291" v="25" actId="47"/>
        <pc:sldMkLst>
          <pc:docMk/>
          <pc:sldMk cId="0" sldId="513"/>
        </pc:sldMkLst>
      </pc:sldChg>
      <pc:sldChg chg="modSp mod">
        <pc:chgData name="Ruth Maria Mariani Braz" userId="a6f85e8e1d7ca5fd" providerId="LiveId" clId="{4BCCD8FA-EDD8-4635-9128-3D314B9BC98D}" dt="2022-11-25T12:07:15.733" v="17" actId="20577"/>
        <pc:sldMkLst>
          <pc:docMk/>
          <pc:sldMk cId="3119453605" sldId="514"/>
        </pc:sldMkLst>
        <pc:spChg chg="mod">
          <ac:chgData name="Ruth Maria Mariani Braz" userId="a6f85e8e1d7ca5fd" providerId="LiveId" clId="{4BCCD8FA-EDD8-4635-9128-3D314B9BC98D}" dt="2022-11-25T12:07:15.733" v="17" actId="20577"/>
          <ac:spMkLst>
            <pc:docMk/>
            <pc:sldMk cId="3119453605" sldId="514"/>
            <ac:spMk id="3" creationId="{303D5536-EEBC-0D47-3207-20CF35965825}"/>
          </ac:spMkLst>
        </pc:spChg>
      </pc:sldChg>
      <pc:sldChg chg="modSp mod">
        <pc:chgData name="Ruth Maria Mariani Braz" userId="a6f85e8e1d7ca5fd" providerId="LiveId" clId="{4BCCD8FA-EDD8-4635-9128-3D314B9BC98D}" dt="2022-11-25T02:07:48.132" v="15"/>
        <pc:sldMkLst>
          <pc:docMk/>
          <pc:sldMk cId="3670501031" sldId="528"/>
        </pc:sldMkLst>
        <pc:spChg chg="mod">
          <ac:chgData name="Ruth Maria Mariani Braz" userId="a6f85e8e1d7ca5fd" providerId="LiveId" clId="{4BCCD8FA-EDD8-4635-9128-3D314B9BC98D}" dt="2022-11-25T02:07:48.132" v="15"/>
          <ac:spMkLst>
            <pc:docMk/>
            <pc:sldMk cId="3670501031" sldId="528"/>
            <ac:spMk id="3" creationId="{DFA81344-77B0-3221-914E-BCD642B303CE}"/>
          </ac:spMkLst>
        </pc:spChg>
      </pc:sldChg>
      <pc:sldChg chg="addSp modSp new mod modClrScheme chgLayout">
        <pc:chgData name="Ruth Maria Mariani Braz" userId="a6f85e8e1d7ca5fd" providerId="LiveId" clId="{4BCCD8FA-EDD8-4635-9128-3D314B9BC98D}" dt="2022-11-25T12:16:27.378" v="69" actId="1076"/>
        <pc:sldMkLst>
          <pc:docMk/>
          <pc:sldMk cId="241748884" sldId="529"/>
        </pc:sldMkLst>
        <pc:spChg chg="add mod">
          <ac:chgData name="Ruth Maria Mariani Braz" userId="a6f85e8e1d7ca5fd" providerId="LiveId" clId="{4BCCD8FA-EDD8-4635-9128-3D314B9BC98D}" dt="2022-11-25T12:16:03.327" v="44" actId="20577"/>
          <ac:spMkLst>
            <pc:docMk/>
            <pc:sldMk cId="241748884" sldId="529"/>
            <ac:spMk id="2" creationId="{87D1F6FB-DAF6-CC1A-3263-FE3D3E087B5D}"/>
          </ac:spMkLst>
        </pc:spChg>
        <pc:spChg chg="add mod">
          <ac:chgData name="Ruth Maria Mariani Braz" userId="a6f85e8e1d7ca5fd" providerId="LiveId" clId="{4BCCD8FA-EDD8-4635-9128-3D314B9BC98D}" dt="2022-11-25T12:16:27.378" v="69" actId="1076"/>
          <ac:spMkLst>
            <pc:docMk/>
            <pc:sldMk cId="241748884" sldId="529"/>
            <ac:spMk id="3" creationId="{BA4C0E0E-AD9F-CFCC-D622-8BCCDFD5D595}"/>
          </ac:spMkLst>
        </pc:spChg>
      </pc:sldChg>
      <pc:sldMasterChg chg="delSldLayout">
        <pc:chgData name="Ruth Maria Mariani Braz" userId="a6f85e8e1d7ca5fd" providerId="LiveId" clId="{4BCCD8FA-EDD8-4635-9128-3D314B9BC98D}" dt="2022-11-25T12:15:38.567" v="26" actId="47"/>
        <pc:sldMasterMkLst>
          <pc:docMk/>
          <pc:sldMasterMk cId="3590697906" sldId="2147483648"/>
        </pc:sldMasterMkLst>
        <pc:sldLayoutChg chg="del">
          <pc:chgData name="Ruth Maria Mariani Braz" userId="a6f85e8e1d7ca5fd" providerId="LiveId" clId="{4BCCD8FA-EDD8-4635-9128-3D314B9BC98D}" dt="2022-11-25T12:15:38.567" v="26" actId="47"/>
          <pc:sldLayoutMkLst>
            <pc:docMk/>
            <pc:sldMasterMk cId="3590697906" sldId="2147483648"/>
            <pc:sldLayoutMk cId="1342999719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D4AA5-C0C3-48AB-96F5-F02D8714D230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EA01A-5199-4497-81AE-7D3A34A836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665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BD2440-597D-5E7E-9224-0AF560CA9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5795A8-ED4D-D11C-0D0D-D431D07BE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39510D-6D7C-7D8E-41B8-656D04C47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AC4-A495-469E-B2DE-FC4C894B2429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AC8C5D-FCF8-0389-5280-A3075B06B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FA84F6-CF73-9FD2-4E6F-AEA3C7848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3673-BC6C-4118-8A48-FF7F43336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13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FD14EC-6B9A-6903-955D-D509C394A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5188FB7-A8C8-4728-49E8-6E2CA4B6A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988C00-520C-8CD4-7588-13CFDCF0E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AC4-A495-469E-B2DE-FC4C894B2429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F90C2A-9E81-9262-0554-914BE84D6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3267F2-7F2D-41C7-D56E-EE2C645E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3673-BC6C-4118-8A48-FF7F43336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63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BA01F9-BD28-6DB7-B347-94C3803042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2AA30C-9869-1F76-6B96-A41D0BFC3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F0C897-3E56-EA63-F3E5-8D4FDD126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AC4-A495-469E-B2DE-FC4C894B2429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267B79-368E-8052-F72C-9487F2E04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3BB69B-69D5-EB94-8E3D-5129DF0AE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3673-BC6C-4118-8A48-FF7F43336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71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06899-4412-9C9F-4BA7-54D8FD4F4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562DAE-F215-AD30-F658-82285FFBC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CEE50-D7A2-96EF-F1FA-EDD378CC7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AC4-A495-469E-B2DE-FC4C894B2429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B7F2-1D41-1ED3-BE7D-D36703E37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CE8A01-2B26-AC0E-5FCC-C3B868CF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3673-BC6C-4118-8A48-FF7F43336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84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FE96A-44FB-A0D6-AAF4-4EF8191BE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825D04-5DEE-D52C-331F-C76C31B13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E43EF2-1EAD-255B-4DC3-F9492B752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AC4-A495-469E-B2DE-FC4C894B2429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3CFB48-77AB-98D4-EE74-D8E06FCDF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DE9200-7306-FC71-5DEC-4C7FD4269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3673-BC6C-4118-8A48-FF7F43336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51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5CC67B-C73D-1C74-E1A0-0019A0E57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6B9B90-4263-42D1-5A1E-454A6A200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EB19B01-9796-AEE0-A31E-B911036C6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E40507-A483-DB90-92A8-D138305BF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AC4-A495-469E-B2DE-FC4C894B2429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9B05AE1-BB53-7709-D3B5-3A7A96129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27BC56-B55D-EF1C-C28D-3C42CDEA4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3673-BC6C-4118-8A48-FF7F43336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15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6A76F-0444-339E-91D2-878ADBA33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E89923-64F7-82FA-59D2-B2C96E11E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1F89B8-D3BE-5B64-3E6E-5E642BF7E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2463176-FE7E-ACD4-353F-C06E5D160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4E29195-8E14-D396-1E43-FC336A5BC6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CE92775-72EC-326D-2F7B-BD30BF59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AC4-A495-469E-B2DE-FC4C894B2429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517D895-2E46-963D-25A6-C2E99F1EE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4AF1E4-C9F4-FF87-F32A-4472D2A03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3673-BC6C-4118-8A48-FF7F43336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43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D14D9-60B5-6CA9-E232-AC4370FA1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5B4C571-7D39-4970-984F-44E487876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AC4-A495-469E-B2DE-FC4C894B2429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D87F172-FE85-9836-8553-FD9CE3BAB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2F83043-6A41-8495-AC15-3B3A17210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3673-BC6C-4118-8A48-FF7F43336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489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AA55A02-DF5B-1E82-D9C3-326C71100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AC4-A495-469E-B2DE-FC4C894B2429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C718EBE-E084-7ABD-4E2F-193300012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9B1B02D-0B85-43A3-EE33-477A7E4E7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3673-BC6C-4118-8A48-FF7F43336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4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8D0E43-47EB-0033-A36B-421407C5D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9A64DB-ECFE-DEF9-F58A-8C9434A64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B459CBB-EEAF-9CDC-24AF-A5EFAEEF2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A2C9CB-724B-4767-E82A-2278DA84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AC4-A495-469E-B2DE-FC4C894B2429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8A439F2-7AF8-0E40-1826-25B1A3578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6E31B2C-524A-4506-DA56-7BFD809DB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3673-BC6C-4118-8A48-FF7F43336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66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8C9B2-03F4-47BB-D370-5A5175F6E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5ADAB74-D3EF-E59E-D876-294FDBB61C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327E83E-16AE-26E8-32E8-911A7EA7B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BA7F5A1-2D9F-DF78-82B7-04952C288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AC4-A495-469E-B2DE-FC4C894B2429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B18CDC-6229-1DE5-B494-BA9EB368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DD935F-A118-C01A-35AD-A6A473247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3673-BC6C-4118-8A48-FF7F43336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30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10FDCD8-EECA-53A2-E76F-089D55D1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8975945-5B9A-6515-9A80-3D81427E6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D529FF-0D18-0C6E-D005-619B30AD3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C5AC4-A495-469E-B2DE-FC4C894B2429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191ECA-8A8E-FEAF-66E5-A1A0C374C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C9BB4C-4714-6363-347F-B42A07A2E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33673-BC6C-4118-8A48-FF7F43336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69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tendimento.sebrae-sc.com.br/cursos/a-comunicacao-interpessoal-e-os-conflitos-em-uma-equipe/" TargetMode="External"/><Relationship Id="rId7" Type="http://schemas.openxmlformats.org/officeDocument/2006/relationships/hyperlink" Target="https://atendimento.sebrae-sc.com.br/trilhas/canvas-o-que-e-e-para-que-serve/" TargetMode="External"/><Relationship Id="rId2" Type="http://schemas.openxmlformats.org/officeDocument/2006/relationships/hyperlink" Target="https://atendimento.sebrae-sc.com.br/cursos/a-importancia-da-educacao-financeir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brae.com.br/sites/PortalSebrae/cursosonline/aprender-a-empreender,b070b8a6a28bb610VgnVCM1000004c00210aRCRD" TargetMode="External"/><Relationship Id="rId5" Type="http://schemas.openxmlformats.org/officeDocument/2006/relationships/hyperlink" Target="https://www.sebrae.com.br/sites/PortalSebrae/cursosonline/acesso-a-mercado-para-startups,8a894a6efdcff610VgnVCM1000004c00210aRCRD" TargetMode="External"/><Relationship Id="rId4" Type="http://schemas.openxmlformats.org/officeDocument/2006/relationships/hyperlink" Target="https://www.sebrae.com.br/sites/PortalSebrae/cursosonline/a-lideranca-na-gestao-de-equipes,df70b8a6a28bb610VgnVCM1000004c00210aRCR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sp.senai.br/curso/86817/483/desvendando-a-industria-40" TargetMode="External"/><Relationship Id="rId7" Type="http://schemas.openxmlformats.org/officeDocument/2006/relationships/hyperlink" Target="https://eadsenaies.com.br/cursos-senai/nocoes-basicas-de-mecanica-automotiva/" TargetMode="External"/><Relationship Id="rId2" Type="http://schemas.openxmlformats.org/officeDocument/2006/relationships/hyperlink" Target="https://online.sp.senai.br/curso/87241/483/curso-desvendando-a-blockcha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forms/d/e/1FAIpQLSdVmxf-Km31skqyDROiSS6DeNbIoAgBc0zOJc25JtK7UupPNg/viewform" TargetMode="External"/><Relationship Id="rId5" Type="http://schemas.openxmlformats.org/officeDocument/2006/relationships/hyperlink" Target="https://eadsenaies.com.br/cursos-senai/educacao-ambiental/" TargetMode="External"/><Relationship Id="rId4" Type="http://schemas.openxmlformats.org/officeDocument/2006/relationships/hyperlink" Target="https://online.sp.senai.br/curso/90407/483/desvendando-o-bi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ad.sestsenat.org.br/cursos/administracao-financeira-com-foco-em-investimento/" TargetMode="External"/><Relationship Id="rId7" Type="http://schemas.openxmlformats.org/officeDocument/2006/relationships/hyperlink" Target="https://ead.sestsenat.org.br/cursos/legislacao-do-transporte-rodoviario-de-cargas/" TargetMode="External"/><Relationship Id="rId2" Type="http://schemas.openxmlformats.org/officeDocument/2006/relationships/hyperlink" Target="https://ead.sestsenat.org.br/cursos/como-gerenciar-oficinas-mecanica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ad.sestsenat.org.br/cursos/administracao-de-pessoas/" TargetMode="External"/><Relationship Id="rId5" Type="http://schemas.openxmlformats.org/officeDocument/2006/relationships/hyperlink" Target="https://ead.sestsenat.org.br/cursos/nocoes-de-primeiros-socorros/" TargetMode="External"/><Relationship Id="rId4" Type="http://schemas.openxmlformats.org/officeDocument/2006/relationships/hyperlink" Target="https://ead.sestsenat.org.br/cursos/5s-no-escritorio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conecta.serpro.gov.br/moodledata-conecta/repository/vitrine/guias/guia_sist_braille.html" TargetMode="External"/><Relationship Id="rId3" Type="http://schemas.openxmlformats.org/officeDocument/2006/relationships/hyperlink" Target="https://conecta.serpro.gov.br/moodledata-conecta/repository/vitrine/guias/guia_adm_linux.html" TargetMode="External"/><Relationship Id="rId7" Type="http://schemas.openxmlformats.org/officeDocument/2006/relationships/hyperlink" Target="https://conecta.serpro.gov.br/moodledata-conecta/repository/vitrine/guias/guia_scratch.html" TargetMode="External"/><Relationship Id="rId2" Type="http://schemas.openxmlformats.org/officeDocument/2006/relationships/hyperlink" Target="https://conecta.serpro.gov.b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necta.serpro.gov.br/moodledata-conecta/repository/vitrine/guias/guia_ent_gamificacao.html" TargetMode="External"/><Relationship Id="rId5" Type="http://schemas.openxmlformats.org/officeDocument/2006/relationships/hyperlink" Target="https://conecta.serpro.gov.br/moodledata-conecta/repository/vitrine/guias/guia_emag_desen.html" TargetMode="External"/><Relationship Id="rId4" Type="http://schemas.openxmlformats.org/officeDocument/2006/relationships/hyperlink" Target="https://conecta.serpro.gov.br/moodledata-conecta/repository/vitrine/guias/guia_conh_windows10.html" TargetMode="External"/><Relationship Id="rId9" Type="http://schemas.openxmlformats.org/officeDocument/2006/relationships/hyperlink" Target="https://conecta.serpro.gov.br/moodledata-conecta/repository/vitrine/guias/guia_int_poo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1mio.com.br/cursos" TargetMode="External"/><Relationship Id="rId2" Type="http://schemas.openxmlformats.org/officeDocument/2006/relationships/hyperlink" Target="https://trilhasdosucesso.com.b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bm.com/events/br/pt/ibm-play/" TargetMode="External"/><Relationship Id="rId5" Type="http://schemas.openxmlformats.org/officeDocument/2006/relationships/hyperlink" Target="https://www.dio.me/sign-in" TargetMode="External"/><Relationship Id="rId4" Type="http://schemas.openxmlformats.org/officeDocument/2006/relationships/hyperlink" Target="https://digitalinnovation.one/sign-in?redirect=%2Farticle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ifro.edu.b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microsoft.com/PT-BR/learn/paths/ai-business-school-government/" TargetMode="External"/><Relationship Id="rId3" Type="http://schemas.openxmlformats.org/officeDocument/2006/relationships/hyperlink" Target="https://info.microsoft.com/LA-AI-WBNR-FY20-12Dec-10-AcademIAMicrosoft-SRDEM10339_LP02OnDemandRegistration-ForminBody.html" TargetMode="External"/><Relationship Id="rId7" Type="http://schemas.openxmlformats.org/officeDocument/2006/relationships/hyperlink" Target="https://docs.microsoft.com/PT-BR/learn/paths/ai-business-school-healthcare/" TargetMode="External"/><Relationship Id="rId12" Type="http://schemas.openxmlformats.org/officeDocument/2006/relationships/hyperlink" Target="https://docs.microsoft.com/PT-BR/learn/paths/ai-strategy-for-business-value/" TargetMode="External"/><Relationship Id="rId2" Type="http://schemas.openxmlformats.org/officeDocument/2006/relationships/hyperlink" Target="https://www.gov.br/pt-br/todosportodos/cursos-ead/academia-microsof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microsoft.com/PT-BR/learn/paths/ai-business-school-retail/" TargetMode="External"/><Relationship Id="rId11" Type="http://schemas.openxmlformats.org/officeDocument/2006/relationships/hyperlink" Target="https://docs.microsoft.com/pt-br/learn/paths/responsible-ai-business-principles/" TargetMode="External"/><Relationship Id="rId5" Type="http://schemas.openxmlformats.org/officeDocument/2006/relationships/hyperlink" Target="https://docs.microsoft.com/PT-BR/learn/paths/ai-business-school-manufacturing/" TargetMode="External"/><Relationship Id="rId10" Type="http://schemas.openxmlformats.org/officeDocument/2006/relationships/hyperlink" Target="https://docs.microsoft.com/PT-BR/learn/paths/ai-technology-for-business-leaders/" TargetMode="External"/><Relationship Id="rId4" Type="http://schemas.openxmlformats.org/officeDocument/2006/relationships/hyperlink" Target="https://docs.microsoft.com/pt-br/learn/paths/azure-fundamentals/?WT.mc_id=AICPBR_web_path_azurefundamentals-infographic-wwl" TargetMode="External"/><Relationship Id="rId9" Type="http://schemas.openxmlformats.org/officeDocument/2006/relationships/hyperlink" Target="https://docs.microsoft.com/pt-br/learn/paths/ai-business-school-educatio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x.org/course/gestao-de-riscos-em-projetos-de-desenvolvimento" TargetMode="External"/><Relationship Id="rId2" Type="http://schemas.openxmlformats.org/officeDocument/2006/relationships/hyperlink" Target="https://www.edx.org/es/course/gestao-de-projetos-de-desenvolviment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scolavirtual.gov.br/" TargetMode="External"/><Relationship Id="rId5" Type="http://schemas.openxmlformats.org/officeDocument/2006/relationships/hyperlink" Target="https://app.eduk.com.br/lista-cursos" TargetMode="External"/><Relationship Id="rId4" Type="http://schemas.openxmlformats.org/officeDocument/2006/relationships/hyperlink" Target="https://beta.eduk.com.br/colecoes/4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stacaohack.fb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.org.br/cursos/fundamentos-de-logica-de-programacao" TargetMode="External"/><Relationship Id="rId2" Type="http://schemas.openxmlformats.org/officeDocument/2006/relationships/hyperlink" Target="https://www.ev.org.br/cursos/desenvolvendo-aplicacoes-mobile-com-android-studi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v.org.br/cursos/html-avancado" TargetMode="External"/><Relationship Id="rId4" Type="http://schemas.openxmlformats.org/officeDocument/2006/relationships/hyperlink" Target="https://www.ev.org.br/cursos/fundamentos-de-ti-hardware-e-softwar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ducacao-executiva.fgv.br/cursos/online/curta-media-duracao-online/contratos-negociacoes-preliminares" TargetMode="External"/><Relationship Id="rId3" Type="http://schemas.openxmlformats.org/officeDocument/2006/relationships/hyperlink" Target="https://educacao-executiva.fgv.br/cursos/online/curta-media-duracao-online/aspectos-mercadologicos-na-gestao-de-precos-conceitos-fundamentais" TargetMode="External"/><Relationship Id="rId7" Type="http://schemas.openxmlformats.org/officeDocument/2006/relationships/hyperlink" Target="https://educacao-executiva.fgv.br/cursos/online/curta-media-duracao-online/contexto-e-importancia-dos-recursos-humanos" TargetMode="External"/><Relationship Id="rId2" Type="http://schemas.openxmlformats.org/officeDocument/2006/relationships/hyperlink" Target="https://educacao-executiva.fgv.br/cursos/online/curta-media-duracao-online/analise-introdutoria-de-credito-e-risco-de-credit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ucacao-executiva.fgv.br/cursos/online/curta-media-duracao-online/conceitos-basicos-de-matematica-financeira" TargetMode="External"/><Relationship Id="rId5" Type="http://schemas.openxmlformats.org/officeDocument/2006/relationships/hyperlink" Target="https://educacao-executiva.fgv.br/cursos/online/curta-media-duracao-online/calculo-financeiro-basico-para-administracao-financeira" TargetMode="External"/><Relationship Id="rId10" Type="http://schemas.openxmlformats.org/officeDocument/2006/relationships/hyperlink" Target="https://educacao-executiva.fgv.br/cursos/online/curta-media-duracao-online/introducao-comunicacao-na-era-digital" TargetMode="External"/><Relationship Id="rId4" Type="http://schemas.openxmlformats.org/officeDocument/2006/relationships/hyperlink" Target="https://educacao-executiva.fgv.br/cursos/online/curta-media-duracao-online/bsc-introducao-criacao-e-execucao-da-estrategia" TargetMode="External"/><Relationship Id="rId9" Type="http://schemas.openxmlformats.org/officeDocument/2006/relationships/hyperlink" Target="https://educacao-executiva.fgv.br/cursos/online/curta-media-duracao-online/fundamentos-da-gestao-de-ti-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digital.withgoogle.com/ateliedigital/course/basics-code" TargetMode="External"/><Relationship Id="rId3" Type="http://schemas.openxmlformats.org/officeDocument/2006/relationships/hyperlink" Target="https://learndigital.withgoogle.com/ateliedigital/course/public-speaking" TargetMode="External"/><Relationship Id="rId7" Type="http://schemas.openxmlformats.org/officeDocument/2006/relationships/hyperlink" Target="https://learndigital.withgoogle.com/ateliedigital/course/machine-learning-basics" TargetMode="External"/><Relationship Id="rId2" Type="http://schemas.openxmlformats.org/officeDocument/2006/relationships/hyperlink" Target="https://learndigital.withgoogle.com/ateliedigital/course/increase-productiv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digital.withgoogle.com/ateliedigital/course/expand-internationally" TargetMode="External"/><Relationship Id="rId11" Type="http://schemas.openxmlformats.org/officeDocument/2006/relationships/hyperlink" Target="https://learndigital.withgoogle.com/ateliedigital/course/effective-networking" TargetMode="External"/><Relationship Id="rId5" Type="http://schemas.openxmlformats.org/officeDocument/2006/relationships/hyperlink" Target="https://learndigital.withgoogle.com/ateliedigital/course/self-promotion" TargetMode="External"/><Relationship Id="rId10" Type="http://schemas.openxmlformats.org/officeDocument/2006/relationships/hyperlink" Target="https://learndigital.withgoogle.com/ateliedigital/course/promote-business-online" TargetMode="External"/><Relationship Id="rId4" Type="http://schemas.openxmlformats.org/officeDocument/2006/relationships/hyperlink" Target="https://learndigital.withgoogle.com/ateliedigital/course/connect-with-mobile" TargetMode="External"/><Relationship Id="rId9" Type="http://schemas.openxmlformats.org/officeDocument/2006/relationships/hyperlink" Target="https://learndigital.withgoogle.com/ateliedigital/course/storytelling-desig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ifrs.edu.br/" TargetMode="External"/><Relationship Id="rId2" Type="http://schemas.openxmlformats.org/officeDocument/2006/relationships/hyperlink" Target="http://cursoslivres.ifms.edu.br/login/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nifenacon.org.br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ear.org.br/?gclid=CjwKCAiAyfybBhBKEiwAgtB7ftoo18XJNO1TGqLDa4aItOIjom81--VX4E9BXXrV_61ASEroXPNEnhoCooAQAvD_BwE" TargetMode="External"/><Relationship Id="rId2" Type="http://schemas.openxmlformats.org/officeDocument/2006/relationships/hyperlink" Target="https://icl.com.br/?src=gads&amp;sck=icl-search&amp;gclid=CjwKCAiAyfybBhBKEiwAgtB7fpHLOIBEPDT5tXPswqBsDYZa6yzST_BaYU4dCEiBdgr_lFYaSJXXhBoC1GoQAvD_Bw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tendimento.sebrae-sc.com.br/cursos/a-importancia-da-educacao-financeira/" TargetMode="External"/><Relationship Id="rId5" Type="http://schemas.openxmlformats.org/officeDocument/2006/relationships/hyperlink" Target="https://learning.qlik.com/" TargetMode="External"/><Relationship Id="rId4" Type="http://schemas.openxmlformats.org/officeDocument/2006/relationships/hyperlink" Target="http://novoscaminhos.mec.gov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por do sol&#10;&#10;Descrição gerada automaticamente">
            <a:extLst>
              <a:ext uri="{FF2B5EF4-FFF2-40B4-BE49-F238E27FC236}">
                <a16:creationId xmlns:a16="http://schemas.microsoft.com/office/drawing/2014/main" id="{04271AC1-1064-36B4-7FC8-06764489C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462223D-EF5F-9838-01EC-BF32C753D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203" y="2472862"/>
            <a:ext cx="10760765" cy="2387600"/>
          </a:xfrm>
        </p:spPr>
        <p:txBody>
          <a:bodyPr>
            <a:normAutofit fontScale="90000"/>
          </a:bodyPr>
          <a:lstStyle/>
          <a:p>
            <a:pPr algn="l"/>
            <a:r>
              <a:rPr lang="pt-PT" dirty="0"/>
              <a:t>Escolhas, implicações e experiências dos Cursos a Distância para uma aprendizagem significativa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1EB655-3FB0-6A7F-A0C9-288B272AD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44778" y="4860462"/>
            <a:ext cx="3723861" cy="413371"/>
          </a:xfrm>
        </p:spPr>
        <p:txBody>
          <a:bodyPr>
            <a:normAutofit lnSpcReduction="10000"/>
          </a:bodyPr>
          <a:lstStyle/>
          <a:p>
            <a:r>
              <a:rPr lang="pt-PT" dirty="0" err="1"/>
              <a:t>ruthmariani@id.uff.br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9241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BA7D5-F0D3-083D-7614-028787AD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Quem oferece os cursos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5B201C-D2EF-8C2B-D420-4635DA190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SEBRAE - https://</a:t>
            </a:r>
            <a:r>
              <a:rPr lang="pt-BR" b="1" i="0" dirty="0" err="1">
                <a:solidFill>
                  <a:srgbClr val="0C326F"/>
                </a:solidFill>
                <a:effectLst/>
                <a:latin typeface="rawline"/>
              </a:rPr>
              <a:t>sebrae.com.br</a:t>
            </a:r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/sites/</a:t>
            </a:r>
            <a:r>
              <a:rPr lang="pt-BR" b="1" i="0" dirty="0" err="1">
                <a:solidFill>
                  <a:srgbClr val="0C326F"/>
                </a:solidFill>
                <a:effectLst/>
                <a:latin typeface="rawline"/>
              </a:rPr>
              <a:t>PortalSebrae</a:t>
            </a: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2"/>
              </a:rPr>
              <a:t>A Importância da Educação Financeira</a:t>
            </a:r>
            <a:endParaRPr lang="pt-PT" b="0" i="0" u="sng" dirty="0">
              <a:solidFill>
                <a:srgbClr val="1351B4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3"/>
              </a:rPr>
              <a:t>A Comunicação Interpessoal e os Conflitos em uma Equipe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4"/>
              </a:rPr>
              <a:t>A liderança na gestão de equipes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5"/>
              </a:rPr>
              <a:t>Acesso a Mercado para </a:t>
            </a:r>
            <a:r>
              <a:rPr lang="pt-PT" b="0" i="0" u="sng" dirty="0" err="1">
                <a:solidFill>
                  <a:srgbClr val="1351B4"/>
                </a:solidFill>
                <a:effectLst/>
                <a:latin typeface="rawline"/>
                <a:hlinkClick r:id="rId5"/>
              </a:rPr>
              <a:t>Startups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  <a:hlinkClick r:id="rId6"/>
              </a:rPr>
              <a:t>Aprender a Empreender</a:t>
            </a: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7"/>
              </a:rPr>
              <a:t>Canvas: o que é e para que serve?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u="sng" dirty="0">
                <a:solidFill>
                  <a:srgbClr val="1351B4"/>
                </a:solidFill>
                <a:latin typeface="rawline"/>
              </a:rPr>
              <a:t>Como construir uma loja virtual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7511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8A0569-0680-96F7-7E4C-6665F4A9C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891" y="179595"/>
            <a:ext cx="5973417" cy="1325563"/>
          </a:xfrm>
        </p:spPr>
        <p:txBody>
          <a:bodyPr/>
          <a:lstStyle/>
          <a:p>
            <a:r>
              <a:rPr lang="pt-PT" dirty="0"/>
              <a:t>Quem oferece os cursos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790464-53CB-9776-1D86-C51D2169B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SENAI</a:t>
            </a:r>
            <a:r>
              <a:rPr lang="pt-PT" dirty="0"/>
              <a:t> – </a:t>
            </a:r>
          </a:p>
          <a:p>
            <a:pPr marL="0" indent="0">
              <a:buNone/>
            </a:pPr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  <a:hlinkClick r:id="rId2"/>
              </a:rPr>
              <a:t>Desvendando a </a:t>
            </a:r>
            <a:r>
              <a:rPr lang="pt-BR" b="0" i="0" u="sng" dirty="0" err="1">
                <a:solidFill>
                  <a:srgbClr val="1351B4"/>
                </a:solidFill>
                <a:effectLst/>
                <a:latin typeface="rawline"/>
                <a:hlinkClick r:id="rId2"/>
              </a:rPr>
              <a:t>Blockchain</a:t>
            </a:r>
            <a:endParaRPr lang="pt-BR" b="0" i="0" u="sng" dirty="0">
              <a:solidFill>
                <a:srgbClr val="1351B4"/>
              </a:solidFill>
              <a:effectLst/>
              <a:latin typeface="rawline"/>
            </a:endParaRPr>
          </a:p>
          <a:p>
            <a:pPr marL="0" indent="0">
              <a:buNone/>
            </a:pPr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  <a:hlinkClick r:id="rId3"/>
              </a:rPr>
              <a:t>Desvendando a Indústria 4.0</a:t>
            </a: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pPr marL="0" indent="0">
              <a:buNone/>
            </a:pPr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  <a:hlinkClick r:id="rId4"/>
              </a:rPr>
              <a:t>Desvendando o BIM</a:t>
            </a: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pPr marL="0" indent="0">
              <a:buNone/>
            </a:pPr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  <a:hlinkClick r:id="rId5"/>
              </a:rPr>
              <a:t>Educação Ambiental</a:t>
            </a: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pPr marL="0" indent="0">
              <a:buNone/>
            </a:pPr>
            <a:r>
              <a:rPr lang="pt-BR" u="sng" dirty="0">
                <a:solidFill>
                  <a:srgbClr val="1351B4"/>
                </a:solidFill>
                <a:latin typeface="rawline"/>
              </a:rPr>
              <a:t>Empreendedorismo</a:t>
            </a:r>
          </a:p>
          <a:p>
            <a:pPr marL="0" indent="0">
              <a:buNone/>
            </a:pPr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6"/>
              </a:rPr>
              <a:t>Introdução a Internet das Coisas</a:t>
            </a:r>
            <a:endParaRPr lang="pt-PT" b="0" i="0" u="sng" dirty="0">
              <a:solidFill>
                <a:srgbClr val="1351B4"/>
              </a:solidFill>
              <a:effectLst/>
              <a:latin typeface="rawline"/>
            </a:endParaRPr>
          </a:p>
          <a:p>
            <a:pPr marL="0" indent="0">
              <a:buNone/>
            </a:pPr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7"/>
              </a:rPr>
              <a:t>Noções Básicas de Mecânica Automotiva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pPr marL="0" indent="0">
              <a:buNone/>
            </a:pP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pPr marL="0" indent="0">
              <a:buNone/>
            </a:pP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7609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248856-E43D-C69A-8100-EB32E3405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611"/>
            <a:ext cx="5920409" cy="1325563"/>
          </a:xfrm>
        </p:spPr>
        <p:txBody>
          <a:bodyPr/>
          <a:lstStyle/>
          <a:p>
            <a:r>
              <a:rPr lang="pt-PT" dirty="0"/>
              <a:t>Quem oferece os cursos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A4177B-37B4-F0D7-8E13-C08819B1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SENAT - https://</a:t>
            </a:r>
            <a:r>
              <a:rPr lang="pt-BR" b="1" i="0" dirty="0" err="1">
                <a:solidFill>
                  <a:srgbClr val="0C326F"/>
                </a:solidFill>
                <a:effectLst/>
                <a:latin typeface="rawline"/>
              </a:rPr>
              <a:t>www.sestsenat.org.br</a:t>
            </a:r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/home</a:t>
            </a:r>
          </a:p>
          <a:p>
            <a:pPr marL="0" indent="0">
              <a:buNone/>
            </a:pPr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2"/>
              </a:rPr>
              <a:t>Como Gerenciar Oficinas Mecânicas – Curso Atualizado</a:t>
            </a:r>
            <a:endParaRPr lang="pt-PT" b="0" i="0" u="sng" dirty="0">
              <a:solidFill>
                <a:srgbClr val="1351B4"/>
              </a:solidFill>
              <a:effectLst/>
              <a:latin typeface="rawline"/>
            </a:endParaRPr>
          </a:p>
          <a:p>
            <a:pPr marL="0" indent="0">
              <a:buNone/>
            </a:pPr>
            <a:r>
              <a:rPr lang="pt-PT" b="0" i="0" u="none" strike="noStrike" dirty="0">
                <a:solidFill>
                  <a:srgbClr val="E72304"/>
                </a:solidFill>
                <a:effectLst/>
                <a:latin typeface="Roboto" panose="02000000000000000000" pitchFamily="2" charset="0"/>
                <a:hlinkClick r:id="rId3"/>
              </a:rPr>
              <a:t>Administração Financeira com Foco em Investimento</a:t>
            </a:r>
            <a:endParaRPr lang="pt-PT" u="sng" strike="noStrike" dirty="0">
              <a:solidFill>
                <a:srgbClr val="1351B4"/>
              </a:solidFill>
              <a:latin typeface="rawline"/>
            </a:endParaRPr>
          </a:p>
          <a:p>
            <a:pPr marL="0" indent="0">
              <a:buNone/>
            </a:pPr>
            <a:r>
              <a:rPr lang="pt-BR" b="0" i="0" u="none" strike="noStrike" dirty="0" err="1">
                <a:solidFill>
                  <a:srgbClr val="E72304"/>
                </a:solidFill>
                <a:effectLst/>
                <a:latin typeface="Roboto" panose="02000000000000000000" pitchFamily="2" charset="0"/>
                <a:hlinkClick r:id="rId4"/>
              </a:rPr>
              <a:t>5S</a:t>
            </a:r>
            <a:r>
              <a:rPr lang="pt-BR" b="0" i="0" u="none" strike="noStrike" dirty="0">
                <a:solidFill>
                  <a:srgbClr val="E72304"/>
                </a:solidFill>
                <a:effectLst/>
                <a:latin typeface="Roboto" panose="02000000000000000000" pitchFamily="2" charset="0"/>
                <a:hlinkClick r:id="rId4"/>
              </a:rPr>
              <a:t> no Escritório</a:t>
            </a:r>
            <a:endParaRPr lang="pt-PT" b="0" i="0" u="sng" dirty="0">
              <a:solidFill>
                <a:srgbClr val="1351B4"/>
              </a:solidFill>
              <a:effectLst/>
              <a:latin typeface="rawline"/>
            </a:endParaRPr>
          </a:p>
          <a:p>
            <a:pPr marL="0" indent="0">
              <a:buNone/>
            </a:pPr>
            <a:r>
              <a:rPr lang="pt-BR" b="0" i="0" u="none" strike="noStrike" dirty="0">
                <a:solidFill>
                  <a:srgbClr val="E72304"/>
                </a:solidFill>
                <a:effectLst/>
                <a:latin typeface="Roboto" panose="02000000000000000000" pitchFamily="2" charset="0"/>
                <a:hlinkClick r:id="rId5"/>
              </a:rPr>
              <a:t>Noções de Primeiros Socorros</a:t>
            </a:r>
            <a:endParaRPr lang="pt-PT" u="sng" strike="noStrike" dirty="0">
              <a:solidFill>
                <a:srgbClr val="1351B4"/>
              </a:solidFill>
              <a:latin typeface="rawline"/>
            </a:endParaRPr>
          </a:p>
          <a:p>
            <a:pPr marL="0" indent="0">
              <a:buNone/>
            </a:pPr>
            <a:r>
              <a:rPr lang="pt-BR" b="0" i="0" u="none" strike="noStrike" dirty="0">
                <a:solidFill>
                  <a:srgbClr val="E72304"/>
                </a:solidFill>
                <a:effectLst/>
                <a:latin typeface="Roboto" panose="02000000000000000000" pitchFamily="2" charset="0"/>
                <a:hlinkClick r:id="rId6"/>
              </a:rPr>
              <a:t>Administração de Pessoas</a:t>
            </a:r>
            <a:endParaRPr lang="pt-PT" b="0" i="0" u="sng" dirty="0">
              <a:solidFill>
                <a:srgbClr val="1351B4"/>
              </a:solidFill>
              <a:effectLst/>
              <a:latin typeface="rawline"/>
            </a:endParaRPr>
          </a:p>
          <a:p>
            <a:pPr marL="0" indent="0">
              <a:buNone/>
            </a:pPr>
            <a:r>
              <a:rPr lang="pt-PT" b="0" i="0" u="none" strike="noStrike" dirty="0">
                <a:solidFill>
                  <a:srgbClr val="E72304"/>
                </a:solidFill>
                <a:effectLst/>
                <a:latin typeface="Roboto" panose="02000000000000000000" pitchFamily="2" charset="0"/>
                <a:hlinkClick r:id="rId7"/>
              </a:rPr>
              <a:t>Legislação do Transporte Rodoviário de Cargas</a:t>
            </a:r>
            <a:endParaRPr lang="pt-PT" u="sng" strike="noStrike" dirty="0">
              <a:solidFill>
                <a:srgbClr val="1351B4"/>
              </a:solidFill>
              <a:latin typeface="rawline"/>
            </a:endParaRPr>
          </a:p>
          <a:p>
            <a:pPr marL="0" indent="0">
              <a:buNone/>
            </a:pP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223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713392-4258-E8F7-7712-4CBC20065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87" y="139149"/>
            <a:ext cx="5695122" cy="1325563"/>
          </a:xfrm>
        </p:spPr>
        <p:txBody>
          <a:bodyPr/>
          <a:lstStyle/>
          <a:p>
            <a:r>
              <a:rPr lang="pt-PT" dirty="0"/>
              <a:t>Quem oferece os cursos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9593D6-4527-B8F5-EC83-E5DDC4226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687" y="1361798"/>
            <a:ext cx="11022496" cy="5357053"/>
          </a:xfrm>
        </p:spPr>
        <p:txBody>
          <a:bodyPr>
            <a:normAutofit/>
          </a:bodyPr>
          <a:lstStyle/>
          <a:p>
            <a:r>
              <a:rPr lang="pt-PT" b="1" i="0" dirty="0">
                <a:solidFill>
                  <a:srgbClr val="0C326F"/>
                </a:solidFill>
                <a:effectLst/>
                <a:latin typeface="rawline"/>
              </a:rPr>
              <a:t>Serviço Federal de Processamento de Dados (</a:t>
            </a:r>
            <a:r>
              <a:rPr lang="pt-PT" b="1" i="0" dirty="0" err="1">
                <a:solidFill>
                  <a:srgbClr val="0C326F"/>
                </a:solidFill>
                <a:effectLst/>
                <a:latin typeface="rawline"/>
              </a:rPr>
              <a:t>SERPRO</a:t>
            </a:r>
            <a:r>
              <a:rPr lang="pt-PT" b="1" i="0" dirty="0">
                <a:solidFill>
                  <a:srgbClr val="0C326F"/>
                </a:solidFill>
                <a:effectLst/>
                <a:latin typeface="rawline"/>
              </a:rPr>
              <a:t>)</a:t>
            </a:r>
          </a:p>
          <a:p>
            <a:pPr marL="0" indent="0">
              <a:buNone/>
            </a:pPr>
            <a:r>
              <a:rPr lang="pt-BR" dirty="0">
                <a:hlinkClick r:id="rId2"/>
              </a:rPr>
              <a:t>https://</a:t>
            </a:r>
            <a:r>
              <a:rPr lang="pt-BR" dirty="0" err="1">
                <a:hlinkClick r:id="rId2"/>
              </a:rPr>
              <a:t>conecta.serpro.gov.br</a:t>
            </a:r>
            <a:r>
              <a:rPr lang="pt-BR" dirty="0">
                <a:hlinkClick r:id="rId2"/>
              </a:rPr>
              <a:t>/</a:t>
            </a:r>
            <a:endParaRPr lang="pt-BR" dirty="0"/>
          </a:p>
          <a:p>
            <a:pPr marL="0" indent="0">
              <a:buNone/>
            </a:pPr>
            <a:r>
              <a:rPr lang="pt-BR" i="0" u="none" strike="noStrike" dirty="0">
                <a:effectLst/>
                <a:latin typeface="verdana" panose="020B0604030504040204" pitchFamily="34" charset="0"/>
                <a:hlinkClick r:id="rId3"/>
              </a:rPr>
              <a:t>Administração de Sistemas Linux</a:t>
            </a:r>
            <a:endParaRPr lang="pt-BR" i="0" u="none" strike="noStrike" dirty="0"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i="0" u="none" strike="noStrike" dirty="0">
                <a:effectLst/>
                <a:latin typeface="verdana" panose="020B0604030504040204" pitchFamily="34" charset="0"/>
                <a:hlinkClick r:id="rId4"/>
              </a:rPr>
              <a:t>Conhecendo o Windows 10</a:t>
            </a:r>
            <a:endParaRPr lang="pt-BR" i="0" u="none" strike="noStrike" dirty="0"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i="0" u="none" strike="noStrike" dirty="0" err="1">
                <a:effectLst/>
                <a:latin typeface="verdana" panose="020B0604030504040204" pitchFamily="34" charset="0"/>
                <a:hlinkClick r:id="rId5"/>
              </a:rPr>
              <a:t>eMAG</a:t>
            </a:r>
            <a:r>
              <a:rPr lang="pt-BR" i="0" u="none" strike="noStrike" dirty="0">
                <a:effectLst/>
                <a:latin typeface="verdana" panose="020B0604030504040204" pitchFamily="34" charset="0"/>
                <a:hlinkClick r:id="rId5"/>
              </a:rPr>
              <a:t>/Desenvolvedor</a:t>
            </a:r>
            <a:endParaRPr lang="pt-BR" i="0" u="none" strike="noStrike" dirty="0"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i="0" u="none" strike="noStrike" dirty="0">
                <a:effectLst/>
                <a:latin typeface="verdana" panose="020B0604030504040204" pitchFamily="34" charset="0"/>
                <a:hlinkClick r:id="rId6"/>
              </a:rPr>
              <a:t>Entendendo a Gamificação</a:t>
            </a:r>
            <a:endParaRPr lang="pt-BR" i="0" u="none" strike="noStrike" dirty="0"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i="0" u="none" strike="noStrike" dirty="0">
                <a:effectLst/>
                <a:latin typeface="verdana" panose="020B0604030504040204" pitchFamily="34" charset="0"/>
                <a:hlinkClick r:id="rId7"/>
              </a:rPr>
              <a:t>Scratch 3.0 Básico</a:t>
            </a:r>
            <a:endParaRPr lang="pt-BR" i="0" u="none" strike="noStrike" dirty="0"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pt-PT" i="0" u="none" strike="noStrike" dirty="0">
                <a:effectLst/>
                <a:latin typeface="verdana" panose="020B0604030504040204" pitchFamily="34" charset="0"/>
                <a:hlinkClick r:id="rId8"/>
              </a:rPr>
              <a:t>Sistema Braille para não cegos</a:t>
            </a:r>
            <a:endParaRPr lang="pt-PT" i="0" u="none" strike="noStrike" dirty="0"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pt-PT" i="0" u="none" strike="noStrike" dirty="0">
                <a:effectLst/>
                <a:latin typeface="verdana" panose="020B0604030504040204" pitchFamily="34" charset="0"/>
                <a:hlinkClick r:id="rId9"/>
              </a:rPr>
              <a:t>Introdução à Programação Orientada a Objetos</a:t>
            </a:r>
            <a:endParaRPr lang="pt-BR" i="0" u="none" strike="noStrike" dirty="0"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pt-BR" i="0" u="none" strike="noStrike" dirty="0"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3187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7D385-ADAF-1147-3087-EB83B6A0E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Quem oferece os cursos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A81344-77B0-3221-914E-BCD642B30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Trilhas do Sucesso-  </a:t>
            </a:r>
            <a:r>
              <a:rPr lang="pt-BR" b="1" i="0" dirty="0">
                <a:solidFill>
                  <a:srgbClr val="0C326F"/>
                </a:solidFill>
                <a:effectLst/>
                <a:latin typeface="rawline"/>
                <a:hlinkClick r:id="rId2"/>
              </a:rPr>
              <a:t>https://</a:t>
            </a:r>
            <a:r>
              <a:rPr lang="pt-BR" b="1" i="0" dirty="0" err="1">
                <a:solidFill>
                  <a:srgbClr val="0C326F"/>
                </a:solidFill>
                <a:effectLst/>
                <a:latin typeface="rawline"/>
                <a:hlinkClick r:id="rId2"/>
              </a:rPr>
              <a:t>trilhasdosucesso.com.br</a:t>
            </a:r>
            <a:r>
              <a:rPr lang="pt-BR" b="1" i="0" dirty="0">
                <a:solidFill>
                  <a:srgbClr val="0C326F"/>
                </a:solidFill>
                <a:effectLst/>
                <a:latin typeface="rawline"/>
                <a:hlinkClick r:id="rId2"/>
              </a:rPr>
              <a:t>/</a:t>
            </a: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BR" b="1" i="0" dirty="0" err="1">
                <a:solidFill>
                  <a:srgbClr val="0C326F"/>
                </a:solidFill>
                <a:effectLst/>
                <a:latin typeface="rawline"/>
              </a:rPr>
              <a:t>UEMANET</a:t>
            </a:r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 – </a:t>
            </a:r>
            <a:r>
              <a:rPr lang="pt-BR" b="1" i="0" dirty="0" err="1">
                <a:solidFill>
                  <a:srgbClr val="0C326F"/>
                </a:solidFill>
                <a:effectLst/>
                <a:latin typeface="rawline"/>
              </a:rPr>
              <a:t>UEMA</a:t>
            </a:r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 - </a:t>
            </a:r>
            <a:r>
              <a:rPr lang="pt-BR" i="0" dirty="0">
                <a:effectLst/>
                <a:latin typeface="rawline"/>
              </a:rPr>
              <a:t>https://</a:t>
            </a:r>
            <a:r>
              <a:rPr lang="pt-BR" i="0" dirty="0" err="1">
                <a:effectLst/>
                <a:latin typeface="rawline"/>
              </a:rPr>
              <a:t>eskadauema.com</a:t>
            </a:r>
            <a:r>
              <a:rPr lang="pt-BR" i="0" dirty="0">
                <a:effectLst/>
                <a:latin typeface="rawline"/>
              </a:rPr>
              <a:t>/?</a:t>
            </a:r>
            <a:r>
              <a:rPr lang="pt-BR" i="0" dirty="0" err="1">
                <a:effectLst/>
                <a:latin typeface="rawline"/>
              </a:rPr>
              <a:t>utm_source</a:t>
            </a:r>
            <a:r>
              <a:rPr lang="pt-BR" i="0" dirty="0">
                <a:effectLst/>
                <a:latin typeface="rawline"/>
              </a:rPr>
              <a:t>=</a:t>
            </a:r>
            <a:r>
              <a:rPr lang="pt-BR" i="0" dirty="0" err="1">
                <a:effectLst/>
                <a:latin typeface="rawline"/>
              </a:rPr>
              <a:t>govbr&amp;utm_medium</a:t>
            </a:r>
            <a:r>
              <a:rPr lang="pt-BR" i="0" dirty="0">
                <a:effectLst/>
                <a:latin typeface="rawline"/>
              </a:rPr>
              <a:t>=</a:t>
            </a:r>
            <a:r>
              <a:rPr lang="pt-BR" i="0" dirty="0" err="1">
                <a:effectLst/>
                <a:latin typeface="rawline"/>
              </a:rPr>
              <a:t>referral&amp;utm_campaign</a:t>
            </a:r>
            <a:r>
              <a:rPr lang="pt-BR" i="0" dirty="0">
                <a:effectLst/>
                <a:latin typeface="rawline"/>
              </a:rPr>
              <a:t>=</a:t>
            </a:r>
            <a:r>
              <a:rPr lang="pt-BR" i="0" dirty="0" err="1">
                <a:effectLst/>
                <a:latin typeface="rawline"/>
              </a:rPr>
              <a:t>todosportodos</a:t>
            </a:r>
            <a:endParaRPr lang="pt-BR" i="0" dirty="0">
              <a:effectLst/>
              <a:latin typeface="rawline"/>
            </a:endParaRPr>
          </a:p>
          <a:p>
            <a:r>
              <a:rPr lang="pt-BR" b="1" i="0" dirty="0" err="1">
                <a:solidFill>
                  <a:srgbClr val="0C326F"/>
                </a:solidFill>
                <a:effectLst/>
                <a:latin typeface="rawline"/>
              </a:rPr>
              <a:t>1MO</a:t>
            </a:r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 - </a:t>
            </a:r>
            <a:r>
              <a:rPr lang="pt-BR" i="0" dirty="0">
                <a:effectLst/>
                <a:latin typeface="rawline"/>
                <a:hlinkClick r:id="rId3"/>
              </a:rPr>
              <a:t>https://</a:t>
            </a:r>
            <a:r>
              <a:rPr lang="pt-BR" i="0" dirty="0" err="1">
                <a:effectLst/>
                <a:latin typeface="rawline"/>
                <a:hlinkClick r:id="rId3"/>
              </a:rPr>
              <a:t>1mio.com.br</a:t>
            </a:r>
            <a:r>
              <a:rPr lang="pt-BR" i="0" dirty="0">
                <a:effectLst/>
                <a:latin typeface="rawline"/>
                <a:hlinkClick r:id="rId3"/>
              </a:rPr>
              <a:t>/cursos</a:t>
            </a:r>
            <a:endParaRPr lang="pt-BR" i="0" dirty="0">
              <a:effectLst/>
              <a:latin typeface="rawline"/>
            </a:endParaRPr>
          </a:p>
          <a:p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  <a:hlinkClick r:id="rId4"/>
              </a:rPr>
              <a:t>DIGITAL </a:t>
            </a:r>
            <a:r>
              <a:rPr lang="pt-BR" b="0" i="0" u="sng" dirty="0" err="1">
                <a:solidFill>
                  <a:srgbClr val="1351B4"/>
                </a:solidFill>
                <a:effectLst/>
                <a:latin typeface="rawline"/>
                <a:hlinkClick r:id="rId4"/>
              </a:rPr>
              <a:t>INOVATION</a:t>
            </a:r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  <a:hlinkClick r:id="rId4"/>
              </a:rPr>
              <a:t> ONE</a:t>
            </a:r>
            <a:r>
              <a:rPr lang="pt-BR" u="sng" dirty="0">
                <a:solidFill>
                  <a:srgbClr val="555555"/>
                </a:solidFill>
                <a:latin typeface="rawline"/>
              </a:rPr>
              <a:t> - </a:t>
            </a:r>
            <a:r>
              <a:rPr lang="pt-BR" i="0" dirty="0">
                <a:effectLst/>
                <a:latin typeface="rawline"/>
                <a:hlinkClick r:id="rId5"/>
              </a:rPr>
              <a:t>https://</a:t>
            </a:r>
            <a:r>
              <a:rPr lang="pt-BR" i="0" dirty="0" err="1">
                <a:effectLst/>
                <a:latin typeface="rawline"/>
                <a:hlinkClick r:id="rId5"/>
              </a:rPr>
              <a:t>www.dio.me</a:t>
            </a:r>
            <a:r>
              <a:rPr lang="pt-BR" i="0" dirty="0">
                <a:effectLst/>
                <a:latin typeface="rawline"/>
                <a:hlinkClick r:id="rId5"/>
              </a:rPr>
              <a:t>/</a:t>
            </a:r>
            <a:r>
              <a:rPr lang="pt-BR" i="0" dirty="0" err="1">
                <a:effectLst/>
                <a:latin typeface="rawline"/>
                <a:hlinkClick r:id="rId5"/>
              </a:rPr>
              <a:t>sign</a:t>
            </a:r>
            <a:r>
              <a:rPr lang="pt-BR" i="0" dirty="0">
                <a:effectLst/>
                <a:latin typeface="rawline"/>
                <a:hlinkClick r:id="rId5"/>
              </a:rPr>
              <a:t>-in</a:t>
            </a:r>
            <a:endParaRPr lang="pt-BR" i="0" dirty="0">
              <a:effectLst/>
              <a:latin typeface="rawline"/>
            </a:endParaRPr>
          </a:p>
          <a:p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  <a:hlinkClick r:id="rId6"/>
              </a:rPr>
              <a:t>IBM Play </a:t>
            </a:r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</a:rPr>
              <a:t> - https://</a:t>
            </a:r>
            <a:r>
              <a:rPr lang="pt-BR" b="0" i="0" u="sng" dirty="0" err="1">
                <a:solidFill>
                  <a:srgbClr val="1351B4"/>
                </a:solidFill>
                <a:effectLst/>
                <a:latin typeface="rawline"/>
              </a:rPr>
              <a:t>www.ibm.com</a:t>
            </a:r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</a:rPr>
              <a:t>/</a:t>
            </a:r>
            <a:r>
              <a:rPr lang="pt-BR" b="0" i="0" u="sng" dirty="0" err="1">
                <a:solidFill>
                  <a:srgbClr val="1351B4"/>
                </a:solidFill>
                <a:effectLst/>
                <a:latin typeface="rawline"/>
              </a:rPr>
              <a:t>events</a:t>
            </a:r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</a:rPr>
              <a:t>/</a:t>
            </a:r>
            <a:r>
              <a:rPr lang="pt-BR" b="0" i="0" u="sng" dirty="0" err="1">
                <a:solidFill>
                  <a:srgbClr val="1351B4"/>
                </a:solidFill>
                <a:effectLst/>
                <a:latin typeface="rawline"/>
              </a:rPr>
              <a:t>br</a:t>
            </a:r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</a:rPr>
              <a:t>/</a:t>
            </a:r>
            <a:r>
              <a:rPr lang="pt-BR" b="0" i="0" u="sng" dirty="0" err="1">
                <a:solidFill>
                  <a:srgbClr val="1351B4"/>
                </a:solidFill>
                <a:effectLst/>
                <a:latin typeface="rawline"/>
              </a:rPr>
              <a:t>pt</a:t>
            </a:r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</a:rPr>
              <a:t>/</a:t>
            </a:r>
            <a:endParaRPr lang="pt-BR" b="0" i="0" dirty="0">
              <a:solidFill>
                <a:srgbClr val="555555"/>
              </a:solidFill>
              <a:effectLst/>
              <a:latin typeface="rawline"/>
            </a:endParaRPr>
          </a:p>
          <a:p>
            <a:endParaRPr lang="pt-BR" i="0" dirty="0">
              <a:effectLst/>
              <a:latin typeface="rawline"/>
            </a:endParaRPr>
          </a:p>
          <a:p>
            <a:endParaRPr lang="pt-BR" dirty="0">
              <a:latin typeface="rawline"/>
            </a:endParaRPr>
          </a:p>
          <a:p>
            <a:endParaRPr lang="pt-BR" i="0" dirty="0">
              <a:effectLst/>
              <a:latin typeface="rawline"/>
            </a:endParaRPr>
          </a:p>
          <a:p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0501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4B870-9EB2-ED1E-32AA-EAB74E64F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6844" y="219351"/>
            <a:ext cx="6238461" cy="1325563"/>
          </a:xfrm>
        </p:spPr>
        <p:txBody>
          <a:bodyPr/>
          <a:lstStyle/>
          <a:p>
            <a:r>
              <a:rPr lang="pt-PT" dirty="0"/>
              <a:t>Quem oferece os cursos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608DC6-1CFC-77D8-2DCD-E3CA1365E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Instituto Federal de Rondônia - </a:t>
            </a:r>
            <a:r>
              <a:rPr lang="pt-PT" dirty="0" err="1">
                <a:hlinkClick r:id="rId2"/>
              </a:rPr>
              <a:t>https</a:t>
            </a:r>
            <a:r>
              <a:rPr lang="pt-PT" dirty="0">
                <a:hlinkClick r:id="rId2"/>
              </a:rPr>
              <a:t>://</a:t>
            </a:r>
            <a:r>
              <a:rPr lang="pt-PT" dirty="0" err="1">
                <a:hlinkClick r:id="rId2"/>
              </a:rPr>
              <a:t>www.ifro.edu.br</a:t>
            </a:r>
            <a:r>
              <a:rPr lang="pt-PT" dirty="0">
                <a:hlinkClick r:id="rId2"/>
              </a:rPr>
              <a:t>/</a:t>
            </a:r>
            <a:endParaRPr lang="pt-PT" dirty="0"/>
          </a:p>
          <a:p>
            <a:endParaRPr lang="pt-PT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BDD98B6-50AD-955E-B791-8D2BCEE804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054" y="2430192"/>
            <a:ext cx="6846277" cy="385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299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D1F6FB-DAF6-CC1A-3263-FE3D3E087B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Muito Obrigada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4C0E0E-AD9F-CFCC-D622-8BCCDFD5D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2326" y="5735637"/>
            <a:ext cx="5111262" cy="478302"/>
          </a:xfrm>
        </p:spPr>
        <p:txBody>
          <a:bodyPr/>
          <a:lstStyle/>
          <a:p>
            <a:r>
              <a:rPr lang="pt-PT" dirty="0" err="1"/>
              <a:t>ruthmariani@id.uff.br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74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8C097-C77B-BEAE-6C8D-633BCCF3F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7" y="139838"/>
            <a:ext cx="10515600" cy="1325563"/>
          </a:xfrm>
        </p:spPr>
        <p:txBody>
          <a:bodyPr/>
          <a:lstStyle/>
          <a:p>
            <a:r>
              <a:rPr lang="pt-PT" dirty="0"/>
              <a:t>Os cursos a distância quem oferece?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3D5536-EEBC-0D47-3207-20CF35965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26" y="1253330"/>
            <a:ext cx="11340547" cy="5464831"/>
          </a:xfrm>
        </p:spPr>
        <p:txBody>
          <a:bodyPr>
            <a:normAutofit fontScale="85000" lnSpcReduction="20000"/>
          </a:bodyPr>
          <a:lstStyle/>
          <a:p>
            <a:r>
              <a:rPr lang="pt-PT" sz="3100" dirty="0">
                <a:latin typeface="Arial" panose="020B0604020202020204" pitchFamily="34" charset="0"/>
                <a:cs typeface="Arial" panose="020B0604020202020204" pitchFamily="34" charset="0"/>
              </a:rPr>
              <a:t>Academia Microsoft-  </a:t>
            </a:r>
            <a:r>
              <a:rPr lang="pt-PT" sz="31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pt-PT" sz="3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pt-PT" sz="31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www.gov.br</a:t>
            </a:r>
            <a:r>
              <a:rPr lang="pt-PT" sz="3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pt-PT" sz="31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pt-br</a:t>
            </a:r>
            <a:r>
              <a:rPr lang="pt-PT" sz="3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pt-PT" sz="31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todosportodos</a:t>
            </a:r>
            <a:r>
              <a:rPr lang="pt-PT" sz="3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/cursos-</a:t>
            </a:r>
            <a:r>
              <a:rPr lang="pt-PT" sz="31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ead</a:t>
            </a:r>
            <a:r>
              <a:rPr lang="pt-PT" sz="3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/academia-</a:t>
            </a:r>
            <a:r>
              <a:rPr lang="pt-PT" sz="31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microsoft</a:t>
            </a:r>
            <a:endParaRPr lang="pt-PT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100" b="0" i="0" u="sng" dirty="0">
              <a:solidFill>
                <a:srgbClr val="1351B4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r>
              <a:rPr lang="pt-BR" sz="3100" b="0" i="0" u="sng" dirty="0">
                <a:solidFill>
                  <a:srgbClr val="1351B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Introdução à Inteligência Artificial</a:t>
            </a:r>
            <a:endParaRPr lang="pt-BR" sz="3100" b="1" i="0" dirty="0">
              <a:solidFill>
                <a:srgbClr val="0C326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100" b="0" i="0" u="sng" dirty="0">
                <a:solidFill>
                  <a:srgbClr val="1351B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Fundamentos de nuvem – Azure</a:t>
            </a:r>
            <a:endParaRPr lang="pt-BR" sz="3100" b="1" i="0" dirty="0">
              <a:solidFill>
                <a:srgbClr val="0C326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3100" b="0" i="0" u="none" strike="noStrike" dirty="0">
                <a:solidFill>
                  <a:srgbClr val="1351B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Escola de administração de IA para manufatura</a:t>
            </a:r>
            <a:endParaRPr lang="pt-PT" sz="3100" b="1" i="0" dirty="0">
              <a:solidFill>
                <a:srgbClr val="0C326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100" b="0" i="0" u="sng" dirty="0">
                <a:solidFill>
                  <a:srgbClr val="1351B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AI business </a:t>
            </a:r>
            <a:r>
              <a:rPr lang="pt-BR" sz="3100" b="0" i="0" u="sng" dirty="0" err="1">
                <a:solidFill>
                  <a:srgbClr val="1351B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school</a:t>
            </a:r>
            <a:r>
              <a:rPr lang="pt-BR" sz="3100" b="0" i="0" u="sng" dirty="0">
                <a:solidFill>
                  <a:srgbClr val="1351B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 para varejo</a:t>
            </a:r>
            <a:endParaRPr lang="pt-BR" sz="3100" b="0" i="0" u="sng" dirty="0">
              <a:solidFill>
                <a:srgbClr val="1351B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3100" b="0" i="0" u="sng" dirty="0">
                <a:solidFill>
                  <a:srgbClr val="1351B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Escola de administração de IA para atendimento à saúde</a:t>
            </a:r>
            <a:endParaRPr lang="pt-PT" sz="3100" b="1" i="0" dirty="0">
              <a:solidFill>
                <a:srgbClr val="0C326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3100" b="0" i="0" u="sng" dirty="0">
                <a:solidFill>
                  <a:srgbClr val="1351B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Escola de administração de IA para o governo</a:t>
            </a:r>
            <a:endParaRPr lang="pt-PT" sz="3100" b="1" i="0" dirty="0">
              <a:solidFill>
                <a:srgbClr val="0C326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3100" b="0" i="0" u="sng" dirty="0">
                <a:solidFill>
                  <a:srgbClr val="1351B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Escola de administração de IA para educação</a:t>
            </a:r>
            <a:endParaRPr lang="pt-PT" sz="3100" b="0" i="0" u="sng" dirty="0">
              <a:solidFill>
                <a:srgbClr val="1351B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3100" b="0" i="0" u="sng" dirty="0">
                <a:solidFill>
                  <a:srgbClr val="1351B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Introdução à tecnologia de IA para líderes de negócios</a:t>
            </a:r>
            <a:endParaRPr lang="pt-PT" sz="3100" b="0" i="0" u="sng" dirty="0">
              <a:solidFill>
                <a:srgbClr val="1351B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3100" b="0" i="0" u="sng" dirty="0">
                <a:solidFill>
                  <a:srgbClr val="1351B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Identificar os princípios que orientam para IA responsável</a:t>
            </a:r>
            <a:endParaRPr lang="pt-PT" sz="3100" b="0" i="0" u="sng" dirty="0">
              <a:solidFill>
                <a:srgbClr val="1351B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3800" b="0" i="0" u="sng" dirty="0">
                <a:solidFill>
                  <a:srgbClr val="1351B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Definir uma estratégia de IA para gerar valor de negócios</a:t>
            </a:r>
            <a:endParaRPr lang="pt-PT" sz="3800" b="1" i="0" dirty="0">
              <a:solidFill>
                <a:srgbClr val="0C326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3100" b="1" i="0" dirty="0">
              <a:solidFill>
                <a:srgbClr val="0C326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3100" b="1" i="0" dirty="0">
              <a:solidFill>
                <a:srgbClr val="0C326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endParaRPr lang="pt-PT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45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800BD-3151-4441-48EC-8F7060675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205409"/>
            <a:ext cx="8345557" cy="575778"/>
          </a:xfrm>
        </p:spPr>
        <p:txBody>
          <a:bodyPr>
            <a:normAutofit fontScale="90000"/>
          </a:bodyPr>
          <a:lstStyle/>
          <a:p>
            <a:br>
              <a:rPr lang="pt-BR" b="1" i="0" dirty="0">
                <a:solidFill>
                  <a:srgbClr val="0C326F"/>
                </a:solidFill>
                <a:effectLst/>
                <a:latin typeface="rawline"/>
              </a:rPr>
            </a:br>
            <a:r>
              <a:rPr lang="pt-BR" b="1" i="0" dirty="0">
                <a:solidFill>
                  <a:srgbClr val="0C326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Quem oferece os cursos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A71FD0-C0E3-70ED-CCF0-4BC5BFAC1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83" y="1166192"/>
            <a:ext cx="10515600" cy="5486399"/>
          </a:xfrm>
        </p:spPr>
        <p:txBody>
          <a:bodyPr>
            <a:normAutofit lnSpcReduction="10000"/>
          </a:bodyPr>
          <a:lstStyle/>
          <a:p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Banco Interamericano de Desenvolvimento</a:t>
            </a:r>
            <a:endParaRPr lang="pt-PT" b="0" i="0" u="sng" dirty="0">
              <a:solidFill>
                <a:srgbClr val="1351B4"/>
              </a:solidFill>
              <a:effectLst/>
              <a:latin typeface="rawline"/>
              <a:hlinkClick r:id="rId2"/>
            </a:endParaRPr>
          </a:p>
          <a:p>
            <a:pPr marL="0" indent="0">
              <a:buNone/>
            </a:pPr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2"/>
              </a:rPr>
              <a:t>Curso de Gestão de projetos de desenvolvimento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pPr marL="0" indent="0">
              <a:buNone/>
            </a:pPr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3"/>
              </a:rPr>
              <a:t>Curso: Gestão de riscos em projetos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1" i="0" dirty="0">
                <a:solidFill>
                  <a:srgbClr val="0C326F"/>
                </a:solidFill>
                <a:effectLst/>
                <a:latin typeface="rawline"/>
              </a:rPr>
              <a:t>Cresça Mais </a:t>
            </a:r>
            <a:r>
              <a:rPr lang="pt-PT" b="1" i="0" dirty="0" err="1">
                <a:solidFill>
                  <a:srgbClr val="0C326F"/>
                </a:solidFill>
                <a:effectLst/>
                <a:latin typeface="rawline"/>
              </a:rPr>
              <a:t>Edtech</a:t>
            </a:r>
            <a:r>
              <a:rPr lang="pt-PT" b="1" i="0" dirty="0">
                <a:solidFill>
                  <a:srgbClr val="0C326F"/>
                </a:solidFill>
                <a:effectLst/>
                <a:latin typeface="rawline"/>
              </a:rPr>
              <a:t> - Save </a:t>
            </a:r>
            <a:r>
              <a:rPr lang="pt-PT" b="1" i="0" dirty="0" err="1">
                <a:solidFill>
                  <a:srgbClr val="0C326F"/>
                </a:solidFill>
                <a:effectLst/>
                <a:latin typeface="rawline"/>
              </a:rPr>
              <a:t>Companies</a:t>
            </a:r>
            <a:r>
              <a:rPr lang="pt-PT" b="1" i="0" dirty="0">
                <a:solidFill>
                  <a:srgbClr val="0C326F"/>
                </a:solidFill>
                <a:effectLst/>
                <a:latin typeface="rawline"/>
              </a:rPr>
              <a:t> Soluções Empresariais </a:t>
            </a:r>
            <a:r>
              <a:rPr lang="pt-PT" b="1" i="0" dirty="0" err="1">
                <a:solidFill>
                  <a:srgbClr val="0C326F"/>
                </a:solidFill>
                <a:effectLst/>
                <a:latin typeface="rawline"/>
              </a:rPr>
              <a:t>Ltda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pPr marL="0" indent="0">
              <a:buNone/>
            </a:pPr>
            <a:r>
              <a:rPr lang="pt-PT" b="0" i="0" dirty="0">
                <a:solidFill>
                  <a:srgbClr val="555555"/>
                </a:solidFill>
                <a:effectLst/>
                <a:latin typeface="rawline"/>
              </a:rPr>
              <a:t>Cursos para empreendedores, profissionais, estudantes e empresários.</a:t>
            </a:r>
            <a:endParaRPr lang="pt-PT" u="sng" dirty="0">
              <a:solidFill>
                <a:srgbClr val="1351B4"/>
              </a:solidFill>
              <a:latin typeface="rawline"/>
            </a:endParaRPr>
          </a:p>
          <a:p>
            <a:r>
              <a:rPr lang="pt-PT" b="1" i="0" dirty="0">
                <a:solidFill>
                  <a:srgbClr val="0C326F"/>
                </a:solidFill>
                <a:effectLst/>
                <a:latin typeface="rawline"/>
              </a:rPr>
              <a:t>Educação Livre </a:t>
            </a:r>
            <a:r>
              <a:rPr lang="pt-PT" b="1" i="0" dirty="0" err="1">
                <a:solidFill>
                  <a:srgbClr val="0C326F"/>
                </a:solidFill>
                <a:effectLst/>
                <a:latin typeface="rawline"/>
              </a:rPr>
              <a:t>SESI</a:t>
            </a:r>
            <a:r>
              <a:rPr lang="pt-PT" b="1" i="0" dirty="0">
                <a:solidFill>
                  <a:srgbClr val="0C326F"/>
                </a:solidFill>
                <a:effectLst/>
                <a:latin typeface="rawline"/>
              </a:rPr>
              <a:t>/UNESCO Brasil</a:t>
            </a:r>
          </a:p>
          <a:p>
            <a:pPr marL="0" indent="0">
              <a:buNone/>
            </a:pPr>
            <a:r>
              <a:rPr lang="pt-PT" sz="2400" dirty="0">
                <a:latin typeface="rawline"/>
              </a:rPr>
              <a:t>Mais de 120 trilhas diferentes - </a:t>
            </a:r>
            <a:r>
              <a:rPr lang="pt-PT" sz="2400" dirty="0" err="1">
                <a:latin typeface="rawline"/>
              </a:rPr>
              <a:t>https</a:t>
            </a:r>
            <a:r>
              <a:rPr lang="pt-PT" sz="2400" dirty="0">
                <a:latin typeface="rawline"/>
              </a:rPr>
              <a:t>://</a:t>
            </a:r>
            <a:r>
              <a:rPr lang="pt-PT" sz="2400" dirty="0" err="1">
                <a:latin typeface="rawline"/>
              </a:rPr>
              <a:t>www.edulivre.org.br</a:t>
            </a:r>
            <a:r>
              <a:rPr lang="pt-PT" sz="2400" dirty="0">
                <a:latin typeface="rawline"/>
              </a:rPr>
              <a:t>/trilhas</a:t>
            </a:r>
            <a:endParaRPr lang="pt-PT" sz="2400" i="0" dirty="0">
              <a:effectLst/>
              <a:latin typeface="rawline"/>
            </a:endParaRPr>
          </a:p>
          <a:p>
            <a:r>
              <a:rPr lang="pt-BR" b="0" i="0" u="sng" dirty="0" err="1">
                <a:solidFill>
                  <a:srgbClr val="1351B4"/>
                </a:solidFill>
                <a:effectLst/>
                <a:latin typeface="rawline"/>
                <a:hlinkClick r:id="rId4"/>
              </a:rPr>
              <a:t>eduK</a:t>
            </a:r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  <a:hlinkClick r:id="rId4"/>
              </a:rPr>
              <a:t> cursos online</a:t>
            </a:r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</a:rPr>
              <a:t> - </a:t>
            </a:r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  <a:hlinkClick r:id="rId5"/>
              </a:rPr>
              <a:t>https://</a:t>
            </a:r>
            <a:r>
              <a:rPr lang="pt-BR" b="0" i="0" u="sng" dirty="0" err="1">
                <a:solidFill>
                  <a:srgbClr val="1351B4"/>
                </a:solidFill>
                <a:effectLst/>
                <a:latin typeface="rawline"/>
                <a:hlinkClick r:id="rId5"/>
              </a:rPr>
              <a:t>app.eduk.com.br</a:t>
            </a:r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  <a:hlinkClick r:id="rId5"/>
              </a:rPr>
              <a:t>/lista-cursos</a:t>
            </a:r>
            <a:endParaRPr lang="pt-BR" b="0" i="0" u="sng" dirty="0">
              <a:solidFill>
                <a:srgbClr val="1351B4"/>
              </a:solidFill>
              <a:effectLst/>
              <a:latin typeface="rawline"/>
            </a:endParaRPr>
          </a:p>
          <a:p>
            <a:pPr marL="0" indent="0">
              <a:buNone/>
            </a:pPr>
            <a:r>
              <a:rPr lang="pt-BR" dirty="0">
                <a:latin typeface="rawline"/>
              </a:rPr>
              <a:t>Cursos variados voltada para o empreendedorismo</a:t>
            </a:r>
          </a:p>
          <a:p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ENAP/</a:t>
            </a:r>
            <a:r>
              <a:rPr lang="pt-BR" b="1" i="0" dirty="0" err="1">
                <a:solidFill>
                  <a:srgbClr val="0C326F"/>
                </a:solidFill>
                <a:effectLst/>
                <a:latin typeface="rawline"/>
              </a:rPr>
              <a:t>EV.G</a:t>
            </a:r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 - </a:t>
            </a:r>
            <a:r>
              <a:rPr lang="pt-BR" i="0" dirty="0">
                <a:effectLst/>
                <a:latin typeface="rawline"/>
                <a:hlinkClick r:id="rId6"/>
              </a:rPr>
              <a:t>https://</a:t>
            </a:r>
            <a:r>
              <a:rPr lang="pt-BR" i="0" dirty="0" err="1">
                <a:effectLst/>
                <a:latin typeface="rawline"/>
                <a:hlinkClick r:id="rId6"/>
              </a:rPr>
              <a:t>www.escolavirtual.gov.br</a:t>
            </a:r>
            <a:r>
              <a:rPr lang="pt-BR" i="0" dirty="0">
                <a:effectLst/>
                <a:latin typeface="rawline"/>
                <a:hlinkClick r:id="rId6"/>
              </a:rPr>
              <a:t>/</a:t>
            </a:r>
            <a:endParaRPr lang="pt-BR" i="0" dirty="0">
              <a:effectLst/>
              <a:latin typeface="rawline"/>
            </a:endParaRPr>
          </a:p>
          <a:p>
            <a:pPr marL="0" indent="0">
              <a:buNone/>
            </a:pPr>
            <a:r>
              <a:rPr lang="pt-BR" dirty="0">
                <a:latin typeface="rawline"/>
              </a:rPr>
              <a:t>494 cursos</a:t>
            </a:r>
            <a:endParaRPr lang="pt-BR" i="0" dirty="0">
              <a:effectLst/>
              <a:latin typeface="rawline"/>
            </a:endParaRPr>
          </a:p>
          <a:p>
            <a:pPr marL="0" indent="0">
              <a:buNone/>
            </a:pP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pPr marL="0" indent="0">
              <a:buNone/>
            </a:pPr>
            <a:endParaRPr lang="pt-BR" b="1" i="0" dirty="0">
              <a:effectLst/>
              <a:latin typeface="rawline"/>
            </a:endParaRPr>
          </a:p>
          <a:p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186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800BD-3151-4441-48EC-8F706067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Quem oferece?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A71FD0-C0E3-70ED-CCF0-4BC5BFAC1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Estação Hack </a:t>
            </a:r>
            <a:r>
              <a:rPr lang="pt-BR" b="1" i="0" dirty="0" err="1">
                <a:solidFill>
                  <a:srgbClr val="0C326F"/>
                </a:solidFill>
                <a:effectLst/>
                <a:latin typeface="rawline"/>
              </a:rPr>
              <a:t>from</a:t>
            </a:r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 Facebook - </a:t>
            </a:r>
            <a:r>
              <a:rPr lang="pt-BR" i="0" dirty="0">
                <a:effectLst/>
                <a:latin typeface="rawline"/>
                <a:hlinkClick r:id="rId2"/>
              </a:rPr>
              <a:t>https://</a:t>
            </a:r>
            <a:r>
              <a:rPr lang="pt-BR" i="0" dirty="0" err="1">
                <a:effectLst/>
                <a:latin typeface="rawline"/>
                <a:hlinkClick r:id="rId2"/>
              </a:rPr>
              <a:t>estacaohack.fb.com</a:t>
            </a:r>
            <a:r>
              <a:rPr lang="pt-BR" i="0" dirty="0">
                <a:effectLst/>
                <a:latin typeface="rawline"/>
                <a:hlinkClick r:id="rId2"/>
              </a:rPr>
              <a:t>/</a:t>
            </a:r>
            <a:endParaRPr lang="pt-BR" i="0" dirty="0">
              <a:effectLst/>
              <a:latin typeface="rawline"/>
            </a:endParaRPr>
          </a:p>
          <a:p>
            <a:r>
              <a:rPr lang="pt-BR" b="0" i="0" dirty="0">
                <a:effectLst/>
                <a:latin typeface="Banana"/>
              </a:rPr>
              <a:t>Android Studio - </a:t>
            </a:r>
            <a:r>
              <a:rPr lang="pt-BR" b="0" i="0" dirty="0" err="1">
                <a:effectLst/>
                <a:latin typeface="Banana"/>
              </a:rPr>
              <a:t>Kotlin</a:t>
            </a:r>
            <a:endParaRPr lang="pt-BR" i="0" dirty="0">
              <a:effectLst/>
              <a:latin typeface="rawline"/>
            </a:endParaRPr>
          </a:p>
          <a:p>
            <a:r>
              <a:rPr lang="pt-BR" dirty="0"/>
              <a:t>Digital </a:t>
            </a:r>
            <a:r>
              <a:rPr lang="pt-BR" dirty="0" err="1"/>
              <a:t>house</a:t>
            </a:r>
            <a:r>
              <a:rPr lang="pt-BR" dirty="0"/>
              <a:t> -  </a:t>
            </a:r>
            <a:r>
              <a:rPr lang="pt-BR" b="0" i="0" dirty="0">
                <a:effectLst/>
                <a:latin typeface="Banana"/>
              </a:rPr>
              <a:t>Estação Hack para Educadores</a:t>
            </a:r>
          </a:p>
          <a:p>
            <a:r>
              <a:rPr lang="pt-BR" dirty="0">
                <a:latin typeface="Banana"/>
              </a:rPr>
              <a:t>Garimpo de soluções</a:t>
            </a:r>
          </a:p>
          <a:p>
            <a:r>
              <a:rPr lang="pt-BR" b="0" i="0" dirty="0">
                <a:effectLst/>
                <a:latin typeface="Banana"/>
              </a:rPr>
              <a:t>Junior </a:t>
            </a:r>
            <a:r>
              <a:rPr lang="pt-BR" b="0" i="0" dirty="0" err="1">
                <a:effectLst/>
                <a:latin typeface="Banana"/>
              </a:rPr>
              <a:t>Achievement</a:t>
            </a:r>
            <a:endParaRPr lang="pt-BR" b="0" i="0" dirty="0">
              <a:effectLst/>
              <a:latin typeface="Banana"/>
            </a:endParaRPr>
          </a:p>
          <a:p>
            <a:r>
              <a:rPr lang="pt-BR" b="0" i="0" dirty="0">
                <a:effectLst/>
                <a:latin typeface="Banana"/>
              </a:rPr>
              <a:t>Reprograma – Curso de programação para mulheres</a:t>
            </a:r>
          </a:p>
          <a:p>
            <a:endParaRPr lang="pt-BR" b="0" i="0" dirty="0">
              <a:effectLst/>
              <a:latin typeface="Banana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365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F6358-236B-F52E-94AD-E9B74D0C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Fundação Bradesco - Escola Virtual</a:t>
            </a:r>
            <a:br>
              <a:rPr lang="pt-BR" b="1" i="0" dirty="0">
                <a:solidFill>
                  <a:srgbClr val="0C326F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00E11-9566-81BD-2ED1-56CCB5F9A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82" y="1253330"/>
            <a:ext cx="10515600" cy="5452269"/>
          </a:xfrm>
        </p:spPr>
        <p:txBody>
          <a:bodyPr>
            <a:normAutofit fontScale="92500" lnSpcReduction="10000"/>
          </a:bodyPr>
          <a:lstStyle/>
          <a:p>
            <a:r>
              <a:rPr lang="pt-PT" dirty="0"/>
              <a:t>Administrando bancos de dados</a:t>
            </a:r>
          </a:p>
          <a:p>
            <a:r>
              <a:rPr lang="pt-PT" dirty="0"/>
              <a:t>Atendimento ao público</a:t>
            </a:r>
          </a:p>
          <a:p>
            <a:r>
              <a:rPr lang="pt-PT" dirty="0"/>
              <a:t>Comunicação empresarial</a:t>
            </a:r>
          </a:p>
          <a:p>
            <a:r>
              <a:rPr lang="pt-PT" dirty="0"/>
              <a:t>Contabilidade empresarial</a:t>
            </a:r>
          </a:p>
          <a:p>
            <a:r>
              <a:rPr lang="pt-PT" b="0" i="0" dirty="0">
                <a:effectLst/>
                <a:latin typeface="rawlin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Desenvolvendo Aplicações Mobile com Android </a:t>
            </a:r>
            <a:r>
              <a:rPr lang="pt-PT" b="0" i="0" dirty="0" err="1">
                <a:effectLst/>
                <a:latin typeface="rawlin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Studio</a:t>
            </a:r>
            <a:endParaRPr lang="pt-PT" b="1" i="0" dirty="0">
              <a:effectLst/>
              <a:latin typeface="rawline"/>
            </a:endParaRPr>
          </a:p>
          <a:p>
            <a:r>
              <a:rPr lang="pt-PT" dirty="0"/>
              <a:t>Desenvolvimento profissional</a:t>
            </a:r>
          </a:p>
          <a:p>
            <a:r>
              <a:rPr lang="pt-PT" dirty="0"/>
              <a:t>Empreendedorismo e Inovação</a:t>
            </a:r>
          </a:p>
          <a:p>
            <a:r>
              <a:rPr lang="pt-PT" dirty="0"/>
              <a:t>Ensinando com a web</a:t>
            </a:r>
          </a:p>
          <a:p>
            <a:r>
              <a:rPr lang="pt-PT" dirty="0"/>
              <a:t>Estratégias de negócios</a:t>
            </a:r>
          </a:p>
          <a:p>
            <a:r>
              <a:rPr lang="pt-PT" b="0" i="0" dirty="0">
                <a:effectLst/>
                <a:latin typeface="rawlin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Fundamentos de Lógica de Programação</a:t>
            </a:r>
            <a:endParaRPr lang="pt-PT" b="0" i="0" dirty="0">
              <a:effectLst/>
              <a:latin typeface="rawline"/>
            </a:endParaRPr>
          </a:p>
          <a:p>
            <a:r>
              <a:rPr lang="pt-PT" b="0" i="0" dirty="0">
                <a:effectLst/>
                <a:latin typeface="rawlin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Fundamentos de TI: Hardware e Software</a:t>
            </a:r>
            <a:endParaRPr lang="pt-PT" b="0" i="0" dirty="0">
              <a:effectLst/>
              <a:latin typeface="rawline"/>
            </a:endParaRPr>
          </a:p>
          <a:p>
            <a:r>
              <a:rPr lang="pt-BR" b="0" i="0" dirty="0">
                <a:effectLst/>
                <a:latin typeface="rawline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HTML - Avançado</a:t>
            </a:r>
            <a:endParaRPr lang="pt-BR" b="1" i="0" dirty="0">
              <a:effectLst/>
              <a:latin typeface="rawline"/>
            </a:endParaRPr>
          </a:p>
          <a:p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pPr marL="0" indent="0">
              <a:buNone/>
            </a:pPr>
            <a:endParaRPr lang="pt-PT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1355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E33BC-0309-738E-B373-1DFE25011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Fundação Getúlio Vargas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910477-9EA0-3B3A-D1E1-ECF835CC9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56235" cy="4919732"/>
          </a:xfrm>
        </p:spPr>
        <p:txBody>
          <a:bodyPr>
            <a:normAutofit/>
          </a:bodyPr>
          <a:lstStyle/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2"/>
              </a:rPr>
              <a:t>Análise introdutória de crédito e risco de crédito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 err="1">
                <a:solidFill>
                  <a:srgbClr val="1351B4"/>
                </a:solidFill>
                <a:effectLst/>
                <a:latin typeface="rawline"/>
                <a:hlinkClick r:id="rId3"/>
              </a:rPr>
              <a:t>Aspectos</a:t>
            </a:r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3"/>
              </a:rPr>
              <a:t> Mercadológicos na Gestão de Preços: Conceitos Fundamentais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4"/>
              </a:rPr>
              <a:t>BSC: Introdução à Criação e Execução da Estratégia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5"/>
              </a:rPr>
              <a:t>Cálculo financeiro básico para administração financeira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6"/>
              </a:rPr>
              <a:t>Conceitos básicos de matemática financeira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7"/>
              </a:rPr>
              <a:t>Contexto e importância dos recursos humanos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  <a:hlinkClick r:id="rId8"/>
              </a:rPr>
              <a:t>Contratos: Negociações Preliminares</a:t>
            </a: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9"/>
              </a:rPr>
              <a:t>Fundamentos da Gestão de TI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10"/>
              </a:rPr>
              <a:t>Introdução à comunicação na era digital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8196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8C957-9A8E-EC44-F7E3-D28334BB4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Google</a:t>
            </a:r>
            <a:br>
              <a:rPr lang="pt-BR" b="1" i="0" dirty="0">
                <a:solidFill>
                  <a:srgbClr val="0C326F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99C12B-9C8C-3D63-B532-AAF45E984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417" y="1253330"/>
            <a:ext cx="10515600" cy="5604669"/>
          </a:xfrm>
        </p:spPr>
        <p:txBody>
          <a:bodyPr/>
          <a:lstStyle/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2"/>
              </a:rPr>
              <a:t>Aumente sua produtividade no trabalho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  <a:hlinkClick r:id="rId3"/>
              </a:rPr>
              <a:t>Como falar em público</a:t>
            </a: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4"/>
              </a:rPr>
              <a:t>Conecte-se com os clientes em dispositivos móveis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5"/>
              </a:rPr>
              <a:t>Crie confiança com a autopromoção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6"/>
              </a:rPr>
              <a:t>Desenvolva seus negócios em outros países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7"/>
              </a:rPr>
              <a:t>Entenda os conceitos básicos do aprendizado de máquina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8"/>
              </a:rPr>
              <a:t>Entenda os conceitos básicos da codificação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9"/>
              </a:rPr>
              <a:t>Transmita suas ideias com textos e imagens</a:t>
            </a:r>
            <a:endParaRPr lang="pt-PT" b="0" i="0" u="sng" dirty="0">
              <a:solidFill>
                <a:srgbClr val="1351B4"/>
              </a:solidFill>
              <a:effectLst/>
              <a:latin typeface="rawline"/>
            </a:endParaRP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10"/>
              </a:rPr>
              <a:t>Promova sua empresa com publicidade on-line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  <a:hlinkClick r:id="rId11"/>
              </a:rPr>
              <a:t>Networking eficiente</a:t>
            </a: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03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1F34E-6F6B-CE89-CB0E-CE4EB1140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1" y="194365"/>
            <a:ext cx="5933661" cy="761310"/>
          </a:xfrm>
        </p:spPr>
        <p:txBody>
          <a:bodyPr>
            <a:normAutofit/>
          </a:bodyPr>
          <a:lstStyle/>
          <a:p>
            <a:r>
              <a:rPr lang="pt-PT" sz="3100" dirty="0"/>
              <a:t>Instituições que oferecem cursos</a:t>
            </a:r>
            <a:endParaRPr lang="pt-BR" sz="31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AC0CA1-0E13-AAE1-0C81-B905E861F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1" y="1061692"/>
            <a:ext cx="11595651" cy="5796308"/>
          </a:xfrm>
        </p:spPr>
        <p:txBody>
          <a:bodyPr>
            <a:normAutofit lnSpcReduction="10000"/>
          </a:bodyPr>
          <a:lstStyle/>
          <a:p>
            <a:r>
              <a:rPr lang="pt-PT" b="1" i="0" dirty="0">
                <a:solidFill>
                  <a:srgbClr val="0C326F"/>
                </a:solidFill>
                <a:effectLst/>
                <a:latin typeface="rawline"/>
              </a:rPr>
              <a:t>Associação Brasileira de Automação </a:t>
            </a:r>
            <a:r>
              <a:rPr lang="pt-PT" b="1" i="0" dirty="0" err="1">
                <a:solidFill>
                  <a:srgbClr val="0C326F"/>
                </a:solidFill>
                <a:effectLst/>
                <a:latin typeface="rawline"/>
              </a:rPr>
              <a:t>GS1</a:t>
            </a:r>
            <a:r>
              <a:rPr lang="pt-PT" b="1" i="0" dirty="0">
                <a:solidFill>
                  <a:srgbClr val="0C326F"/>
                </a:solidFill>
                <a:effectLst/>
                <a:latin typeface="rawline"/>
              </a:rPr>
              <a:t> Brasil</a:t>
            </a:r>
            <a:br>
              <a:rPr lang="pt-PT" b="1" i="0" dirty="0">
                <a:solidFill>
                  <a:srgbClr val="0C326F"/>
                </a:solidFill>
                <a:effectLst/>
                <a:latin typeface="rawline"/>
              </a:rPr>
            </a:br>
            <a:r>
              <a:rPr lang="pt-PT" sz="1800" b="1" i="0" dirty="0">
                <a:effectLst/>
                <a:latin typeface="rawline"/>
              </a:rPr>
              <a:t>Educação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1" i="0" dirty="0">
                <a:solidFill>
                  <a:srgbClr val="0C326F"/>
                </a:solidFill>
                <a:effectLst/>
                <a:latin typeface="rawline"/>
              </a:rPr>
              <a:t>Instituto Federal de Educação, Ciência e Tecnologia de Mato Grosso do Sul –</a:t>
            </a:r>
          </a:p>
          <a:p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  <a:hlinkClick r:id="rId2"/>
              </a:rPr>
              <a:t>Moodle para Educadores.</a:t>
            </a: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  <a:hlinkClick r:id="rId2"/>
              </a:rPr>
              <a:t>Comunicação Eficaz para Vendas</a:t>
            </a: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0" i="0" u="sng" dirty="0" err="1">
                <a:solidFill>
                  <a:srgbClr val="1351B4"/>
                </a:solidFill>
                <a:effectLst/>
                <a:latin typeface="rawline"/>
                <a:hlinkClick r:id="rId2"/>
              </a:rPr>
              <a:t>Videoaula</a:t>
            </a:r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2"/>
              </a:rPr>
              <a:t> - Da </a:t>
            </a:r>
            <a:r>
              <a:rPr lang="pt-PT" b="0" i="0" u="sng" dirty="0" err="1">
                <a:solidFill>
                  <a:srgbClr val="1351B4"/>
                </a:solidFill>
                <a:effectLst/>
                <a:latin typeface="rawline"/>
                <a:hlinkClick r:id="rId2"/>
              </a:rPr>
              <a:t>Concepção</a:t>
            </a:r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2"/>
              </a:rPr>
              <a:t> a Postagem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PT" b="1" i="0" dirty="0">
                <a:solidFill>
                  <a:srgbClr val="0C326F"/>
                </a:solidFill>
                <a:effectLst/>
                <a:latin typeface="rawline"/>
              </a:rPr>
              <a:t>Instituto Federal de Educação, Ciência e Tecnologia do Rio Grande do Sul</a:t>
            </a:r>
          </a:p>
          <a:p>
            <a:r>
              <a:rPr lang="pt-BR" b="0" i="0" u="sng" dirty="0">
                <a:solidFill>
                  <a:srgbClr val="1351B4"/>
                </a:solidFill>
                <a:effectLst/>
                <a:latin typeface="rawline"/>
                <a:hlinkClick r:id="rId3"/>
              </a:rPr>
              <a:t>Cursos Abertos Online</a:t>
            </a: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Instituto </a:t>
            </a:r>
            <a:r>
              <a:rPr lang="pt-BR" b="1" i="0" dirty="0" err="1">
                <a:solidFill>
                  <a:srgbClr val="0C326F"/>
                </a:solidFill>
                <a:effectLst/>
                <a:latin typeface="rawline"/>
              </a:rPr>
              <a:t>FENACON</a:t>
            </a: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BR" b="0" i="0" u="sng" dirty="0" err="1">
                <a:solidFill>
                  <a:srgbClr val="1351B4"/>
                </a:solidFill>
                <a:effectLst/>
                <a:latin typeface="rawline"/>
                <a:hlinkClick r:id="rId4"/>
              </a:rPr>
              <a:t>Unifenacon.org.br</a:t>
            </a: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Instituto Qualifica Mais – http://</a:t>
            </a:r>
            <a:r>
              <a:rPr lang="pt-BR" b="1" i="0" dirty="0" err="1">
                <a:solidFill>
                  <a:srgbClr val="0C326F"/>
                </a:solidFill>
                <a:effectLst/>
                <a:latin typeface="rawline"/>
              </a:rPr>
              <a:t>ww25.cursosqualificamais.com.br</a:t>
            </a:r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/site/</a:t>
            </a:r>
            <a:r>
              <a:rPr lang="pt-BR" b="1" i="0" dirty="0" err="1">
                <a:solidFill>
                  <a:srgbClr val="0C326F"/>
                </a:solidFill>
                <a:effectLst/>
                <a:latin typeface="rawline"/>
              </a:rPr>
              <a:t>cadastrar?subid1</a:t>
            </a:r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=20221125-1210-3949-</a:t>
            </a:r>
            <a:r>
              <a:rPr lang="pt-BR" b="1" i="0" dirty="0" err="1">
                <a:solidFill>
                  <a:srgbClr val="0C326F"/>
                </a:solidFill>
                <a:effectLst/>
                <a:latin typeface="rawline"/>
              </a:rPr>
              <a:t>892e</a:t>
            </a:r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-</a:t>
            </a:r>
            <a:r>
              <a:rPr lang="pt-BR" b="1" i="0" dirty="0" err="1">
                <a:solidFill>
                  <a:srgbClr val="0C326F"/>
                </a:solidFill>
                <a:effectLst/>
                <a:latin typeface="rawline"/>
              </a:rPr>
              <a:t>cbc6417a7027</a:t>
            </a: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913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B9967-4F4F-4590-838D-3553AD7DA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13418"/>
            <a:ext cx="5933661" cy="1325563"/>
          </a:xfrm>
        </p:spPr>
        <p:txBody>
          <a:bodyPr/>
          <a:lstStyle/>
          <a:p>
            <a:r>
              <a:rPr lang="pt-PT" dirty="0"/>
              <a:t>Quem oferece os cursos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120BA1-3A51-007B-E7FB-FD9298C4E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48546"/>
            <a:ext cx="11009243" cy="5263597"/>
          </a:xfrm>
        </p:spPr>
        <p:txBody>
          <a:bodyPr/>
          <a:lstStyle/>
          <a:p>
            <a:r>
              <a:rPr lang="pt-BR" b="1" dirty="0">
                <a:solidFill>
                  <a:srgbClr val="0C326F"/>
                </a:solidFill>
                <a:latin typeface="rawline"/>
              </a:rPr>
              <a:t>Instituto conhecimento que liberta - </a:t>
            </a:r>
            <a:r>
              <a:rPr lang="pt-BR" dirty="0">
                <a:solidFill>
                  <a:srgbClr val="0C326F"/>
                </a:solidFill>
                <a:latin typeface="rawline"/>
                <a:hlinkClick r:id="rId2"/>
              </a:rPr>
              <a:t>https://</a:t>
            </a:r>
            <a:r>
              <a:rPr lang="pt-BR" dirty="0" err="1">
                <a:solidFill>
                  <a:srgbClr val="0C326F"/>
                </a:solidFill>
                <a:latin typeface="rawline"/>
                <a:hlinkClick r:id="rId2"/>
              </a:rPr>
              <a:t>icl.com.br</a:t>
            </a:r>
            <a:r>
              <a:rPr lang="pt-BR" dirty="0">
                <a:solidFill>
                  <a:srgbClr val="0C326F"/>
                </a:solidFill>
                <a:latin typeface="rawline"/>
                <a:hlinkClick r:id="rId2"/>
              </a:rPr>
              <a:t>/?</a:t>
            </a:r>
            <a:r>
              <a:rPr lang="pt-BR" dirty="0" err="1">
                <a:solidFill>
                  <a:srgbClr val="0C326F"/>
                </a:solidFill>
                <a:latin typeface="rawline"/>
                <a:hlinkClick r:id="rId2"/>
              </a:rPr>
              <a:t>src</a:t>
            </a:r>
            <a:r>
              <a:rPr lang="pt-BR" dirty="0">
                <a:solidFill>
                  <a:srgbClr val="0C326F"/>
                </a:solidFill>
                <a:latin typeface="rawline"/>
                <a:hlinkClick r:id="rId2"/>
              </a:rPr>
              <a:t>=</a:t>
            </a:r>
            <a:r>
              <a:rPr lang="pt-BR" dirty="0" err="1">
                <a:solidFill>
                  <a:srgbClr val="0C326F"/>
                </a:solidFill>
                <a:latin typeface="rawline"/>
                <a:hlinkClick r:id="rId2"/>
              </a:rPr>
              <a:t>gads&amp;sck</a:t>
            </a:r>
            <a:r>
              <a:rPr lang="pt-BR" dirty="0">
                <a:solidFill>
                  <a:srgbClr val="0C326F"/>
                </a:solidFill>
                <a:latin typeface="rawline"/>
                <a:hlinkClick r:id="rId2"/>
              </a:rPr>
              <a:t>=</a:t>
            </a:r>
            <a:r>
              <a:rPr lang="pt-BR" dirty="0" err="1">
                <a:solidFill>
                  <a:srgbClr val="0C326F"/>
                </a:solidFill>
                <a:latin typeface="rawline"/>
                <a:hlinkClick r:id="rId2"/>
              </a:rPr>
              <a:t>icl-search&amp;gclid</a:t>
            </a:r>
            <a:r>
              <a:rPr lang="pt-BR" dirty="0">
                <a:solidFill>
                  <a:srgbClr val="0C326F"/>
                </a:solidFill>
                <a:latin typeface="rawline"/>
                <a:hlinkClick r:id="rId2"/>
              </a:rPr>
              <a:t>=CjwKCAiAyfybBhBKEiwAgtB7fpHLOIBEPDT5tXPswqBsDYZa6yzST_BaYU4dCEiBdgr_lFYaSJXXhBoC1GoQAvD_BwE</a:t>
            </a:r>
            <a:endParaRPr lang="pt-BR" dirty="0">
              <a:solidFill>
                <a:srgbClr val="0C326F"/>
              </a:solidFill>
              <a:latin typeface="rawline"/>
            </a:endParaRPr>
          </a:p>
          <a:p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Instituto Idear - </a:t>
            </a:r>
            <a:r>
              <a:rPr lang="pt-BR" i="0" dirty="0">
                <a:solidFill>
                  <a:srgbClr val="0C326F"/>
                </a:solidFill>
                <a:effectLst/>
                <a:latin typeface="rawline"/>
                <a:hlinkClick r:id="rId3"/>
              </a:rPr>
              <a:t>https://</a:t>
            </a:r>
            <a:r>
              <a:rPr lang="pt-BR" i="0" dirty="0" err="1">
                <a:solidFill>
                  <a:srgbClr val="0C326F"/>
                </a:solidFill>
                <a:effectLst/>
                <a:latin typeface="rawline"/>
                <a:hlinkClick r:id="rId3"/>
              </a:rPr>
              <a:t>www.idear.org.br</a:t>
            </a:r>
            <a:r>
              <a:rPr lang="pt-BR" i="0" dirty="0">
                <a:solidFill>
                  <a:srgbClr val="0C326F"/>
                </a:solidFill>
                <a:effectLst/>
                <a:latin typeface="rawline"/>
                <a:hlinkClick r:id="rId3"/>
              </a:rPr>
              <a:t>/?</a:t>
            </a:r>
            <a:r>
              <a:rPr lang="pt-BR" i="0" dirty="0" err="1">
                <a:solidFill>
                  <a:srgbClr val="0C326F"/>
                </a:solidFill>
                <a:effectLst/>
                <a:latin typeface="rawline"/>
                <a:hlinkClick r:id="rId3"/>
              </a:rPr>
              <a:t>gclid</a:t>
            </a:r>
            <a:r>
              <a:rPr lang="pt-BR" i="0" dirty="0">
                <a:solidFill>
                  <a:srgbClr val="0C326F"/>
                </a:solidFill>
                <a:effectLst/>
                <a:latin typeface="rawline"/>
                <a:hlinkClick r:id="rId3"/>
              </a:rPr>
              <a:t>=</a:t>
            </a:r>
            <a:r>
              <a:rPr lang="pt-BR" i="0" dirty="0" err="1">
                <a:solidFill>
                  <a:srgbClr val="0C326F"/>
                </a:solidFill>
                <a:effectLst/>
                <a:latin typeface="rawline"/>
                <a:hlinkClick r:id="rId3"/>
              </a:rPr>
              <a:t>CjwKCAiAyfybBhBKEiwAgtB7ftoo18XJNO1TGqLDa4aItOIjom81</a:t>
            </a:r>
            <a:r>
              <a:rPr lang="pt-BR" i="0" dirty="0">
                <a:solidFill>
                  <a:srgbClr val="0C326F"/>
                </a:solidFill>
                <a:effectLst/>
                <a:latin typeface="rawline"/>
                <a:hlinkClick r:id="rId3"/>
              </a:rPr>
              <a:t>--</a:t>
            </a:r>
            <a:r>
              <a:rPr lang="pt-BR" i="0" dirty="0" err="1">
                <a:solidFill>
                  <a:srgbClr val="0C326F"/>
                </a:solidFill>
                <a:effectLst/>
                <a:latin typeface="rawline"/>
                <a:hlinkClick r:id="rId3"/>
              </a:rPr>
              <a:t>VX4E9BXXrV_61ASEroXPNEnhoCooAQAvD_BwE</a:t>
            </a:r>
            <a:endParaRPr lang="pt-BR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BR" i="0" dirty="0">
                <a:solidFill>
                  <a:srgbClr val="0C326F"/>
                </a:solidFill>
                <a:effectLst/>
                <a:latin typeface="rawline"/>
              </a:rPr>
              <a:t>Novos Caminhos MEC - </a:t>
            </a:r>
            <a:r>
              <a:rPr lang="pt-BR" i="0" dirty="0">
                <a:solidFill>
                  <a:srgbClr val="0C326F"/>
                </a:solidFill>
                <a:effectLst/>
                <a:latin typeface="rawline"/>
                <a:hlinkClick r:id="rId4"/>
              </a:rPr>
              <a:t>http://</a:t>
            </a:r>
            <a:r>
              <a:rPr lang="pt-BR" i="0" dirty="0" err="1">
                <a:solidFill>
                  <a:srgbClr val="0C326F"/>
                </a:solidFill>
                <a:effectLst/>
                <a:latin typeface="rawline"/>
                <a:hlinkClick r:id="rId4"/>
              </a:rPr>
              <a:t>novoscaminhos.mec.gov.br</a:t>
            </a:r>
            <a:r>
              <a:rPr lang="pt-BR" i="0" dirty="0">
                <a:solidFill>
                  <a:srgbClr val="0C326F"/>
                </a:solidFill>
                <a:effectLst/>
                <a:latin typeface="rawline"/>
                <a:hlinkClick r:id="rId4"/>
              </a:rPr>
              <a:t>/</a:t>
            </a:r>
            <a:endParaRPr lang="pt-BR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BR" b="1" i="0" dirty="0" err="1">
                <a:solidFill>
                  <a:srgbClr val="0C326F"/>
                </a:solidFill>
                <a:effectLst/>
                <a:latin typeface="rawline"/>
              </a:rPr>
              <a:t>Qlik</a:t>
            </a:r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 Learning Portal - </a:t>
            </a:r>
            <a:r>
              <a:rPr lang="pt-BR" b="1" i="0" dirty="0">
                <a:solidFill>
                  <a:srgbClr val="0C326F"/>
                </a:solidFill>
                <a:effectLst/>
                <a:latin typeface="rawline"/>
                <a:hlinkClick r:id="rId5"/>
              </a:rPr>
              <a:t>https://</a:t>
            </a:r>
            <a:r>
              <a:rPr lang="pt-BR" b="1" i="0" dirty="0" err="1">
                <a:solidFill>
                  <a:srgbClr val="0C326F"/>
                </a:solidFill>
                <a:effectLst/>
                <a:latin typeface="rawline"/>
                <a:hlinkClick r:id="rId5"/>
              </a:rPr>
              <a:t>learning.qlik.com</a:t>
            </a:r>
            <a:r>
              <a:rPr lang="pt-BR" b="1" i="0" dirty="0">
                <a:solidFill>
                  <a:srgbClr val="0C326F"/>
                </a:solidFill>
                <a:effectLst/>
                <a:latin typeface="rawline"/>
                <a:hlinkClick r:id="rId5"/>
              </a:rPr>
              <a:t>/</a:t>
            </a:r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r>
              <a:rPr lang="pt-BR" b="1" i="0" dirty="0">
                <a:solidFill>
                  <a:srgbClr val="0C326F"/>
                </a:solidFill>
                <a:effectLst/>
                <a:latin typeface="rawline"/>
              </a:rPr>
              <a:t>SEBRAE</a:t>
            </a:r>
          </a:p>
          <a:p>
            <a:r>
              <a:rPr lang="pt-PT" b="0" i="0" u="sng" dirty="0">
                <a:solidFill>
                  <a:srgbClr val="1351B4"/>
                </a:solidFill>
                <a:effectLst/>
                <a:latin typeface="rawline"/>
                <a:hlinkClick r:id="rId6"/>
              </a:rPr>
              <a:t>A Importância da Educação Financeira</a:t>
            </a:r>
            <a:endParaRPr lang="pt-PT" b="1" i="0" dirty="0">
              <a:solidFill>
                <a:srgbClr val="0C326F"/>
              </a:solidFill>
              <a:effectLst/>
              <a:latin typeface="rawline"/>
            </a:endParaRPr>
          </a:p>
          <a:p>
            <a:endParaRPr lang="pt-BR" b="1" i="0" dirty="0">
              <a:solidFill>
                <a:srgbClr val="0C326F"/>
              </a:solidFill>
              <a:effectLst/>
              <a:latin typeface="rawline"/>
            </a:endParaRPr>
          </a:p>
          <a:p>
            <a:endParaRPr lang="pt-BR" i="0" dirty="0">
              <a:solidFill>
                <a:srgbClr val="0C326F"/>
              </a:solidFill>
              <a:effectLst/>
              <a:latin typeface="rawline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16002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895</Words>
  <Application>Microsoft Office PowerPoint</Application>
  <PresentationFormat>Widescreen</PresentationFormat>
  <Paragraphs>146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4" baseType="lpstr">
      <vt:lpstr>Arial</vt:lpstr>
      <vt:lpstr>Banana</vt:lpstr>
      <vt:lpstr>Calibri</vt:lpstr>
      <vt:lpstr>Calibri Light</vt:lpstr>
      <vt:lpstr>rawline</vt:lpstr>
      <vt:lpstr>Roboto</vt:lpstr>
      <vt:lpstr>verdana</vt:lpstr>
      <vt:lpstr>Tema do Office</vt:lpstr>
      <vt:lpstr>Escolhas, implicações e experiências dos Cursos a Distância para uma aprendizagem significativa</vt:lpstr>
      <vt:lpstr>Os cursos a distância quem oferece?</vt:lpstr>
      <vt:lpstr> Quem oferece os cursos</vt:lpstr>
      <vt:lpstr>Quem oferece?</vt:lpstr>
      <vt:lpstr>Fundação Bradesco - Escola Virtual </vt:lpstr>
      <vt:lpstr>Fundação Getúlio Vargas</vt:lpstr>
      <vt:lpstr>Google </vt:lpstr>
      <vt:lpstr>Instituições que oferecem cursos</vt:lpstr>
      <vt:lpstr>Quem oferece os cursos</vt:lpstr>
      <vt:lpstr>Quem oferece os cursos</vt:lpstr>
      <vt:lpstr>Quem oferece os cursos</vt:lpstr>
      <vt:lpstr>Quem oferece os cursos</vt:lpstr>
      <vt:lpstr>Quem oferece os cursos</vt:lpstr>
      <vt:lpstr>Quem oferece os cursos</vt:lpstr>
      <vt:lpstr>Quem oferece os cursos</vt:lpstr>
      <vt:lpstr>Muito Obrigada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Escolhas, implicações e experiências dos Cursos a Distância para uma aprendizagem significativa</dc:title>
  <dc:creator>Ruth Maria Mariani Braz</dc:creator>
  <cp:lastModifiedBy>Ruth Maria Mariani Braz</cp:lastModifiedBy>
  <cp:revision>1</cp:revision>
  <dcterms:created xsi:type="dcterms:W3CDTF">2022-11-24T20:29:37Z</dcterms:created>
  <dcterms:modified xsi:type="dcterms:W3CDTF">2022-11-25T12:16:34Z</dcterms:modified>
</cp:coreProperties>
</file>