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907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a Pereira" initials="JP" lastIdx="6" clrIdx="0">
    <p:extLst>
      <p:ext uri="{19B8F6BF-5375-455C-9EA6-DF929625EA0E}">
        <p15:presenceInfo xmlns:p15="http://schemas.microsoft.com/office/powerpoint/2012/main" userId="S-1-5-21-861567501-1614895754-682003330-38896" providerId="AD"/>
      </p:ext>
    </p:extLst>
  </p:cmAuthor>
  <p:cmAuthor id="2" name="PC01" initials="P" lastIdx="2" clrIdx="1">
    <p:extLst>
      <p:ext uri="{19B8F6BF-5375-455C-9EA6-DF929625EA0E}">
        <p15:presenceInfo xmlns:p15="http://schemas.microsoft.com/office/powerpoint/2012/main" userId="PC0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8BB52F"/>
    <a:srgbClr val="A7C660"/>
    <a:srgbClr val="207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 autoAdjust="0"/>
  </p:normalViewPr>
  <p:slideViewPr>
    <p:cSldViewPr snapToGrid="0">
      <p:cViewPr>
        <p:scale>
          <a:sx n="33" d="100"/>
          <a:sy n="33" d="100"/>
        </p:scale>
        <p:origin x="354" y="-1764"/>
      </p:cViewPr>
      <p:guideLst>
        <p:guide orient="horz" pos="13606"/>
        <p:guide pos="90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8924CBF-D54C-4D8D-AAE8-5CF9F95B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" b="5674"/>
          <a:stretch/>
        </p:blipFill>
        <p:spPr>
          <a:xfrm>
            <a:off x="8091902" y="15922078"/>
            <a:ext cx="9614056" cy="63494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E14CB7D-BB8C-48B2-B218-BB19BD1DEE73}"/>
              </a:ext>
            </a:extLst>
          </p:cNvPr>
          <p:cNvSpPr txBox="1"/>
          <p:nvPr userDrawn="1"/>
        </p:nvSpPr>
        <p:spPr>
          <a:xfrm>
            <a:off x="8080556" y="22863266"/>
            <a:ext cx="9614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1 – N.º da figura: </a:t>
            </a:r>
            <a:r>
              <a:rPr lang="pt-PT" sz="28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28, negrito, laranja</a:t>
            </a:r>
          </a:p>
          <a:p>
            <a:r>
              <a:rPr lang="pt-P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Descrição: </a:t>
            </a:r>
            <a:r>
              <a:rPr lang="pt-PT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28, cinza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7A855FB-7ED0-442E-A01B-8C826FE5E7DD}"/>
              </a:ext>
            </a:extLst>
          </p:cNvPr>
          <p:cNvSpPr txBox="1"/>
          <p:nvPr userDrawn="1"/>
        </p:nvSpPr>
        <p:spPr>
          <a:xfrm>
            <a:off x="16160582" y="37395019"/>
            <a:ext cx="10911843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spcAft>
                <a:spcPts val="1500"/>
              </a:spcAft>
            </a:pPr>
            <a:r>
              <a:rPr lang="pt-PT" sz="3000" b="1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Bibliografia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Bibliografia: </a:t>
            </a:r>
            <a:r>
              <a:rPr lang="pt-PT" sz="26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, 26, preto, indicado com [nº] no texto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(2008).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Revista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Volume.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Páginas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(2009).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livro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Editora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Local.</a:t>
            </a:r>
            <a:endParaRPr lang="pt-P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11ECBAA-0024-485A-BB81-66BFF1AE65F1}"/>
              </a:ext>
            </a:extLst>
          </p:cNvPr>
          <p:cNvSpPr txBox="1"/>
          <p:nvPr userDrawn="1"/>
        </p:nvSpPr>
        <p:spPr>
          <a:xfrm>
            <a:off x="9808556" y="2498579"/>
            <a:ext cx="17263869" cy="391902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pt-PT" sz="5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Título: </a:t>
            </a:r>
            <a:r>
              <a:rPr lang="pt-PT" sz="5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5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bold, 54, laranja</a:t>
            </a:r>
          </a:p>
          <a:p>
            <a:pPr>
              <a:spcAft>
                <a:spcPts val="1000"/>
              </a:spcAft>
            </a:pPr>
            <a:r>
              <a:rPr lang="pt-PT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Subtítulo: </a:t>
            </a:r>
            <a:r>
              <a:rPr lang="pt-PT" sz="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50, cinza</a:t>
            </a:r>
          </a:p>
          <a:p>
            <a:endParaRPr lang="pt-PT" sz="5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3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Nome(s) do(s) autor(</a:t>
            </a:r>
            <a:r>
              <a:rPr lang="pt-PT" sz="36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</a:t>
            </a:r>
            <a:r>
              <a:rPr lang="pt-PT" sz="3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</a:t>
            </a:r>
            <a:r>
              <a:rPr lang="pt-PT" sz="36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Arial</a:t>
            </a:r>
            <a:r>
              <a:rPr lang="pt-PT" sz="3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36, negrito, cinza</a:t>
            </a:r>
          </a:p>
          <a:p>
            <a:pPr marL="0" algn="l" defTabSz="457200" rtl="0" eaLnBrk="1" latinLnBrk="0" hangingPunct="1"/>
            <a:r>
              <a:rPr lang="pt-PT" sz="3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Universidade: </a:t>
            </a:r>
            <a:r>
              <a:rPr lang="pt-PT" sz="36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Arial</a:t>
            </a:r>
            <a:r>
              <a:rPr lang="pt-PT" sz="3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36, cinza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6DF46ED5-BE23-4C7C-B5C3-DF70ED3EDE3A}"/>
              </a:ext>
            </a:extLst>
          </p:cNvPr>
          <p:cNvCxnSpPr>
            <a:cxnSpLocks/>
          </p:cNvCxnSpPr>
          <p:nvPr userDrawn="1"/>
        </p:nvCxnSpPr>
        <p:spPr>
          <a:xfrm>
            <a:off x="27072425" y="-294968"/>
            <a:ext cx="0" cy="43670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E4AEA41-CADF-48E5-AE7F-79B13C0BC4E7}"/>
              </a:ext>
            </a:extLst>
          </p:cNvPr>
          <p:cNvCxnSpPr>
            <a:cxnSpLocks/>
          </p:cNvCxnSpPr>
          <p:nvPr userDrawn="1"/>
        </p:nvCxnSpPr>
        <p:spPr>
          <a:xfrm flipH="1">
            <a:off x="-419100" y="39790276"/>
            <a:ext cx="29908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2F3D141-F814-4A9B-B085-F729D2E65941}"/>
              </a:ext>
            </a:extLst>
          </p:cNvPr>
          <p:cNvCxnSpPr>
            <a:cxnSpLocks/>
          </p:cNvCxnSpPr>
          <p:nvPr userDrawn="1"/>
        </p:nvCxnSpPr>
        <p:spPr>
          <a:xfrm>
            <a:off x="9808556" y="-294968"/>
            <a:ext cx="0" cy="43754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DEBCB8C4-D071-45DD-A9D1-1132571F42B3}"/>
              </a:ext>
            </a:extLst>
          </p:cNvPr>
          <p:cNvCxnSpPr>
            <a:cxnSpLocks/>
          </p:cNvCxnSpPr>
          <p:nvPr userDrawn="1"/>
        </p:nvCxnSpPr>
        <p:spPr>
          <a:xfrm flipH="1">
            <a:off x="-419100" y="8765126"/>
            <a:ext cx="29908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66531D80-7DF1-4AC7-8597-071FD521F225}"/>
              </a:ext>
            </a:extLst>
          </p:cNvPr>
          <p:cNvSpPr txBox="1"/>
          <p:nvPr userDrawn="1"/>
        </p:nvSpPr>
        <p:spPr>
          <a:xfrm>
            <a:off x="8080556" y="10515307"/>
            <a:ext cx="18991861" cy="46554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spcAft>
                <a:spcPts val="1500"/>
              </a:spcAft>
            </a:pPr>
            <a:r>
              <a:rPr lang="pt-PT" sz="3200" b="1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Título da Secção / </a:t>
            </a:r>
            <a:r>
              <a:rPr lang="pt-PT" sz="3200" b="1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</a:t>
            </a:r>
            <a:r>
              <a:rPr lang="pt-PT" sz="3200" b="1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PT" sz="3200" b="1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Title</a:t>
            </a:r>
            <a:r>
              <a:rPr lang="pt-PT" sz="3200" b="1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pt-PT" sz="3200" b="1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Arial</a:t>
            </a:r>
            <a:r>
              <a:rPr lang="pt-PT" sz="3200" b="1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32, negrito, verde</a:t>
            </a:r>
          </a:p>
          <a:p>
            <a:pPr>
              <a:lnSpc>
                <a:spcPts val="4200"/>
              </a:lnSpc>
              <a:spcAft>
                <a:spcPts val="1500"/>
              </a:spcAft>
            </a:pPr>
            <a:r>
              <a:rPr lang="pt-P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de destaque em subtítulo</a:t>
            </a:r>
          </a:p>
          <a:p>
            <a:pPr>
              <a:lnSpc>
                <a:spcPts val="4000"/>
              </a:lnSpc>
              <a:spcAft>
                <a:spcPts val="1500"/>
              </a:spcAft>
            </a:pPr>
            <a:r>
              <a:rPr lang="pt-PT" sz="3000" dirty="0">
                <a:latin typeface="Arial" panose="020B0604020202020204" pitchFamily="34" charset="0"/>
                <a:cs typeface="Arial" panose="020B0604020202020204" pitchFamily="34" charset="0"/>
              </a:rPr>
              <a:t>Texto de todas as secções: </a:t>
            </a:r>
            <a:r>
              <a:rPr lang="pt-PT" sz="30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3000" dirty="0">
                <a:latin typeface="Arial" panose="020B0604020202020204" pitchFamily="34" charset="0"/>
                <a:cs typeface="Arial" panose="020B0604020202020204" pitchFamily="34" charset="0"/>
              </a:rPr>
              <a:t>, 30, preto</a:t>
            </a:r>
          </a:p>
          <a:p>
            <a:pPr>
              <a:lnSpc>
                <a:spcPts val="4000"/>
              </a:lnSpc>
              <a:spcAft>
                <a:spcPts val="1500"/>
              </a:spcAft>
            </a:pPr>
            <a:r>
              <a:rPr lang="pt-PT" sz="3000" dirty="0">
                <a:latin typeface="Arial" panose="020B0604020202020204" pitchFamily="34" charset="0"/>
                <a:cs typeface="Arial" panose="020B0604020202020204" pitchFamily="34" charset="0"/>
              </a:rPr>
              <a:t>Limite de texto total ao longo de todas as secções: 280 palavras.</a:t>
            </a:r>
          </a:p>
          <a:p>
            <a:pPr>
              <a:lnSpc>
                <a:spcPts val="4000"/>
              </a:lnSpc>
              <a:spcAft>
                <a:spcPts val="1500"/>
              </a:spcAft>
            </a:pPr>
            <a:r>
              <a:rPr lang="pt-PT" sz="3000" dirty="0">
                <a:latin typeface="Arial" panose="020B0604020202020204" pitchFamily="34" charset="0"/>
                <a:cs typeface="Arial" panose="020B0604020202020204" pitchFamily="34" charset="0"/>
              </a:rPr>
              <a:t>Incentiva-se o uso de imagem e/ou esquema e o cartaz poderá estar em Português ou Inglês.</a:t>
            </a:r>
          </a:p>
          <a:p>
            <a:pPr>
              <a:lnSpc>
                <a:spcPts val="4000"/>
              </a:lnSpc>
              <a:spcAft>
                <a:spcPts val="1500"/>
              </a:spcAft>
            </a:pPr>
            <a:r>
              <a:rPr lang="pt-PT" sz="3000" dirty="0">
                <a:latin typeface="Arial" panose="020B0604020202020204" pitchFamily="34" charset="0"/>
                <a:cs typeface="Arial" panose="020B0604020202020204" pitchFamily="34" charset="0"/>
              </a:rPr>
              <a:t>As referências bibliográficas ao longo do texto serão indicadas com um número entre parêntesis retos (por exemplo [1]), segundo a ordem em que aparecem.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538608FB-512B-D540-A907-68D7BAC982DA}"/>
              </a:ext>
            </a:extLst>
          </p:cNvPr>
          <p:cNvCxnSpPr>
            <a:cxnSpLocks/>
          </p:cNvCxnSpPr>
          <p:nvPr userDrawn="1"/>
        </p:nvCxnSpPr>
        <p:spPr>
          <a:xfrm>
            <a:off x="8080556" y="-294968"/>
            <a:ext cx="0" cy="43754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8F60F8BD-847C-B645-9D5E-521D8703E37F}"/>
              </a:ext>
            </a:extLst>
          </p:cNvPr>
          <p:cNvCxnSpPr>
            <a:cxnSpLocks/>
          </p:cNvCxnSpPr>
          <p:nvPr userDrawn="1"/>
        </p:nvCxnSpPr>
        <p:spPr>
          <a:xfrm flipH="1">
            <a:off x="-419100" y="10490769"/>
            <a:ext cx="29908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112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436AC49E-19F6-4A1D-9DE6-CE13515B5446}"/>
              </a:ext>
            </a:extLst>
          </p:cNvPr>
          <p:cNvCxnSpPr>
            <a:cxnSpLocks/>
          </p:cNvCxnSpPr>
          <p:nvPr userDrawn="1"/>
        </p:nvCxnSpPr>
        <p:spPr>
          <a:xfrm>
            <a:off x="27072425" y="-294968"/>
            <a:ext cx="0" cy="43670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B32F80BA-CFEB-4884-BD35-FDC27784E3A8}"/>
              </a:ext>
            </a:extLst>
          </p:cNvPr>
          <p:cNvCxnSpPr>
            <a:cxnSpLocks/>
          </p:cNvCxnSpPr>
          <p:nvPr userDrawn="1"/>
        </p:nvCxnSpPr>
        <p:spPr>
          <a:xfrm flipH="1">
            <a:off x="-419100" y="39790276"/>
            <a:ext cx="29908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2C257330-8EC9-454A-BFDE-8B24C5C62659}"/>
              </a:ext>
            </a:extLst>
          </p:cNvPr>
          <p:cNvCxnSpPr>
            <a:cxnSpLocks/>
          </p:cNvCxnSpPr>
          <p:nvPr userDrawn="1"/>
        </p:nvCxnSpPr>
        <p:spPr>
          <a:xfrm>
            <a:off x="5193889" y="-294968"/>
            <a:ext cx="0" cy="43754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E9A0E0C5-4128-4165-9808-42D6546024DD}"/>
              </a:ext>
            </a:extLst>
          </p:cNvPr>
          <p:cNvCxnSpPr>
            <a:cxnSpLocks/>
          </p:cNvCxnSpPr>
          <p:nvPr userDrawn="1"/>
        </p:nvCxnSpPr>
        <p:spPr>
          <a:xfrm flipH="1">
            <a:off x="-419100" y="8765126"/>
            <a:ext cx="29908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68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85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="" xmlns:a16="http://schemas.microsoft.com/office/drawing/2014/main" id="{367A7591-8628-E94F-AF32-AA608D94AA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00425" cy="87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  <p:sldLayoutId id="2147483672" r:id="rId3"/>
  </p:sldLayoutIdLst>
  <p:txStyles>
    <p:titleStyle>
      <a:lvl1pPr algn="l" defTabSz="2879934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83" indent="-719983" algn="l" defTabSz="2879934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8" kern="1200">
          <a:solidFill>
            <a:schemeClr val="tx1"/>
          </a:solidFill>
          <a:latin typeface="+mn-lt"/>
          <a:ea typeface="+mn-ea"/>
          <a:cs typeface="+mn-cs"/>
        </a:defRPr>
      </a:lvl1pPr>
      <a:lvl2pPr marL="2159950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917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84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51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5pPr>
      <a:lvl6pPr marL="7919818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6pPr>
      <a:lvl7pPr marL="9359784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7pPr>
      <a:lvl8pPr marL="10799751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8pPr>
      <a:lvl9pPr marL="12239718" indent="-719983" algn="l" defTabSz="2879934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1pPr>
      <a:lvl2pPr marL="1439967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2pPr>
      <a:lvl3pPr marL="2879934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3pPr>
      <a:lvl4pPr marL="4319901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4pPr>
      <a:lvl5pPr marL="5759867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5pPr>
      <a:lvl6pPr marL="7199834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6pPr>
      <a:lvl7pPr marL="8639801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7pPr>
      <a:lvl8pPr marL="10079768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8pPr>
      <a:lvl9pPr marL="11519735" algn="l" defTabSz="2879934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evista.unitins.br/index.php/humanidadeseinovacao/issue/view/134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8414A8C-AEC2-6944-AF80-F4744E6A9E20}"/>
              </a:ext>
            </a:extLst>
          </p:cNvPr>
          <p:cNvCxnSpPr>
            <a:cxnSpLocks/>
          </p:cNvCxnSpPr>
          <p:nvPr/>
        </p:nvCxnSpPr>
        <p:spPr>
          <a:xfrm flipH="1">
            <a:off x="-419100" y="10490769"/>
            <a:ext cx="29908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58951" y="10692245"/>
            <a:ext cx="281414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mtClean="0"/>
              <a:t>O </a:t>
            </a:r>
            <a:r>
              <a:rPr lang="pt-BR" sz="5400" b="1" dirty="0"/>
              <a:t>COLÉGIO CATAGUASES SOB A ÓTICA DA INCLUSÃO, A PARTIR DO DESENHO UNIVERSAL DE APRENDIZAGEM.</a:t>
            </a:r>
            <a:endParaRPr lang="pt-BR" sz="5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PT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Alessandra Furtado de Oliveira, Ruth Maria Mariani Braz e Jaqueline de Faria Barros.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UNIVERSIDADE FEDERAL FLUMINENSE – UFF </a:t>
            </a:r>
          </a:p>
          <a:p>
            <a:pPr algn="ctr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CURSO DE MESTRADO PROFISSIONAL EM DIVERSIDADE E INCLUSÃO – CMPDI</a:t>
            </a:r>
          </a:p>
          <a:p>
            <a:pPr algn="ctr"/>
            <a:r>
              <a:rPr lang="pt-B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55236" y="15237239"/>
            <a:ext cx="27186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cidade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Cataguases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situada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da Mata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mineira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possui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cerca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de 16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edificações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foram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tombadas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Instituto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Patimônio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Artístico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devido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riqueza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acervo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fortemente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influenciado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pela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arquitetura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moderna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vigente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. O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Colégio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Cataguases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destaca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dentre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elas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conceito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inclusão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acessibilidade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propostos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Desenho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Universal de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(DUA).  </a:t>
            </a:r>
            <a:endParaRPr lang="pt-BR" sz="3600" dirty="0">
              <a:ln w="3175">
                <a:solidFill>
                  <a:schemeClr val="tx1"/>
                </a:solidFill>
              </a:ln>
              <a:solidFill>
                <a:schemeClr val="accent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55097" y="18409857"/>
            <a:ext cx="27186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Descrever a arquitetura do Colégio Cataguases (MG), sob uma perspectiva do Desenho Universal de Aprendizagem (DUA), como um local pensado para a reflexão e o aperfeiçoamento do pensamento crítico, analisando os fatores que fazem da edificação um espaço para a inclusão e precursor da acessibilidade, segundo o Movimento Modernista.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55236" y="20950025"/>
            <a:ext cx="27086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  <a:p>
            <a:pPr algn="just"/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Utilizamos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método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documental,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feito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partir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experiência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vivência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autora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discente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Colégio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Cataguases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aliado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buscas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plataformas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Educapes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Google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Acadêmico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Scielo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Periódicos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Capes, a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partir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palavras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chaves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600" b="1" dirty="0">
              <a:ln w="3175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55236" y="22309482"/>
            <a:ext cx="271862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00" dirty="0">
              <a:ln w="3175">
                <a:solidFill>
                  <a:schemeClr val="tx1"/>
                </a:solidFill>
              </a:ln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</a:p>
          <a:p>
            <a:pPr algn="just"/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descrever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espaços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Colégio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Cataguases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podemos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observer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consonância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com o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Movimento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Modernista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arquitetura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e com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princípios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Desenho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Universal de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(DUA),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pois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suas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linhas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limpas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amplas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arquitetura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convite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para a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confluência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pessoas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espaço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destinado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educação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Suas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rampas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ausências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escadas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presents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principais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pontos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edificação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demonstram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preocupação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com a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acessibilidade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inovação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para a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época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. O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espaço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planejado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modo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além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funcionalidade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pudesse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ofertar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arte 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aconchego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párticipes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favorecendo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reflexão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espera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local de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ensino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600" dirty="0">
              <a:ln w="3175">
                <a:solidFill>
                  <a:schemeClr val="tx1"/>
                </a:solidFill>
              </a:ln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226220" y="35390287"/>
            <a:ext cx="26571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Ao analisarmos cada estrutura como um todo, percebemos que a edificação e seu entorno procuraram seguir as propostas modernistas da época, mas procuraram promover a acessibilidade e a inclusão para seus usuários.</a:t>
            </a:r>
            <a:endParaRPr lang="pt-BR" sz="3600" b="1" dirty="0">
              <a:ln w="3175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955236" y="37401623"/>
            <a:ext cx="276180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Referencial Bibliográfico</a:t>
            </a:r>
          </a:p>
          <a:p>
            <a:r>
              <a:rPr lang="pt-BR" sz="2800" dirty="0"/>
              <a:t>Alonso, P. H., &amp; </a:t>
            </a:r>
            <a:r>
              <a:rPr lang="pt-BR" sz="2800" dirty="0" err="1"/>
              <a:t>Castriota</a:t>
            </a:r>
            <a:r>
              <a:rPr lang="pt-BR" sz="2800" dirty="0"/>
              <a:t>, L. B. (2009). Conhecer para preservar: documentação e preservação do patrimônio modernista tombado em Cataguases, Minas Gerais. </a:t>
            </a:r>
            <a:r>
              <a:rPr lang="pt-BR" sz="2800" i="1" dirty="0"/>
              <a:t>8º Seminário DOCOMOMO Brasil</a:t>
            </a:r>
            <a:r>
              <a:rPr lang="pt-BR" sz="2800" dirty="0"/>
              <a:t>.</a:t>
            </a:r>
          </a:p>
          <a:p>
            <a:endParaRPr lang="pt-BR" sz="2800" dirty="0"/>
          </a:p>
          <a:p>
            <a:r>
              <a:rPr lang="pt-BR" sz="2800" dirty="0"/>
              <a:t>Caetano, R. O desenvolvimento histórico e cultural de Cataguases: a inauguração do colégio de Cataguases e a sua relação com o Movimento Modernista Verde.</a:t>
            </a:r>
          </a:p>
          <a:p>
            <a:endParaRPr lang="pt-BR" sz="2800" dirty="0"/>
          </a:p>
          <a:p>
            <a:r>
              <a:rPr lang="pt-BR" sz="2800" dirty="0"/>
              <a:t>Leite, E. A., Oliveira, A. F. D., Silva, M. J. D. S., Fausto, I. R. D. S., Braz, R. M. M.,(2022). A experiência de um discente com impedimento visual em visita virtual ao Museu Casa de Portinari. Revista Humanidades &amp; Inovações, </a:t>
            </a:r>
            <a:r>
              <a:rPr lang="pt-BR" sz="2800" dirty="0">
                <a:hlinkClick r:id="rId2"/>
              </a:rPr>
              <a:t>v. 8 n. 60 (2021): Literatura Tocantinense</a:t>
            </a:r>
            <a:endParaRPr lang="pt-BR" sz="2800" dirty="0"/>
          </a:p>
          <a:p>
            <a:r>
              <a:rPr lang="pt-BR" sz="2800" dirty="0"/>
              <a:t> </a:t>
            </a:r>
          </a:p>
          <a:p>
            <a:r>
              <a:rPr lang="pt-BR" sz="2800" dirty="0"/>
              <a:t>Pereira, D. C. (2016). Entre a </a:t>
            </a:r>
            <a:r>
              <a:rPr lang="pt-BR" sz="2800" dirty="0" err="1"/>
              <a:t>reificação</a:t>
            </a:r>
            <a:r>
              <a:rPr lang="pt-BR" sz="2800" dirty="0"/>
              <a:t> da arquitetura modernista e o apagamento da memória: o caso de Cataguases-MG. </a:t>
            </a:r>
            <a:r>
              <a:rPr lang="pt-BR" sz="2800" i="1" dirty="0"/>
              <a:t>PARC Pesquisa em Arquitetura e Construção</a:t>
            </a:r>
            <a:r>
              <a:rPr lang="pt-BR" sz="2800" dirty="0"/>
              <a:t>, </a:t>
            </a:r>
            <a:r>
              <a:rPr lang="pt-BR" sz="2800" i="1" dirty="0"/>
              <a:t>7</a:t>
            </a:r>
            <a:r>
              <a:rPr lang="pt-BR" sz="2800" dirty="0"/>
              <a:t>(1), 46-57.</a:t>
            </a:r>
          </a:p>
          <a:p>
            <a:endParaRPr lang="pt-BR" sz="2800" dirty="0"/>
          </a:p>
          <a:p>
            <a:r>
              <a:rPr lang="pt-BR" sz="2800" dirty="0"/>
              <a:t>URBANO, A. G. E. A Herança Modernista de Cataguases-MG: A </a:t>
            </a:r>
            <a:r>
              <a:rPr lang="pt-BR" sz="2800" dirty="0" err="1"/>
              <a:t>GeoHistória</a:t>
            </a:r>
            <a:r>
              <a:rPr lang="pt-BR" sz="2800" dirty="0"/>
              <a:t> do Espaço Urbano.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7101" y="-94924"/>
            <a:ext cx="28800424" cy="1049076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9780" y="26928721"/>
            <a:ext cx="7249259" cy="471014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5311" y="26773070"/>
            <a:ext cx="7372117" cy="509175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0167" y="26928721"/>
            <a:ext cx="8705124" cy="526594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584327" y="32335238"/>
            <a:ext cx="7711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Figura 1 – Foto da fachada principal da entrada principal do Colégio Cataguases, destaque para os </a:t>
            </a:r>
            <a:r>
              <a:rPr lang="pt-BR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brise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soleil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vertical..Acervo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da autora.</a:t>
            </a:r>
            <a:endParaRPr lang="pt-BR" sz="36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1293619" y="32058239"/>
            <a:ext cx="8211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Figura 2 – Foto do Painel de Cândido Portinari,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Tiradentes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réplica, cujo original atualmente está no Memorial da américa Latina (S.P.), os móveis são de Joaquim Tenreiro. </a:t>
            </a:r>
            <a:endParaRPr lang="pt-BR" sz="36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1924448" y="32121834"/>
            <a:ext cx="6217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Figura 3 – Escultura,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O Pensador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de Jan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Zach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paisagismo de Burle Marx.</a:t>
            </a: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Acervo da autora.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236456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2155</TotalTime>
  <Words>486</Words>
  <Application>Microsoft Office PowerPoint</Application>
  <PresentationFormat>Personalizar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Office Theme</vt:lpstr>
      <vt:lpstr>Apresentação do PowerPoint</vt:lpstr>
    </vt:vector>
  </TitlesOfParts>
  <Company>Universidade de Aveiro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Joana Pereira</dc:creator>
  <cp:lastModifiedBy>PC01</cp:lastModifiedBy>
  <cp:revision>168</cp:revision>
  <dcterms:created xsi:type="dcterms:W3CDTF">2017-03-03T17:50:04Z</dcterms:created>
  <dcterms:modified xsi:type="dcterms:W3CDTF">2022-06-27T16:20:46Z</dcterms:modified>
</cp:coreProperties>
</file>