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9"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Lst>
  <p:sldSz cx="9906000" cy="6858000" type="A4"/>
  <p:notesSz cx="6858000" cy="9144000"/>
  <p:defaultTextStyle>
    <a:defPPr>
      <a:defRPr lang="pt-BR"/>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94660"/>
  </p:normalViewPr>
  <p:slideViewPr>
    <p:cSldViewPr>
      <p:cViewPr varScale="1">
        <p:scale>
          <a:sx n="70" d="100"/>
          <a:sy n="70" d="100"/>
        </p:scale>
        <p:origin x="1152" y="48"/>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5B34F-5BE0-4892-8E02-FCD1A325F70A}" type="datetimeFigureOut">
              <a:rPr lang="pt-BR" smtClean="0"/>
              <a:t>21/05/2022</a:t>
            </a:fld>
            <a:endParaRPr lang="pt-BR"/>
          </a:p>
        </p:txBody>
      </p:sp>
      <p:sp>
        <p:nvSpPr>
          <p:cNvPr id="4" name="Espaço Reservado para Imagem de Slide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3B8B99-030E-4697-A3FA-469C3254B4FE}" type="slidenum">
              <a:rPr lang="pt-BR" smtClean="0"/>
              <a:t>‹nº›</a:t>
            </a:fld>
            <a:endParaRPr lang="pt-BR"/>
          </a:p>
        </p:txBody>
      </p:sp>
    </p:spTree>
    <p:extLst>
      <p:ext uri="{BB962C8B-B14F-4D97-AF65-F5344CB8AC3E}">
        <p14:creationId xmlns:p14="http://schemas.microsoft.com/office/powerpoint/2010/main" val="2203413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E3B8B99-030E-4697-A3FA-469C3254B4FE}" type="slidenum">
              <a:rPr lang="pt-BR" smtClean="0"/>
              <a:t>3</a:t>
            </a:fld>
            <a:endParaRPr lang="pt-BR"/>
          </a:p>
        </p:txBody>
      </p:sp>
    </p:spTree>
    <p:extLst>
      <p:ext uri="{BB962C8B-B14F-4D97-AF65-F5344CB8AC3E}">
        <p14:creationId xmlns:p14="http://schemas.microsoft.com/office/powerpoint/2010/main" val="4026792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E3B8B99-030E-4697-A3FA-469C3254B4FE}" type="slidenum">
              <a:rPr lang="pt-BR" smtClean="0"/>
              <a:t>10</a:t>
            </a:fld>
            <a:endParaRPr lang="pt-BR"/>
          </a:p>
        </p:txBody>
      </p:sp>
    </p:spTree>
    <p:extLst>
      <p:ext uri="{BB962C8B-B14F-4D97-AF65-F5344CB8AC3E}">
        <p14:creationId xmlns:p14="http://schemas.microsoft.com/office/powerpoint/2010/main" val="3470391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42950" y="2130428"/>
            <a:ext cx="84201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91CDAAB6-C3E7-4DDB-9CF7-440C95C2A829}" type="datetimeFigureOut">
              <a:rPr lang="pt-BR" smtClean="0"/>
              <a:pPr/>
              <a:t>21/05/2022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77BBC6A-20C8-43BB-BF31-24417ED05B55}"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1CDAAB6-C3E7-4DDB-9CF7-440C95C2A829}" type="datetimeFigureOut">
              <a:rPr lang="pt-BR" smtClean="0"/>
              <a:pPr/>
              <a:t>21/05/2022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77BBC6A-20C8-43BB-BF31-24417ED05B55}"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81850" y="228600"/>
            <a:ext cx="2228850" cy="48768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95300" y="228600"/>
            <a:ext cx="6521450" cy="48768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1CDAAB6-C3E7-4DDB-9CF7-440C95C2A829}" type="datetimeFigureOut">
              <a:rPr lang="pt-BR" smtClean="0"/>
              <a:pPr/>
              <a:t>21/05/2022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77BBC6A-20C8-43BB-BF31-24417ED05B55}"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1CDAAB6-C3E7-4DDB-9CF7-440C95C2A829}" type="datetimeFigureOut">
              <a:rPr lang="pt-BR" smtClean="0"/>
              <a:pPr/>
              <a:t>21/05/2022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77BBC6A-20C8-43BB-BF31-24417ED05B55}"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82506" y="4406902"/>
            <a:ext cx="8420100" cy="1362076"/>
          </a:xfrm>
        </p:spPr>
        <p:txBody>
          <a:bodyPr anchor="t"/>
          <a:lstStyle>
            <a:lvl1pPr algn="l">
              <a:defRPr sz="47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82506" y="2906713"/>
            <a:ext cx="8420100" cy="1500187"/>
          </a:xfrm>
        </p:spPr>
        <p:txBody>
          <a:bodyPr anchor="b"/>
          <a:lstStyle>
            <a:lvl1pPr marL="0" indent="0">
              <a:buNone/>
              <a:defRPr sz="2300">
                <a:solidFill>
                  <a:schemeClr val="tx1">
                    <a:tint val="75000"/>
                  </a:schemeClr>
                </a:solidFill>
              </a:defRPr>
            </a:lvl1pPr>
            <a:lvl2pPr marL="536433" indent="0">
              <a:buNone/>
              <a:defRPr sz="2100">
                <a:solidFill>
                  <a:schemeClr val="tx1">
                    <a:tint val="75000"/>
                  </a:schemeClr>
                </a:solidFill>
              </a:defRPr>
            </a:lvl2pPr>
            <a:lvl3pPr marL="1072866" indent="0">
              <a:buNone/>
              <a:defRPr sz="1900">
                <a:solidFill>
                  <a:schemeClr val="tx1">
                    <a:tint val="75000"/>
                  </a:schemeClr>
                </a:solidFill>
              </a:defRPr>
            </a:lvl3pPr>
            <a:lvl4pPr marL="1609298" indent="0">
              <a:buNone/>
              <a:defRPr sz="1600">
                <a:solidFill>
                  <a:schemeClr val="tx1">
                    <a:tint val="75000"/>
                  </a:schemeClr>
                </a:solidFill>
              </a:defRPr>
            </a:lvl4pPr>
            <a:lvl5pPr marL="2145731" indent="0">
              <a:buNone/>
              <a:defRPr sz="1600">
                <a:solidFill>
                  <a:schemeClr val="tx1">
                    <a:tint val="75000"/>
                  </a:schemeClr>
                </a:solidFill>
              </a:defRPr>
            </a:lvl5pPr>
            <a:lvl6pPr marL="2682164" indent="0">
              <a:buNone/>
              <a:defRPr sz="1600">
                <a:solidFill>
                  <a:schemeClr val="tx1">
                    <a:tint val="75000"/>
                  </a:schemeClr>
                </a:solidFill>
              </a:defRPr>
            </a:lvl6pPr>
            <a:lvl7pPr marL="3218597" indent="0">
              <a:buNone/>
              <a:defRPr sz="1600">
                <a:solidFill>
                  <a:schemeClr val="tx1">
                    <a:tint val="75000"/>
                  </a:schemeClr>
                </a:solidFill>
              </a:defRPr>
            </a:lvl7pPr>
            <a:lvl8pPr marL="3755029" indent="0">
              <a:buNone/>
              <a:defRPr sz="1600">
                <a:solidFill>
                  <a:schemeClr val="tx1">
                    <a:tint val="75000"/>
                  </a:schemeClr>
                </a:solidFill>
              </a:defRPr>
            </a:lvl8pPr>
            <a:lvl9pPr marL="4291462" indent="0">
              <a:buNone/>
              <a:defRPr sz="16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91CDAAB6-C3E7-4DDB-9CF7-440C95C2A829}" type="datetimeFigureOut">
              <a:rPr lang="pt-BR" smtClean="0"/>
              <a:pPr/>
              <a:t>21/05/2022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77BBC6A-20C8-43BB-BF31-24417ED05B55}"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95300" y="1333501"/>
            <a:ext cx="4375150" cy="3771900"/>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5035550" y="1333501"/>
            <a:ext cx="4375150" cy="3771900"/>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91CDAAB6-C3E7-4DDB-9CF7-440C95C2A829}" type="datetimeFigureOut">
              <a:rPr lang="pt-BR" smtClean="0"/>
              <a:pPr/>
              <a:t>21/05/2022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77BBC6A-20C8-43BB-BF31-24417ED05B55}"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95300" y="274639"/>
            <a:ext cx="89154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95300" y="1535113"/>
            <a:ext cx="4376870" cy="639763"/>
          </a:xfrm>
        </p:spPr>
        <p:txBody>
          <a:bodyPr anchor="b"/>
          <a:lstStyle>
            <a:lvl1pPr marL="0" indent="0">
              <a:buNone/>
              <a:defRPr sz="2800" b="1"/>
            </a:lvl1pPr>
            <a:lvl2pPr marL="536433" indent="0">
              <a:buNone/>
              <a:defRPr sz="2300" b="1"/>
            </a:lvl2pPr>
            <a:lvl3pPr marL="1072866" indent="0">
              <a:buNone/>
              <a:defRPr sz="2100" b="1"/>
            </a:lvl3pPr>
            <a:lvl4pPr marL="1609298" indent="0">
              <a:buNone/>
              <a:defRPr sz="1900" b="1"/>
            </a:lvl4pPr>
            <a:lvl5pPr marL="2145731" indent="0">
              <a:buNone/>
              <a:defRPr sz="1900" b="1"/>
            </a:lvl5pPr>
            <a:lvl6pPr marL="2682164" indent="0">
              <a:buNone/>
              <a:defRPr sz="1900" b="1"/>
            </a:lvl6pPr>
            <a:lvl7pPr marL="3218597" indent="0">
              <a:buNone/>
              <a:defRPr sz="1900" b="1"/>
            </a:lvl7pPr>
            <a:lvl8pPr marL="3755029" indent="0">
              <a:buNone/>
              <a:defRPr sz="1900" b="1"/>
            </a:lvl8pPr>
            <a:lvl9pPr marL="4291462" indent="0">
              <a:buNone/>
              <a:defRPr sz="19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95300" y="2174875"/>
            <a:ext cx="4376870"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5032113" y="1535113"/>
            <a:ext cx="4378590" cy="639763"/>
          </a:xfrm>
        </p:spPr>
        <p:txBody>
          <a:bodyPr anchor="b"/>
          <a:lstStyle>
            <a:lvl1pPr marL="0" indent="0">
              <a:buNone/>
              <a:defRPr sz="2800" b="1"/>
            </a:lvl1pPr>
            <a:lvl2pPr marL="536433" indent="0">
              <a:buNone/>
              <a:defRPr sz="2300" b="1"/>
            </a:lvl2pPr>
            <a:lvl3pPr marL="1072866" indent="0">
              <a:buNone/>
              <a:defRPr sz="2100" b="1"/>
            </a:lvl3pPr>
            <a:lvl4pPr marL="1609298" indent="0">
              <a:buNone/>
              <a:defRPr sz="1900" b="1"/>
            </a:lvl4pPr>
            <a:lvl5pPr marL="2145731" indent="0">
              <a:buNone/>
              <a:defRPr sz="1900" b="1"/>
            </a:lvl5pPr>
            <a:lvl6pPr marL="2682164" indent="0">
              <a:buNone/>
              <a:defRPr sz="1900" b="1"/>
            </a:lvl6pPr>
            <a:lvl7pPr marL="3218597" indent="0">
              <a:buNone/>
              <a:defRPr sz="1900" b="1"/>
            </a:lvl7pPr>
            <a:lvl8pPr marL="3755029" indent="0">
              <a:buNone/>
              <a:defRPr sz="1900" b="1"/>
            </a:lvl8pPr>
            <a:lvl9pPr marL="4291462" indent="0">
              <a:buNone/>
              <a:defRPr sz="19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5032113" y="2174875"/>
            <a:ext cx="4378590"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91CDAAB6-C3E7-4DDB-9CF7-440C95C2A829}" type="datetimeFigureOut">
              <a:rPr lang="pt-BR" smtClean="0"/>
              <a:pPr/>
              <a:t>21/05/2022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877BBC6A-20C8-43BB-BF31-24417ED05B55}"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91CDAAB6-C3E7-4DDB-9CF7-440C95C2A829}" type="datetimeFigureOut">
              <a:rPr lang="pt-BR" smtClean="0"/>
              <a:pPr/>
              <a:t>21/05/2022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877BBC6A-20C8-43BB-BF31-24417ED05B55}"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91CDAAB6-C3E7-4DDB-9CF7-440C95C2A829}" type="datetimeFigureOut">
              <a:rPr lang="pt-BR" smtClean="0"/>
              <a:pPr/>
              <a:t>21/05/2022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877BBC6A-20C8-43BB-BF31-24417ED05B55}"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95303" y="273051"/>
            <a:ext cx="3259006" cy="1162051"/>
          </a:xfrm>
        </p:spPr>
        <p:txBody>
          <a:bodyPr anchor="b"/>
          <a:lstStyle>
            <a:lvl1pPr algn="l">
              <a:defRPr sz="23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872971" y="273052"/>
            <a:ext cx="5537729" cy="5853113"/>
          </a:xfrm>
        </p:spPr>
        <p:txBody>
          <a:bodyPr/>
          <a:lstStyle>
            <a:lvl1pPr>
              <a:defRPr sz="38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95303" y="1435102"/>
            <a:ext cx="3259006" cy="4691063"/>
          </a:xfrm>
        </p:spPr>
        <p:txBody>
          <a:bodyPr/>
          <a:lstStyle>
            <a:lvl1pPr marL="0" indent="0">
              <a:buNone/>
              <a:defRPr sz="1600"/>
            </a:lvl1pPr>
            <a:lvl2pPr marL="536433" indent="0">
              <a:buNone/>
              <a:defRPr sz="1400"/>
            </a:lvl2pPr>
            <a:lvl3pPr marL="1072866" indent="0">
              <a:buNone/>
              <a:defRPr sz="1200"/>
            </a:lvl3pPr>
            <a:lvl4pPr marL="1609298" indent="0">
              <a:buNone/>
              <a:defRPr sz="1100"/>
            </a:lvl4pPr>
            <a:lvl5pPr marL="2145731" indent="0">
              <a:buNone/>
              <a:defRPr sz="1100"/>
            </a:lvl5pPr>
            <a:lvl6pPr marL="2682164" indent="0">
              <a:buNone/>
              <a:defRPr sz="1100"/>
            </a:lvl6pPr>
            <a:lvl7pPr marL="3218597" indent="0">
              <a:buNone/>
              <a:defRPr sz="1100"/>
            </a:lvl7pPr>
            <a:lvl8pPr marL="3755029" indent="0">
              <a:buNone/>
              <a:defRPr sz="1100"/>
            </a:lvl8pPr>
            <a:lvl9pPr marL="4291462" indent="0">
              <a:buNone/>
              <a:defRPr sz="11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91CDAAB6-C3E7-4DDB-9CF7-440C95C2A829}" type="datetimeFigureOut">
              <a:rPr lang="pt-BR" smtClean="0"/>
              <a:pPr/>
              <a:t>21/05/2022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77BBC6A-20C8-43BB-BF31-24417ED05B55}"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941645" y="4800600"/>
            <a:ext cx="5943600" cy="566739"/>
          </a:xfrm>
        </p:spPr>
        <p:txBody>
          <a:bodyPr anchor="b"/>
          <a:lstStyle>
            <a:lvl1pPr algn="l">
              <a:defRPr sz="23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941645" y="612775"/>
            <a:ext cx="5943600" cy="4114800"/>
          </a:xfrm>
        </p:spPr>
        <p:txBody>
          <a:bodyPr/>
          <a:lstStyle>
            <a:lvl1pPr marL="0" indent="0">
              <a:buNone/>
              <a:defRPr sz="3800"/>
            </a:lvl1pPr>
            <a:lvl2pPr marL="536433" indent="0">
              <a:buNone/>
              <a:defRPr sz="3300"/>
            </a:lvl2pPr>
            <a:lvl3pPr marL="1072866" indent="0">
              <a:buNone/>
              <a:defRPr sz="2800"/>
            </a:lvl3pPr>
            <a:lvl4pPr marL="1609298" indent="0">
              <a:buNone/>
              <a:defRPr sz="2300"/>
            </a:lvl4pPr>
            <a:lvl5pPr marL="2145731" indent="0">
              <a:buNone/>
              <a:defRPr sz="2300"/>
            </a:lvl5pPr>
            <a:lvl6pPr marL="2682164" indent="0">
              <a:buNone/>
              <a:defRPr sz="2300"/>
            </a:lvl6pPr>
            <a:lvl7pPr marL="3218597" indent="0">
              <a:buNone/>
              <a:defRPr sz="2300"/>
            </a:lvl7pPr>
            <a:lvl8pPr marL="3755029" indent="0">
              <a:buNone/>
              <a:defRPr sz="2300"/>
            </a:lvl8pPr>
            <a:lvl9pPr marL="4291462" indent="0">
              <a:buNone/>
              <a:defRPr sz="2300"/>
            </a:lvl9pPr>
          </a:lstStyle>
          <a:p>
            <a:endParaRPr lang="pt-BR"/>
          </a:p>
        </p:txBody>
      </p:sp>
      <p:sp>
        <p:nvSpPr>
          <p:cNvPr id="4" name="Espaço Reservado para Texto 3"/>
          <p:cNvSpPr>
            <a:spLocks noGrp="1"/>
          </p:cNvSpPr>
          <p:nvPr>
            <p:ph type="body" sz="half" idx="2"/>
          </p:nvPr>
        </p:nvSpPr>
        <p:spPr>
          <a:xfrm>
            <a:off x="1941645" y="5367339"/>
            <a:ext cx="5943600" cy="804861"/>
          </a:xfrm>
        </p:spPr>
        <p:txBody>
          <a:bodyPr/>
          <a:lstStyle>
            <a:lvl1pPr marL="0" indent="0">
              <a:buNone/>
              <a:defRPr sz="1600"/>
            </a:lvl1pPr>
            <a:lvl2pPr marL="536433" indent="0">
              <a:buNone/>
              <a:defRPr sz="1400"/>
            </a:lvl2pPr>
            <a:lvl3pPr marL="1072866" indent="0">
              <a:buNone/>
              <a:defRPr sz="1200"/>
            </a:lvl3pPr>
            <a:lvl4pPr marL="1609298" indent="0">
              <a:buNone/>
              <a:defRPr sz="1100"/>
            </a:lvl4pPr>
            <a:lvl5pPr marL="2145731" indent="0">
              <a:buNone/>
              <a:defRPr sz="1100"/>
            </a:lvl5pPr>
            <a:lvl6pPr marL="2682164" indent="0">
              <a:buNone/>
              <a:defRPr sz="1100"/>
            </a:lvl6pPr>
            <a:lvl7pPr marL="3218597" indent="0">
              <a:buNone/>
              <a:defRPr sz="1100"/>
            </a:lvl7pPr>
            <a:lvl8pPr marL="3755029" indent="0">
              <a:buNone/>
              <a:defRPr sz="1100"/>
            </a:lvl8pPr>
            <a:lvl9pPr marL="4291462" indent="0">
              <a:buNone/>
              <a:defRPr sz="11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91CDAAB6-C3E7-4DDB-9CF7-440C95C2A829}" type="datetimeFigureOut">
              <a:rPr lang="pt-BR" smtClean="0"/>
              <a:pPr/>
              <a:t>21/05/2022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77BBC6A-20C8-43BB-BF31-24417ED05B55}"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t="-1000" r="-1000" b="-1000"/>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95300" y="274639"/>
            <a:ext cx="8915400" cy="1143000"/>
          </a:xfrm>
          <a:prstGeom prst="rect">
            <a:avLst/>
          </a:prstGeom>
        </p:spPr>
        <p:txBody>
          <a:bodyPr vert="horz" lIns="107287" tIns="53643" rIns="107287" bIns="53643"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95300" y="1600200"/>
            <a:ext cx="8915400" cy="4525963"/>
          </a:xfrm>
          <a:prstGeom prst="rect">
            <a:avLst/>
          </a:prstGeom>
        </p:spPr>
        <p:txBody>
          <a:bodyPr vert="horz" lIns="107287" tIns="53643" rIns="107287" bIns="53643"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95300" y="6356352"/>
            <a:ext cx="2311400" cy="365125"/>
          </a:xfrm>
          <a:prstGeom prst="rect">
            <a:avLst/>
          </a:prstGeom>
        </p:spPr>
        <p:txBody>
          <a:bodyPr vert="horz" lIns="107287" tIns="53643" rIns="107287" bIns="53643" rtlCol="0" anchor="ctr"/>
          <a:lstStyle>
            <a:lvl1pPr algn="l">
              <a:defRPr sz="1400">
                <a:solidFill>
                  <a:schemeClr val="tx1">
                    <a:tint val="75000"/>
                  </a:schemeClr>
                </a:solidFill>
              </a:defRPr>
            </a:lvl1pPr>
          </a:lstStyle>
          <a:p>
            <a:fld id="{91CDAAB6-C3E7-4DDB-9CF7-440C95C2A829}" type="datetimeFigureOut">
              <a:rPr lang="pt-BR" smtClean="0"/>
              <a:pPr/>
              <a:t>21/05/2022</a:t>
            </a:fld>
            <a:endParaRPr lang="pt-BR"/>
          </a:p>
        </p:txBody>
      </p:sp>
      <p:sp>
        <p:nvSpPr>
          <p:cNvPr id="5" name="Espaço Reservado para Rodapé 4"/>
          <p:cNvSpPr>
            <a:spLocks noGrp="1"/>
          </p:cNvSpPr>
          <p:nvPr>
            <p:ph type="ftr" sz="quarter" idx="3"/>
          </p:nvPr>
        </p:nvSpPr>
        <p:spPr>
          <a:xfrm>
            <a:off x="3384550" y="6356352"/>
            <a:ext cx="3136900" cy="365125"/>
          </a:xfrm>
          <a:prstGeom prst="rect">
            <a:avLst/>
          </a:prstGeom>
        </p:spPr>
        <p:txBody>
          <a:bodyPr vert="horz" lIns="107287" tIns="53643" rIns="107287" bIns="53643" rtlCol="0" anchor="ctr"/>
          <a:lstStyle>
            <a:lvl1pPr algn="ctr">
              <a:defRPr sz="14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7099300" y="6356352"/>
            <a:ext cx="2311400" cy="365125"/>
          </a:xfrm>
          <a:prstGeom prst="rect">
            <a:avLst/>
          </a:prstGeom>
        </p:spPr>
        <p:txBody>
          <a:bodyPr vert="horz" lIns="107287" tIns="53643" rIns="107287" bIns="53643" rtlCol="0" anchor="ctr"/>
          <a:lstStyle>
            <a:lvl1pPr algn="r">
              <a:defRPr sz="1400">
                <a:solidFill>
                  <a:schemeClr val="tx1">
                    <a:tint val="75000"/>
                  </a:schemeClr>
                </a:solidFill>
              </a:defRPr>
            </a:lvl1pPr>
          </a:lstStyle>
          <a:p>
            <a:fld id="{877BBC6A-20C8-43BB-BF31-24417ED05B55}"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pt-BR"/>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b="-1000"/>
          </a:stretch>
        </a:blipFill>
        <a:effectLst/>
      </p:bgPr>
    </p:bg>
    <p:spTree>
      <p:nvGrpSpPr>
        <p:cNvPr id="1" name=""/>
        <p:cNvGrpSpPr/>
        <p:nvPr/>
      </p:nvGrpSpPr>
      <p:grpSpPr>
        <a:xfrm>
          <a:off x="0" y="0"/>
          <a:ext cx="0" cy="0"/>
          <a:chOff x="0" y="0"/>
          <a:chExt cx="0" cy="0"/>
        </a:xfrm>
      </p:grpSpPr>
      <p:sp>
        <p:nvSpPr>
          <p:cNvPr id="4" name="CaixaDeTexto 3"/>
          <p:cNvSpPr txBox="1"/>
          <p:nvPr/>
        </p:nvSpPr>
        <p:spPr>
          <a:xfrm>
            <a:off x="992560" y="1844825"/>
            <a:ext cx="8352928" cy="5878532"/>
          </a:xfrm>
          <a:prstGeom prst="rect">
            <a:avLst/>
          </a:prstGeom>
          <a:noFill/>
        </p:spPr>
        <p:txBody>
          <a:bodyPr wrap="square" rtlCol="0">
            <a:spAutoFit/>
          </a:bodyPr>
          <a:lstStyle/>
          <a:p>
            <a:pPr algn="ctr"/>
            <a:r>
              <a:rPr lang="pt-BR" sz="3600" b="1" dirty="0" smtClean="0">
                <a:latin typeface="Arial Black" panose="020B0A04020102020204" pitchFamily="34" charset="0"/>
              </a:rPr>
              <a:t> </a:t>
            </a:r>
          </a:p>
          <a:p>
            <a:pPr algn="ctr"/>
            <a:r>
              <a:rPr lang="pt-BR" sz="4000" b="1" dirty="0" smtClean="0">
                <a:latin typeface="+mj-lt"/>
              </a:rPr>
              <a:t>RELATO </a:t>
            </a:r>
            <a:r>
              <a:rPr lang="pt-BR" sz="4000" b="1" dirty="0">
                <a:latin typeface="+mj-lt"/>
              </a:rPr>
              <a:t>DE EXPERIÊNCIA DE UM PROFESSOR EM SEU PROCESSO DE REINVENÇÃO DIANTE DA </a:t>
            </a:r>
            <a:r>
              <a:rPr lang="pt-BR" sz="4000" b="1" dirty="0" smtClean="0">
                <a:latin typeface="+mj-lt"/>
              </a:rPr>
              <a:t>COVID-19</a:t>
            </a:r>
            <a:r>
              <a:rPr lang="pt-BR" sz="4000" dirty="0" smtClean="0">
                <a:latin typeface="+mj-lt"/>
              </a:rPr>
              <a:t>.</a:t>
            </a:r>
            <a:endParaRPr lang="pt-BR" sz="4000" b="1" dirty="0" smtClean="0">
              <a:latin typeface="+mj-lt"/>
            </a:endParaRPr>
          </a:p>
          <a:p>
            <a:pPr algn="ctr"/>
            <a:r>
              <a:rPr lang="pt-BR" sz="2800" b="1" dirty="0" smtClean="0"/>
              <a:t>Alessandra Furtado de Oliveira</a:t>
            </a:r>
          </a:p>
          <a:p>
            <a:pPr algn="ctr"/>
            <a:r>
              <a:rPr lang="pt-BR" sz="2800" b="1" dirty="0" smtClean="0"/>
              <a:t>Ruth Maria Mariano Braz</a:t>
            </a:r>
          </a:p>
          <a:p>
            <a:pPr algn="ctr"/>
            <a:r>
              <a:rPr lang="pt-BR" sz="2800" b="1" dirty="0" smtClean="0"/>
              <a:t>Jacqueline de Faria Barros </a:t>
            </a:r>
            <a:r>
              <a:rPr lang="pt-BR" sz="2800" b="1" dirty="0" smtClean="0"/>
              <a:t>Ramos</a:t>
            </a:r>
          </a:p>
          <a:p>
            <a:pPr algn="ctr"/>
            <a:r>
              <a:rPr lang="pt-BR" sz="2800" b="1" dirty="0" smtClean="0"/>
              <a:t>CMPDI/UFF</a:t>
            </a:r>
            <a:endParaRPr lang="pt-BR" sz="2800" b="1" dirty="0"/>
          </a:p>
          <a:p>
            <a:pPr algn="ctr"/>
            <a:endParaRPr lang="pt-BR" sz="2800" b="1" dirty="0" smtClean="0"/>
          </a:p>
          <a:p>
            <a:pPr algn="ctr"/>
            <a:endParaRPr lang="pt-BR" sz="4000" b="1" dirty="0"/>
          </a:p>
          <a:p>
            <a:pPr algn="ctr"/>
            <a:endParaRPr lang="pt-BR" sz="4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48544" y="764704"/>
            <a:ext cx="6580956" cy="1323439"/>
          </a:xfrm>
          <a:prstGeom prst="rect">
            <a:avLst/>
          </a:prstGeom>
        </p:spPr>
        <p:txBody>
          <a:bodyPr wrap="square">
            <a:spAutoFit/>
          </a:bodyPr>
          <a:lstStyle/>
          <a:p>
            <a:r>
              <a:rPr lang="pt-BR" sz="4000" b="1" dirty="0">
                <a:latin typeface="+mj-lt"/>
                <a:cs typeface="Arial" panose="020B0604020202020204" pitchFamily="34" charset="0"/>
              </a:rPr>
              <a:t>DISCUSSÃO</a:t>
            </a:r>
            <a:br>
              <a:rPr lang="pt-BR" sz="4000" b="1" dirty="0">
                <a:latin typeface="+mj-lt"/>
                <a:cs typeface="Arial" panose="020B0604020202020204" pitchFamily="34" charset="0"/>
              </a:rPr>
            </a:br>
            <a:endParaRPr lang="pt-BR" sz="4000" dirty="0">
              <a:latin typeface="+mj-lt"/>
            </a:endParaRPr>
          </a:p>
        </p:txBody>
      </p:sp>
      <p:sp>
        <p:nvSpPr>
          <p:cNvPr id="3" name="Retângulo 2"/>
          <p:cNvSpPr/>
          <p:nvPr/>
        </p:nvSpPr>
        <p:spPr>
          <a:xfrm>
            <a:off x="848544" y="1412776"/>
            <a:ext cx="8280920" cy="4031873"/>
          </a:xfrm>
          <a:prstGeom prst="rect">
            <a:avLst/>
          </a:prstGeom>
        </p:spPr>
        <p:txBody>
          <a:bodyPr wrap="square">
            <a:spAutoFit/>
          </a:bodyPr>
          <a:lstStyle/>
          <a:p>
            <a:r>
              <a:rPr lang="pt-BR" sz="2400" dirty="0"/>
              <a:t>Os resultados foram muito promissores, tendo em vista que a participação era grande e entusiasmada, mas também é importante destacar s constatação de que esse modelo não contempla todas as instituições e alunos, uma vez que, para que funcione, é imprescindível que o discente tenha o recurso do computador e/ou telefone e dados, o que não é uma realidade para todos. </a:t>
            </a:r>
            <a:r>
              <a:rPr lang="pt-BR" sz="10100" b="1" dirty="0">
                <a:cs typeface="Arial" panose="020B0604020202020204" pitchFamily="34" charset="0"/>
              </a:rPr>
              <a:t/>
            </a:r>
            <a:br>
              <a:rPr lang="pt-BR" sz="10100" b="1" dirty="0">
                <a:cs typeface="Arial" panose="020B0604020202020204" pitchFamily="34" charset="0"/>
              </a:rPr>
            </a:br>
            <a:r>
              <a:rPr lang="pt-BR" sz="4400" b="1" dirty="0">
                <a:cs typeface="Arial" panose="020B0604020202020204" pitchFamily="34" charset="0"/>
              </a:rPr>
              <a:t/>
            </a:r>
            <a:br>
              <a:rPr lang="pt-BR" sz="4400" b="1" dirty="0">
                <a:cs typeface="Arial" panose="020B0604020202020204" pitchFamily="34" charset="0"/>
              </a:rPr>
            </a:br>
            <a:endParaRPr lang="pt-BR" sz="4400" dirty="0"/>
          </a:p>
        </p:txBody>
      </p:sp>
      <p:pic>
        <p:nvPicPr>
          <p:cNvPr id="4" name="Imagem 3"/>
          <p:cNvPicPr>
            <a:picLocks noChangeAspect="1"/>
          </p:cNvPicPr>
          <p:nvPr/>
        </p:nvPicPr>
        <p:blipFill>
          <a:blip r:embed="rId3"/>
          <a:stretch>
            <a:fillRect/>
          </a:stretch>
        </p:blipFill>
        <p:spPr>
          <a:xfrm>
            <a:off x="2936776" y="3833332"/>
            <a:ext cx="3528392" cy="2443238"/>
          </a:xfrm>
          <a:prstGeom prst="rect">
            <a:avLst/>
          </a:prstGeom>
        </p:spPr>
      </p:pic>
      <p:sp>
        <p:nvSpPr>
          <p:cNvPr id="5" name="Retângulo 4"/>
          <p:cNvSpPr/>
          <p:nvPr/>
        </p:nvSpPr>
        <p:spPr>
          <a:xfrm rot="10800000" flipH="1" flipV="1">
            <a:off x="6609184" y="5788310"/>
            <a:ext cx="2736304" cy="415498"/>
          </a:xfrm>
          <a:prstGeom prst="rect">
            <a:avLst/>
          </a:prstGeom>
        </p:spPr>
        <p:txBody>
          <a:bodyPr wrap="square">
            <a:spAutoFit/>
          </a:bodyPr>
          <a:lstStyle/>
          <a:p>
            <a:r>
              <a:rPr lang="pt-BR" sz="2000" dirty="0"/>
              <a:t>https://bit.ly/3w</a:t>
            </a:r>
            <a:r>
              <a:rPr lang="pt-BR" dirty="0"/>
              <a:t>oI2hh</a:t>
            </a:r>
          </a:p>
        </p:txBody>
      </p:sp>
    </p:spTree>
    <p:extLst>
      <p:ext uri="{BB962C8B-B14F-4D97-AF65-F5344CB8AC3E}">
        <p14:creationId xmlns:p14="http://schemas.microsoft.com/office/powerpoint/2010/main" val="3165459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60512" y="764704"/>
            <a:ext cx="9073008" cy="6463888"/>
          </a:xfrm>
          <a:prstGeom prst="rect">
            <a:avLst/>
          </a:prstGeom>
        </p:spPr>
        <p:txBody>
          <a:bodyPr wrap="square">
            <a:spAutoFit/>
          </a:bodyPr>
          <a:lstStyle/>
          <a:p>
            <a:r>
              <a:rPr lang="pt-BR" sz="4000" b="1" dirty="0">
                <a:latin typeface="+mj-lt"/>
                <a:cs typeface="Arial" panose="020B0604020202020204" pitchFamily="34" charset="0"/>
              </a:rPr>
              <a:t>DISCUSSÃO</a:t>
            </a:r>
            <a:r>
              <a:rPr lang="pt-BR" sz="2000" b="1" dirty="0">
                <a:cs typeface="Arial" panose="020B0604020202020204" pitchFamily="34" charset="0"/>
              </a:rPr>
              <a:t/>
            </a:r>
            <a:br>
              <a:rPr lang="pt-BR" sz="2000" b="1" dirty="0">
                <a:cs typeface="Arial" panose="020B0604020202020204" pitchFamily="34" charset="0"/>
              </a:rPr>
            </a:br>
            <a:r>
              <a:rPr lang="pt-BR" sz="2000" b="1" dirty="0">
                <a:cs typeface="Arial" panose="020B0604020202020204" pitchFamily="34" charset="0"/>
              </a:rPr>
              <a:t> </a:t>
            </a:r>
            <a:r>
              <a:rPr lang="pt-BR" sz="2000" b="1" dirty="0" smtClean="0">
                <a:cs typeface="Arial" panose="020B0604020202020204" pitchFamily="34" charset="0"/>
              </a:rPr>
              <a:t>    </a:t>
            </a:r>
            <a:r>
              <a:rPr lang="pt-BR" sz="2000" dirty="0" smtClean="0">
                <a:cs typeface="Arial" panose="020B0604020202020204" pitchFamily="34" charset="0"/>
              </a:rPr>
              <a:t>Ao longo de todo o processo p</a:t>
            </a:r>
            <a:r>
              <a:rPr lang="pt-BR" sz="2000" dirty="0" smtClean="0">
                <a:ea typeface="Arial" panose="020B0604020202020204" pitchFamily="34" charset="0"/>
              </a:rPr>
              <a:t>rocurei sempre aplicar os princípios do Desenho                     Universal </a:t>
            </a:r>
            <a:r>
              <a:rPr lang="pt-BR" sz="2000" dirty="0">
                <a:ea typeface="Arial" panose="020B0604020202020204" pitchFamily="34" charset="0"/>
              </a:rPr>
              <a:t>de </a:t>
            </a:r>
            <a:r>
              <a:rPr lang="pt-BR" sz="2000" dirty="0" smtClean="0">
                <a:ea typeface="Arial" panose="020B0604020202020204" pitchFamily="34" charset="0"/>
              </a:rPr>
              <a:t>Aprendizagem (DUA): </a:t>
            </a:r>
          </a:p>
          <a:p>
            <a:endParaRPr lang="pt-BR" sz="2000" dirty="0" smtClean="0">
              <a:ea typeface="Arial" panose="020B0604020202020204" pitchFamily="34" charset="0"/>
            </a:endParaRPr>
          </a:p>
          <a:p>
            <a:pPr marL="342900" indent="-342900">
              <a:buFontTx/>
              <a:buChar char="-"/>
            </a:pPr>
            <a:r>
              <a:rPr lang="pt-BR" sz="2000" dirty="0" smtClean="0">
                <a:ea typeface="Arial" panose="020B0604020202020204" pitchFamily="34" charset="0"/>
              </a:rPr>
              <a:t>Princípio I: busca apresentar </a:t>
            </a:r>
            <a:r>
              <a:rPr lang="pt-BR" sz="2000" dirty="0">
                <a:ea typeface="Arial" panose="020B0604020202020204" pitchFamily="34" charset="0"/>
              </a:rPr>
              <a:t>de diferentes formas um mesmo </a:t>
            </a:r>
            <a:r>
              <a:rPr lang="pt-BR" sz="2000" dirty="0" smtClean="0">
                <a:ea typeface="Arial" panose="020B0604020202020204" pitchFamily="34" charset="0"/>
              </a:rPr>
              <a:t>assunto</a:t>
            </a:r>
            <a:r>
              <a:rPr lang="pt-BR" sz="2000" dirty="0">
                <a:ea typeface="Arial" panose="020B0604020202020204" pitchFamily="34" charset="0"/>
              </a:rPr>
              <a:t>, para </a:t>
            </a:r>
            <a:r>
              <a:rPr lang="pt-BR" sz="2000" dirty="0" smtClean="0">
                <a:ea typeface="Arial" panose="020B0604020202020204" pitchFamily="34" charset="0"/>
              </a:rPr>
              <a:t>contemplar as </a:t>
            </a:r>
            <a:r>
              <a:rPr lang="pt-BR" sz="2000" dirty="0">
                <a:ea typeface="Arial" panose="020B0604020202020204" pitchFamily="34" charset="0"/>
              </a:rPr>
              <a:t>diferentes especificidades </a:t>
            </a:r>
            <a:r>
              <a:rPr lang="pt-BR" sz="2000" dirty="0" smtClean="0">
                <a:ea typeface="Arial" panose="020B0604020202020204" pitchFamily="34" charset="0"/>
              </a:rPr>
              <a:t>de cada um;</a:t>
            </a:r>
          </a:p>
          <a:p>
            <a:endParaRPr lang="pt-BR" sz="2000" dirty="0" smtClean="0">
              <a:ea typeface="Arial" panose="020B0604020202020204" pitchFamily="34" charset="0"/>
            </a:endParaRPr>
          </a:p>
          <a:p>
            <a:pPr marL="342900" indent="-342900">
              <a:buFontTx/>
              <a:buChar char="-"/>
            </a:pPr>
            <a:r>
              <a:rPr lang="pt-BR" sz="2000" dirty="0" smtClean="0">
                <a:ea typeface="Arial" panose="020B0604020202020204" pitchFamily="34" charset="0"/>
              </a:rPr>
              <a:t>Princípio II : procura proporcionar </a:t>
            </a:r>
            <a:r>
              <a:rPr lang="pt-BR" sz="2000" dirty="0">
                <a:ea typeface="Arial" panose="020B0604020202020204" pitchFamily="34" charset="0"/>
              </a:rPr>
              <a:t>Modos Múltiplos</a:t>
            </a:r>
            <a:r>
              <a:rPr lang="pt-BR" sz="2000" b="1" dirty="0">
                <a:ea typeface="Arial" panose="020B0604020202020204" pitchFamily="34" charset="0"/>
              </a:rPr>
              <a:t> </a:t>
            </a:r>
            <a:r>
              <a:rPr lang="pt-BR" sz="2000" dirty="0">
                <a:ea typeface="Arial" panose="020B0604020202020204" pitchFamily="34" charset="0"/>
              </a:rPr>
              <a:t>de Ação e Expressão, ou seja, desenvolver o como </a:t>
            </a:r>
            <a:r>
              <a:rPr lang="pt-BR" sz="2000" dirty="0" smtClean="0">
                <a:ea typeface="Arial" panose="020B0604020202020204" pitchFamily="34" charset="0"/>
              </a:rPr>
              <a:t>fazer;</a:t>
            </a:r>
          </a:p>
          <a:p>
            <a:endParaRPr lang="pt-BR" sz="2000" dirty="0" smtClean="0">
              <a:ea typeface="Arial" panose="020B0604020202020204" pitchFamily="34" charset="0"/>
            </a:endParaRPr>
          </a:p>
          <a:p>
            <a:pPr marL="342900" indent="-342900">
              <a:buFontTx/>
              <a:buChar char="-"/>
            </a:pPr>
            <a:r>
              <a:rPr lang="pt-BR" sz="2000" dirty="0" smtClean="0">
                <a:ea typeface="Arial" panose="020B0604020202020204" pitchFamily="34" charset="0"/>
              </a:rPr>
              <a:t>Princípio III: estimula o </a:t>
            </a:r>
            <a:r>
              <a:rPr lang="pt-BR" sz="2000" dirty="0">
                <a:ea typeface="Arial" panose="020B0604020202020204" pitchFamily="34" charset="0"/>
              </a:rPr>
              <a:t>envolvimento com o objeto de estudo, de forma que vai ocorrendo naturalmente, a assimilação da aprendizagem, a medida que o trabalho avança, e vai se estabelecendo uma relação de afetividade com o objeto de estudo.</a:t>
            </a:r>
            <a:endParaRPr lang="pt-BR" sz="2000" dirty="0"/>
          </a:p>
          <a:p>
            <a:endParaRPr lang="pt-BR" sz="2000" dirty="0"/>
          </a:p>
          <a:p>
            <a:r>
              <a:rPr lang="pt-BR" sz="4000" b="1" dirty="0">
                <a:cs typeface="Arial" panose="020B0604020202020204" pitchFamily="34" charset="0"/>
              </a:rPr>
              <a:t/>
            </a:r>
            <a:br>
              <a:rPr lang="pt-BR" sz="4000" b="1" dirty="0">
                <a:cs typeface="Arial" panose="020B0604020202020204" pitchFamily="34" charset="0"/>
              </a:rPr>
            </a:br>
            <a:endParaRPr lang="pt-BR" sz="4000" dirty="0"/>
          </a:p>
        </p:txBody>
      </p:sp>
    </p:spTree>
    <p:extLst>
      <p:ext uri="{BB962C8B-B14F-4D97-AF65-F5344CB8AC3E}">
        <p14:creationId xmlns:p14="http://schemas.microsoft.com/office/powerpoint/2010/main" val="3313408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92560" y="980728"/>
            <a:ext cx="8064896" cy="2246769"/>
          </a:xfrm>
          <a:prstGeom prst="rect">
            <a:avLst/>
          </a:prstGeom>
        </p:spPr>
        <p:txBody>
          <a:bodyPr wrap="square">
            <a:spAutoFit/>
          </a:bodyPr>
          <a:lstStyle/>
          <a:p>
            <a:r>
              <a:rPr lang="pt-BR" sz="4000" b="1" dirty="0" smtClean="0">
                <a:latin typeface="+mj-lt"/>
                <a:cs typeface="Arial" panose="020B0604020202020204" pitchFamily="34" charset="0"/>
              </a:rPr>
              <a:t>CONCLUSÃO</a:t>
            </a:r>
          </a:p>
          <a:p>
            <a:r>
              <a:rPr lang="pt-BR" sz="2000" dirty="0"/>
              <a:t>Dessa forma, chegamos à conclusão de que a tecnologia deve ser vista como um importante aliado na aquisição e formação de conteúdos, caminhando no sentido de somar e agregar valores à prática do professor.</a:t>
            </a:r>
          </a:p>
          <a:p>
            <a:r>
              <a:rPr lang="pt-BR" sz="2000" b="1" dirty="0" smtClean="0">
                <a:cs typeface="Arial" panose="020B0604020202020204" pitchFamily="34" charset="0"/>
              </a:rPr>
              <a:t/>
            </a:r>
            <a:br>
              <a:rPr lang="pt-BR" sz="2000" b="1" dirty="0" smtClean="0">
                <a:cs typeface="Arial" panose="020B0604020202020204" pitchFamily="34" charset="0"/>
              </a:rPr>
            </a:br>
            <a:endParaRPr lang="pt-BR" sz="2000" dirty="0"/>
          </a:p>
        </p:txBody>
      </p:sp>
      <p:pic>
        <p:nvPicPr>
          <p:cNvPr id="3" name="Imagem 2" descr="Maquete com um relevo montanhoso na cor cinza com vegetação verde em sua base, sobre uma mesa azul. Ao fundo aparecem partes de braços das pessoas que estavm apresentando o trabalho." title="Relevo"/>
          <p:cNvPicPr>
            <a:picLocks noChangeAspect="1"/>
          </p:cNvPicPr>
          <p:nvPr/>
        </p:nvPicPr>
        <p:blipFill>
          <a:blip r:embed="rId2"/>
          <a:stretch>
            <a:fillRect/>
          </a:stretch>
        </p:blipFill>
        <p:spPr>
          <a:xfrm>
            <a:off x="1496616" y="2895469"/>
            <a:ext cx="2880320" cy="2827845"/>
          </a:xfrm>
          <a:prstGeom prst="rect">
            <a:avLst/>
          </a:prstGeom>
        </p:spPr>
      </p:pic>
      <p:pic>
        <p:nvPicPr>
          <p:cNvPr id="4" name="Imagem 3" descr="Maquete que represents um planalto sedimentar feita em marrom com o topo e a base, e a vegetação verde entemeando o planato. Tem um rio azul que nasce no seu topo e corre para a base. Em cima do planalto tem uma plaquinha escrito planalto sedimentar, e no fundo uma pessoa da cintura pra baizo com calça jeans." title="Relevo de um planalto sedimentar"/>
          <p:cNvPicPr>
            <a:picLocks noChangeAspect="1"/>
          </p:cNvPicPr>
          <p:nvPr/>
        </p:nvPicPr>
        <p:blipFill>
          <a:blip r:embed="rId3"/>
          <a:stretch>
            <a:fillRect/>
          </a:stretch>
        </p:blipFill>
        <p:spPr>
          <a:xfrm>
            <a:off x="5691116" y="2907366"/>
            <a:ext cx="2730579" cy="2758556"/>
          </a:xfrm>
          <a:prstGeom prst="rect">
            <a:avLst/>
          </a:prstGeom>
        </p:spPr>
      </p:pic>
    </p:spTree>
    <p:extLst>
      <p:ext uri="{BB962C8B-B14F-4D97-AF65-F5344CB8AC3E}">
        <p14:creationId xmlns:p14="http://schemas.microsoft.com/office/powerpoint/2010/main" val="2957521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76536" y="980728"/>
            <a:ext cx="6652964" cy="707886"/>
          </a:xfrm>
          <a:prstGeom prst="rect">
            <a:avLst/>
          </a:prstGeom>
        </p:spPr>
        <p:txBody>
          <a:bodyPr wrap="square">
            <a:spAutoFit/>
          </a:bodyPr>
          <a:lstStyle/>
          <a:p>
            <a:r>
              <a:rPr lang="pt-BR" sz="4000" b="1" dirty="0" smtClean="0">
                <a:latin typeface="+mj-lt"/>
                <a:cs typeface="Arial" panose="020B0604020202020204" pitchFamily="34" charset="0"/>
              </a:rPr>
              <a:t>REFERÊNCIAS</a:t>
            </a:r>
            <a:r>
              <a:rPr lang="pt-BR" sz="4000" dirty="0" smtClean="0">
                <a:latin typeface="+mj-lt"/>
              </a:rPr>
              <a:t> </a:t>
            </a:r>
            <a:endParaRPr lang="pt-BR" sz="4000" dirty="0">
              <a:latin typeface="+mj-lt"/>
            </a:endParaRPr>
          </a:p>
        </p:txBody>
      </p:sp>
      <p:sp>
        <p:nvSpPr>
          <p:cNvPr id="3" name="Retângulo 2"/>
          <p:cNvSpPr/>
          <p:nvPr/>
        </p:nvSpPr>
        <p:spPr>
          <a:xfrm>
            <a:off x="776536" y="1556792"/>
            <a:ext cx="8640960" cy="7171194"/>
          </a:xfrm>
          <a:prstGeom prst="rect">
            <a:avLst/>
          </a:prstGeom>
        </p:spPr>
        <p:txBody>
          <a:bodyPr wrap="square">
            <a:spAutoFit/>
          </a:bodyPr>
          <a:lstStyle/>
          <a:p>
            <a:endParaRPr lang="pt-BR" sz="2000" dirty="0" smtClean="0">
              <a:solidFill>
                <a:srgbClr val="222222"/>
              </a:solidFill>
              <a:latin typeface="Arial" panose="020B0604020202020204" pitchFamily="34" charset="0"/>
              <a:ea typeface="Times New Roman" panose="02020603050405020304" pitchFamily="18" charset="0"/>
            </a:endParaRPr>
          </a:p>
          <a:p>
            <a:r>
              <a:rPr lang="pt-BR" sz="2000" dirty="0" smtClean="0">
                <a:solidFill>
                  <a:srgbClr val="222222"/>
                </a:solidFill>
                <a:latin typeface="Arial" panose="020B0604020202020204" pitchFamily="34" charset="0"/>
                <a:ea typeface="Times New Roman" panose="02020603050405020304" pitchFamily="18" charset="0"/>
              </a:rPr>
              <a:t>LEITE–MESTRANDA</a:t>
            </a:r>
            <a:r>
              <a:rPr lang="pt-BR" sz="2000" dirty="0">
                <a:solidFill>
                  <a:srgbClr val="222222"/>
                </a:solidFill>
                <a:latin typeface="Arial" panose="020B0604020202020204" pitchFamily="34" charset="0"/>
                <a:ea typeface="Times New Roman" panose="02020603050405020304" pitchFamily="18" charset="0"/>
              </a:rPr>
              <a:t>, Elaine Alves; BRAZ-ORIENTADORA, Ruth Maria Mariani. A CONSTRUÇÃO DE UM NOVO OLHAR: FORMAÇÃO INICIAL/CONTINUADA EM PRÁTICAS PEDAGÓGICAS INCLUSIVAS NA PERSPECTIVA DO DESENHO UNIVERSAL PARA APRENDIZAGEM (DUA</a:t>
            </a:r>
            <a:r>
              <a:rPr lang="pt-BR" sz="2000" dirty="0" smtClean="0">
                <a:solidFill>
                  <a:srgbClr val="222222"/>
                </a:solidFill>
                <a:latin typeface="Arial" panose="020B0604020202020204" pitchFamily="34" charset="0"/>
                <a:ea typeface="Times New Roman" panose="02020603050405020304" pitchFamily="18" charset="0"/>
              </a:rPr>
              <a:t>).</a:t>
            </a:r>
          </a:p>
          <a:p>
            <a:endParaRPr lang="pt-BR" sz="2000" dirty="0" smtClean="0">
              <a:solidFill>
                <a:srgbClr val="222222"/>
              </a:solidFill>
              <a:latin typeface="Arial" panose="020B0604020202020204" pitchFamily="34" charset="0"/>
            </a:endParaRPr>
          </a:p>
          <a:p>
            <a:r>
              <a:rPr lang="pt-BR" sz="2000" dirty="0">
                <a:solidFill>
                  <a:srgbClr val="222222"/>
                </a:solidFill>
                <a:latin typeface="Arial" panose="020B0604020202020204" pitchFamily="34" charset="0"/>
                <a:ea typeface="Times New Roman" panose="02020603050405020304" pitchFamily="18" charset="0"/>
              </a:rPr>
              <a:t>PACHECO, José Augusto et al. Currículo, Inclusão e Educação Escolar. 2017.</a:t>
            </a:r>
          </a:p>
          <a:p>
            <a:endParaRPr lang="pt-BR" sz="2000" dirty="0" smtClean="0">
              <a:solidFill>
                <a:srgbClr val="222222"/>
              </a:solidFill>
              <a:latin typeface="Arial" panose="020B0604020202020204" pitchFamily="34" charset="0"/>
            </a:endParaRPr>
          </a:p>
          <a:p>
            <a:r>
              <a:rPr lang="pt-BR" sz="2000" dirty="0">
                <a:latin typeface="Arial" panose="020B0604020202020204" pitchFamily="34" charset="0"/>
                <a:cs typeface="Arial" panose="020B0604020202020204" pitchFamily="34" charset="0"/>
              </a:rPr>
              <a:t>FERREIRA, Manuela; NELAS, Paula Batista. </a:t>
            </a:r>
            <a:r>
              <a:rPr lang="en-US" sz="2000" dirty="0" err="1">
                <a:latin typeface="Arial" panose="020B0604020202020204" pitchFamily="34" charset="0"/>
                <a:cs typeface="Arial" panose="020B0604020202020204" pitchFamily="34" charset="0"/>
              </a:rPr>
              <a:t>Adolescências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Adolescentes</a:t>
            </a:r>
            <a:r>
              <a:rPr lang="en-US" sz="2000"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Millenium</a:t>
            </a:r>
            <a:r>
              <a:rPr lang="en-US" sz="2000" i="1" dirty="0">
                <a:latin typeface="Arial" panose="020B0604020202020204" pitchFamily="34" charset="0"/>
                <a:cs typeface="Arial" panose="020B0604020202020204" pitchFamily="34" charset="0"/>
              </a:rPr>
              <a:t>-Journal of Education, Technologies, and Health</a:t>
            </a:r>
            <a:r>
              <a:rPr lang="en-US" sz="2000" dirty="0">
                <a:latin typeface="Arial" panose="020B0604020202020204" pitchFamily="34" charset="0"/>
                <a:cs typeface="Arial" panose="020B0604020202020204" pitchFamily="34" charset="0"/>
              </a:rPr>
              <a:t>, 2016, 32: 141-162.</a:t>
            </a:r>
            <a:endParaRPr lang="pt-BR" sz="2000" dirty="0">
              <a:latin typeface="Arial" panose="020B0604020202020204" pitchFamily="34" charset="0"/>
              <a:cs typeface="Arial" panose="020B0604020202020204" pitchFamily="34" charset="0"/>
            </a:endParaRPr>
          </a:p>
          <a:p>
            <a:endParaRPr lang="pt-BR" sz="2000" dirty="0" smtClean="0">
              <a:latin typeface="Arial" panose="020B0604020202020204" pitchFamily="34" charset="0"/>
              <a:cs typeface="Arial" panose="020B0604020202020204" pitchFamily="34" charset="0"/>
            </a:endParaRPr>
          </a:p>
          <a:p>
            <a:r>
              <a:rPr lang="pt-BR" sz="2000" dirty="0" smtClean="0">
                <a:latin typeface="Arial" panose="020B0604020202020204" pitchFamily="34" charset="0"/>
                <a:cs typeface="Arial" panose="020B0604020202020204" pitchFamily="34" charset="0"/>
              </a:rPr>
              <a:t>MANTOAN</a:t>
            </a:r>
            <a:r>
              <a:rPr lang="pt-BR" sz="2000" dirty="0">
                <a:latin typeface="Arial" panose="020B0604020202020204" pitchFamily="34" charset="0"/>
                <a:cs typeface="Arial" panose="020B0604020202020204" pitchFamily="34" charset="0"/>
              </a:rPr>
              <a:t>, Maria Teresa </a:t>
            </a:r>
            <a:r>
              <a:rPr lang="pt-BR" sz="2000" dirty="0" err="1">
                <a:latin typeface="Arial" panose="020B0604020202020204" pitchFamily="34" charset="0"/>
                <a:cs typeface="Arial" panose="020B0604020202020204" pitchFamily="34" charset="0"/>
              </a:rPr>
              <a:t>Eglér</a:t>
            </a:r>
            <a:r>
              <a:rPr lang="pt-BR" sz="2000" dirty="0">
                <a:latin typeface="Arial" panose="020B0604020202020204" pitchFamily="34" charset="0"/>
                <a:cs typeface="Arial" panose="020B0604020202020204" pitchFamily="34" charset="0"/>
              </a:rPr>
              <a:t> </a:t>
            </a:r>
            <a:r>
              <a:rPr lang="pt-BR" sz="2000" dirty="0" err="1">
                <a:latin typeface="Arial" panose="020B0604020202020204" pitchFamily="34" charset="0"/>
                <a:cs typeface="Arial" panose="020B0604020202020204" pitchFamily="34" charset="0"/>
              </a:rPr>
              <a:t>Mantoan</a:t>
            </a:r>
            <a:r>
              <a:rPr lang="pt-BR" sz="2000" dirty="0">
                <a:latin typeface="Arial" panose="020B0604020202020204" pitchFamily="34" charset="0"/>
                <a:cs typeface="Arial" panose="020B0604020202020204" pitchFamily="34" charset="0"/>
              </a:rPr>
              <a:t>. Inclusão escolar. O que é? Por quê? Como se faz? São Paulo: </a:t>
            </a:r>
            <a:r>
              <a:rPr lang="pt-BR" sz="2000" dirty="0" smtClean="0">
                <a:latin typeface="Arial" panose="020B0604020202020204" pitchFamily="34" charset="0"/>
                <a:cs typeface="Arial" panose="020B0604020202020204" pitchFamily="34" charset="0"/>
              </a:rPr>
              <a:t>Moderna</a:t>
            </a:r>
            <a:r>
              <a:rPr lang="pt-BR" sz="2000" dirty="0">
                <a:latin typeface="Arial" panose="020B0604020202020204" pitchFamily="34" charset="0"/>
                <a:cs typeface="Arial" panose="020B0604020202020204" pitchFamily="34" charset="0"/>
              </a:rPr>
              <a:t>, 2003.</a:t>
            </a:r>
          </a:p>
          <a:p>
            <a:endParaRPr lang="pt-BR" sz="2000" dirty="0">
              <a:solidFill>
                <a:srgbClr val="222222"/>
              </a:solidFill>
              <a:latin typeface="Arial" panose="020B0604020202020204" pitchFamily="34" charset="0"/>
            </a:endParaRPr>
          </a:p>
          <a:p>
            <a:endParaRPr lang="pt-BR" sz="2000" dirty="0" smtClean="0">
              <a:solidFill>
                <a:srgbClr val="222222"/>
              </a:solidFill>
              <a:latin typeface="Arial" panose="020B0604020202020204" pitchFamily="34" charset="0"/>
            </a:endParaRPr>
          </a:p>
          <a:p>
            <a:endParaRPr lang="pt-BR" sz="2000" dirty="0">
              <a:solidFill>
                <a:srgbClr val="222222"/>
              </a:solidFill>
              <a:latin typeface="Arial" panose="020B0604020202020204" pitchFamily="34" charset="0"/>
            </a:endParaRPr>
          </a:p>
          <a:p>
            <a:endParaRPr lang="pt-BR" sz="2000" dirty="0" smtClean="0">
              <a:solidFill>
                <a:srgbClr val="222222"/>
              </a:solidFill>
              <a:latin typeface="Arial" panose="020B0604020202020204" pitchFamily="34" charset="0"/>
            </a:endParaRPr>
          </a:p>
          <a:p>
            <a:endParaRPr lang="pt-BR" sz="2000" dirty="0">
              <a:solidFill>
                <a:srgbClr val="222222"/>
              </a:solidFill>
              <a:latin typeface="Arial" panose="020B0604020202020204" pitchFamily="34" charset="0"/>
            </a:endParaRPr>
          </a:p>
          <a:p>
            <a:endParaRPr lang="pt-BR" sz="2000" dirty="0" smtClean="0">
              <a:solidFill>
                <a:srgbClr val="222222"/>
              </a:solidFill>
              <a:latin typeface="Arial" panose="020B0604020202020204" pitchFamily="34" charset="0"/>
            </a:endParaRPr>
          </a:p>
          <a:p>
            <a:endParaRPr lang="pt-BR" sz="2000" dirty="0"/>
          </a:p>
        </p:txBody>
      </p:sp>
    </p:spTree>
    <p:extLst>
      <p:ext uri="{BB962C8B-B14F-4D97-AF65-F5344CB8AC3E}">
        <p14:creationId xmlns:p14="http://schemas.microsoft.com/office/powerpoint/2010/main" val="1149887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28464" y="1412776"/>
            <a:ext cx="9649072" cy="2585323"/>
          </a:xfrm>
          <a:prstGeom prst="rect">
            <a:avLst/>
          </a:prstGeom>
        </p:spPr>
        <p:txBody>
          <a:bodyPr wrap="square">
            <a:spAutoFit/>
          </a:bodyPr>
          <a:lstStyle/>
          <a:p>
            <a:pPr algn="ctr"/>
            <a:r>
              <a:rPr lang="pt-BR" b="1" dirty="0">
                <a:latin typeface="Arial" panose="020B0604020202020204" pitchFamily="34" charset="0"/>
                <a:cs typeface="Arial" panose="020B0604020202020204" pitchFamily="34" charset="0"/>
              </a:rPr>
              <a:t/>
            </a:r>
            <a:br>
              <a:rPr lang="pt-BR" b="1" dirty="0">
                <a:latin typeface="Arial" panose="020B0604020202020204" pitchFamily="34" charset="0"/>
                <a:cs typeface="Arial" panose="020B0604020202020204" pitchFamily="34" charset="0"/>
              </a:rPr>
            </a:br>
            <a:r>
              <a:rPr lang="pt-BR" sz="4000" dirty="0">
                <a:latin typeface="+mj-lt"/>
                <a:cs typeface="Arial" panose="020B0604020202020204" pitchFamily="34" charset="0"/>
              </a:rPr>
              <a:t>Muito obrigada pela atenção</a:t>
            </a:r>
            <a:r>
              <a:rPr lang="pt-BR" sz="4000" dirty="0" smtClean="0">
                <a:latin typeface="+mj-lt"/>
                <a:cs typeface="Arial" panose="020B0604020202020204" pitchFamily="34" charset="0"/>
              </a:rPr>
              <a:t>!</a:t>
            </a:r>
          </a:p>
          <a:p>
            <a:pPr algn="ctr"/>
            <a:endParaRPr lang="pt-BR" sz="4000" dirty="0" smtClean="0">
              <a:latin typeface="+mj-lt"/>
              <a:cs typeface="Arial" panose="020B0604020202020204" pitchFamily="34" charset="0"/>
            </a:endParaRPr>
          </a:p>
          <a:p>
            <a:pPr algn="ctr"/>
            <a:r>
              <a:rPr lang="pt-BR" sz="4000" dirty="0" smtClean="0">
                <a:latin typeface="+mj-lt"/>
                <a:cs typeface="Arial" panose="020B0604020202020204" pitchFamily="34" charset="0"/>
              </a:rPr>
              <a:t>afurtadodeoliveiranovaes@yahoo.com.br</a:t>
            </a:r>
            <a:r>
              <a:rPr lang="pt-BR" sz="4000" dirty="0">
                <a:latin typeface="+mj-lt"/>
                <a:cs typeface="Arial" panose="020B0604020202020204" pitchFamily="34" charset="0"/>
              </a:rPr>
              <a:t/>
            </a:r>
            <a:br>
              <a:rPr lang="pt-BR" sz="4000" dirty="0">
                <a:latin typeface="+mj-lt"/>
                <a:cs typeface="Arial" panose="020B0604020202020204" pitchFamily="34" charset="0"/>
              </a:rPr>
            </a:br>
            <a:r>
              <a:rPr lang="pt-BR" dirty="0" smtClean="0"/>
              <a:t> </a:t>
            </a:r>
            <a:endParaRPr lang="pt-BR" dirty="0"/>
          </a:p>
        </p:txBody>
      </p:sp>
    </p:spTree>
    <p:extLst>
      <p:ext uri="{BB962C8B-B14F-4D97-AF65-F5344CB8AC3E}">
        <p14:creationId xmlns:p14="http://schemas.microsoft.com/office/powerpoint/2010/main" val="3481106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64568" y="908720"/>
            <a:ext cx="8136904" cy="2554545"/>
          </a:xfrm>
          <a:prstGeom prst="rect">
            <a:avLst/>
          </a:prstGeom>
        </p:spPr>
        <p:txBody>
          <a:bodyPr wrap="square">
            <a:spAutoFit/>
          </a:bodyPr>
          <a:lstStyle/>
          <a:p>
            <a:r>
              <a:rPr lang="pt-BR" sz="4000" b="1" dirty="0" smtClean="0">
                <a:latin typeface="+mj-lt"/>
                <a:ea typeface="Tahoma" panose="020B0604030504040204" pitchFamily="34" charset="0"/>
                <a:cs typeface="Arial" panose="020B0604020202020204" pitchFamily="34" charset="0"/>
              </a:rPr>
              <a:t>INTRODUÇÃO</a:t>
            </a:r>
          </a:p>
          <a:p>
            <a:endParaRPr lang="pt-BR" sz="2000" dirty="0" smtClean="0">
              <a:cs typeface="Arial" panose="020B0604020202020204" pitchFamily="34" charset="0"/>
            </a:endParaRPr>
          </a:p>
          <a:p>
            <a:r>
              <a:rPr lang="pt-BR" sz="2000" dirty="0" smtClean="0">
                <a:cs typeface="Arial" panose="020B0604020202020204" pitchFamily="34" charset="0"/>
              </a:rPr>
              <a:t>O </a:t>
            </a:r>
            <a:r>
              <a:rPr lang="pt-BR" sz="2000" dirty="0">
                <a:cs typeface="Arial" panose="020B0604020202020204" pitchFamily="34" charset="0"/>
              </a:rPr>
              <a:t>ano de 2020 começou com um desafio muito grande para todos os docentes. Embora muito se falasse da necessidade de inovações na prática educativa, efetivamente a grande maioria dos professores ainda se apoiava no modelo tradicional em suas demandas diárias. </a:t>
            </a:r>
            <a:endParaRPr lang="pt-BR" sz="2000" dirty="0" smtClean="0">
              <a:cs typeface="Arial" panose="020B0604020202020204" pitchFamily="34" charset="0"/>
            </a:endParaRPr>
          </a:p>
          <a:p>
            <a:endParaRPr lang="pt-BR" sz="2000" dirty="0">
              <a:cs typeface="Arial" panose="020B0604020202020204" pitchFamily="34" charset="0"/>
            </a:endParaRPr>
          </a:p>
        </p:txBody>
      </p:sp>
      <p:sp>
        <p:nvSpPr>
          <p:cNvPr id="3" name="Retângulo 2" descr="Uma sala de aula, com paredes laranjas até a altura do quadril, e acima amarela, tem um quadro branco no fundo, e dois ventiladores fixados nas paredes, um atrás da professora e um do lado. Os alunos estão sentados um atrás do outro. A professora esta mostrando alguma coisa num globo terrestre que está sobre a mesa." title="Sala de aula"/>
          <p:cNvSpPr/>
          <p:nvPr/>
        </p:nvSpPr>
        <p:spPr>
          <a:xfrm>
            <a:off x="2576736" y="3463265"/>
            <a:ext cx="4752528" cy="2412404"/>
          </a:xfrm>
          <a:prstGeom prst="rect">
            <a:avLst/>
          </a:prstGeom>
          <a:blipFill>
            <a:blip r:embed="rId2">
              <a:extLst>
                <a:ext uri="{28A0092B-C50C-407E-A947-70E740481C1C}">
                  <a14:useLocalDpi xmlns:a14="http://schemas.microsoft.com/office/drawing/2010/main" val="0"/>
                </a:ext>
              </a:extLst>
            </a:blip>
            <a:srcRect/>
            <a:stretch>
              <a:fillRect l="-2000" r="-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04528" y="908720"/>
            <a:ext cx="8136904" cy="3170099"/>
          </a:xfrm>
          <a:prstGeom prst="rect">
            <a:avLst/>
          </a:prstGeom>
        </p:spPr>
        <p:txBody>
          <a:bodyPr wrap="square">
            <a:spAutoFit/>
          </a:bodyPr>
          <a:lstStyle/>
          <a:p>
            <a:r>
              <a:rPr lang="pt-BR" sz="4000" b="1" dirty="0">
                <a:latin typeface="+mj-lt"/>
                <a:ea typeface="Tahoma" panose="020B0604030504040204" pitchFamily="34" charset="0"/>
                <a:cs typeface="Arial" panose="020B0604020202020204" pitchFamily="34" charset="0"/>
              </a:rPr>
              <a:t>INTRODUÇÃO</a:t>
            </a:r>
            <a:endParaRPr lang="pt-BR" sz="4000" dirty="0">
              <a:latin typeface="+mj-lt"/>
              <a:ea typeface="Tahoma" panose="020B0604030504040204" pitchFamily="34" charset="0"/>
              <a:cs typeface="Tahoma" panose="020B0604030504040204" pitchFamily="34" charset="0"/>
            </a:endParaRPr>
          </a:p>
          <a:p>
            <a:r>
              <a:rPr lang="pt-BR" sz="2000" dirty="0" smtClean="0">
                <a:cs typeface="Arial" panose="020B0604020202020204" pitchFamily="34" charset="0"/>
              </a:rPr>
              <a:t>E </a:t>
            </a:r>
            <a:r>
              <a:rPr lang="pt-BR" sz="2000" dirty="0">
                <a:cs typeface="Arial" panose="020B0604020202020204" pitchFamily="34" charset="0"/>
              </a:rPr>
              <a:t>isso ocorria por uma série de implicações, resistência, falta de interesse ou habilidade para o uso da tecnologia como suporte, falta de ambiente adequado nos locais de trabalho ou, até mesmo em casa, o receio de ser substituído pela </a:t>
            </a:r>
            <a:r>
              <a:rPr lang="pt-BR" sz="2000" dirty="0" smtClean="0">
                <a:cs typeface="Arial" panose="020B0604020202020204" pitchFamily="34" charset="0"/>
              </a:rPr>
              <a:t>máquina, etc. </a:t>
            </a:r>
            <a:r>
              <a:rPr lang="pt-BR" sz="2000" dirty="0">
                <a:cs typeface="Arial" panose="020B0604020202020204" pitchFamily="34" charset="0"/>
              </a:rPr>
              <a:t>Enfim, muitos eram os motivos alegados para o distanciamento dessas ferramentas. </a:t>
            </a:r>
            <a:endParaRPr lang="pt-BR" sz="2000" dirty="0" smtClean="0">
              <a:cs typeface="Arial" panose="020B0604020202020204" pitchFamily="34" charset="0"/>
            </a:endParaRPr>
          </a:p>
          <a:p>
            <a:endParaRPr lang="pt-BR" sz="2000" dirty="0" smtClean="0">
              <a:cs typeface="Arial" panose="020B0604020202020204" pitchFamily="34" charset="0"/>
            </a:endParaRPr>
          </a:p>
          <a:p>
            <a:endParaRPr lang="pt-BR" sz="2000" dirty="0">
              <a:cs typeface="Arial" panose="020B0604020202020204" pitchFamily="34" charset="0"/>
            </a:endParaRPr>
          </a:p>
          <a:p>
            <a:endParaRPr lang="pt-BR" sz="2000" dirty="0">
              <a:cs typeface="Arial" panose="020B0604020202020204" pitchFamily="34" charset="0"/>
            </a:endParaRPr>
          </a:p>
        </p:txBody>
      </p:sp>
      <p:pic>
        <p:nvPicPr>
          <p:cNvPr id="4" name="Imagem 3" descr="Uma sala de aula, onde múmias estão sentadas como alunos, e todas usam capelo. Elas estão posicionadas para frente da sala onde há um quadro negro ao fundo e na sua frente uma criança vestida com boné amarelo, camisa vermelha, bermuda azul e tênis branco. Ele aponta para um computador que está sobre a mesa." title="Charge sobre professores e tecnologia."/>
          <p:cNvPicPr>
            <a:picLocks noChangeAspect="1"/>
          </p:cNvPicPr>
          <p:nvPr/>
        </p:nvPicPr>
        <p:blipFill>
          <a:blip r:embed="rId3"/>
          <a:stretch>
            <a:fillRect/>
          </a:stretch>
        </p:blipFill>
        <p:spPr>
          <a:xfrm>
            <a:off x="2830463" y="3212976"/>
            <a:ext cx="3885034" cy="2581721"/>
          </a:xfrm>
          <a:prstGeom prst="rect">
            <a:avLst/>
          </a:prstGeom>
        </p:spPr>
      </p:pic>
      <p:sp>
        <p:nvSpPr>
          <p:cNvPr id="5" name="Retângulo 4"/>
          <p:cNvSpPr/>
          <p:nvPr/>
        </p:nvSpPr>
        <p:spPr>
          <a:xfrm>
            <a:off x="4880992" y="5773154"/>
            <a:ext cx="2546274" cy="400110"/>
          </a:xfrm>
          <a:prstGeom prst="rect">
            <a:avLst/>
          </a:prstGeom>
        </p:spPr>
        <p:txBody>
          <a:bodyPr wrap="none">
            <a:spAutoFit/>
          </a:bodyPr>
          <a:lstStyle/>
          <a:p>
            <a:r>
              <a:rPr lang="pt-BR" sz="2000" dirty="0" smtClean="0"/>
              <a:t>https://bit.ly/3Mry5Fb</a:t>
            </a:r>
            <a:endParaRPr lang="pt-BR"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76536" y="980728"/>
            <a:ext cx="8496944" cy="3170099"/>
          </a:xfrm>
          <a:prstGeom prst="rect">
            <a:avLst/>
          </a:prstGeom>
        </p:spPr>
        <p:txBody>
          <a:bodyPr wrap="square">
            <a:spAutoFit/>
          </a:bodyPr>
          <a:lstStyle/>
          <a:p>
            <a:r>
              <a:rPr lang="pt-BR" sz="4000" b="1" dirty="0">
                <a:latin typeface="+mj-lt"/>
                <a:ea typeface="Tahoma" panose="020B0604030504040204" pitchFamily="34" charset="0"/>
                <a:cs typeface="Arial" panose="020B0604020202020204" pitchFamily="34" charset="0"/>
              </a:rPr>
              <a:t>INTRODUÇÃO</a:t>
            </a:r>
            <a:endParaRPr lang="pt-BR" sz="4000" dirty="0">
              <a:latin typeface="+mj-lt"/>
              <a:ea typeface="Tahoma" panose="020B0604030504040204" pitchFamily="34" charset="0"/>
              <a:cs typeface="Tahoma" panose="020B0604030504040204" pitchFamily="34" charset="0"/>
            </a:endParaRPr>
          </a:p>
          <a:p>
            <a:r>
              <a:rPr lang="pt-BR" sz="2000" dirty="0" smtClean="0"/>
              <a:t>No </a:t>
            </a:r>
            <a:r>
              <a:rPr lang="pt-BR" sz="2000" dirty="0"/>
              <a:t>entanto, o processo advindo com a COVID-19 fez que não ocorresse uma transição gradual para os meios tecnológicos mais modernos, com cursos que pudessem preparar e familiarizar o docente diante dessa nova e urgente realidade. E, da noite para o dia, vimos </a:t>
            </a:r>
            <a:r>
              <a:rPr lang="pt-BR" sz="2000" dirty="0" smtClean="0"/>
              <a:t>o </a:t>
            </a:r>
            <a:r>
              <a:rPr lang="pt-BR" sz="2000" dirty="0"/>
              <a:t>quanto era necessário nos reinventarmos para que não caísse por terra o trabalho de levar informação e conteúdos ao discente, colaborando na sua formação educacional, o qual, em </a:t>
            </a:r>
            <a:r>
              <a:rPr lang="pt-BR" sz="2000" dirty="0" smtClean="0"/>
              <a:t>circunstâncias </a:t>
            </a:r>
            <a:r>
              <a:rPr lang="pt-BR" sz="2000" dirty="0"/>
              <a:t>normais, já é intrinsecamente árduo. </a:t>
            </a:r>
            <a:endParaRPr lang="pt-BR" sz="2000" dirty="0" smtClean="0"/>
          </a:p>
          <a:p>
            <a:endParaRPr lang="pt-BR" sz="2000" dirty="0"/>
          </a:p>
        </p:txBody>
      </p:sp>
      <p:pic>
        <p:nvPicPr>
          <p:cNvPr id="3" name="Imagem 2" descr="O trabalho foi feito com  colagem. Na parte de cima está escrito Portaria. No centro da gravura estão homens brancos, com uniformes de presidiários amarelo. Na frente deles tem uma grade. Do lado direito  tem uma imagem mostrando o céu azul com nuvens brancas e embaixo um campo verde." title="Representação de uma sala de aula feita por alunos em um trabalho."/>
          <p:cNvPicPr/>
          <p:nvPr/>
        </p:nvPicPr>
        <p:blipFill>
          <a:blip r:embed="rId2">
            <a:extLst>
              <a:ext uri="{28A0092B-C50C-407E-A947-70E740481C1C}">
                <a14:useLocalDpi xmlns:a14="http://schemas.microsoft.com/office/drawing/2010/main" val="0"/>
              </a:ext>
            </a:extLst>
          </a:blip>
          <a:srcRect/>
          <a:stretch>
            <a:fillRect/>
          </a:stretch>
        </p:blipFill>
        <p:spPr bwMode="auto">
          <a:xfrm>
            <a:off x="3288337" y="3861048"/>
            <a:ext cx="4112935" cy="2201570"/>
          </a:xfrm>
          <a:prstGeom prst="rect">
            <a:avLst/>
          </a:prstGeom>
          <a:noFill/>
          <a:ln>
            <a:noFill/>
          </a:ln>
        </p:spPr>
      </p:pic>
    </p:spTree>
    <p:extLst>
      <p:ext uri="{BB962C8B-B14F-4D97-AF65-F5344CB8AC3E}">
        <p14:creationId xmlns:p14="http://schemas.microsoft.com/office/powerpoint/2010/main" val="3370171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48544" y="908720"/>
            <a:ext cx="8496944" cy="1446550"/>
          </a:xfrm>
          <a:prstGeom prst="rect">
            <a:avLst/>
          </a:prstGeom>
        </p:spPr>
        <p:txBody>
          <a:bodyPr wrap="square">
            <a:spAutoFit/>
          </a:bodyPr>
          <a:lstStyle/>
          <a:p>
            <a:r>
              <a:rPr lang="pt-BR" sz="4000" b="1" dirty="0" smtClean="0">
                <a:latin typeface="+mj-lt"/>
                <a:cs typeface="Arial" panose="020B0604020202020204" pitchFamily="34" charset="0"/>
              </a:rPr>
              <a:t>OBJETIVO</a:t>
            </a:r>
          </a:p>
          <a:p>
            <a:r>
              <a:rPr lang="pt-BR" sz="2800" b="1" dirty="0" smtClean="0">
                <a:solidFill>
                  <a:srgbClr val="000000"/>
                </a:solidFill>
                <a:latin typeface="Arial" panose="020B0604020202020204" pitchFamily="34" charset="0"/>
                <a:ea typeface="Arial" panose="020B0604020202020204" pitchFamily="34" charset="0"/>
              </a:rPr>
              <a:t>.</a:t>
            </a:r>
            <a:r>
              <a:rPr lang="pt-BR" sz="2400" dirty="0" smtClean="0">
                <a:solidFill>
                  <a:srgbClr val="000000"/>
                </a:solidFill>
                <a:latin typeface="Arial" panose="020B0604020202020204" pitchFamily="34" charset="0"/>
                <a:ea typeface="Arial" panose="020B0604020202020204" pitchFamily="34" charset="0"/>
              </a:rPr>
              <a:t> </a:t>
            </a:r>
            <a:r>
              <a:rPr lang="pt-BR" sz="2000" dirty="0">
                <a:solidFill>
                  <a:srgbClr val="000000"/>
                </a:solidFill>
                <a:ea typeface="Arial" panose="020B0604020202020204" pitchFamily="34" charset="0"/>
              </a:rPr>
              <a:t>O objetivo desse relato de experiência é narrar como foi a adaptação a minha prática como professora regente diante dessa mudança que foi tão abrupta. </a:t>
            </a:r>
            <a:endParaRPr lang="pt-BR" sz="2000" dirty="0"/>
          </a:p>
        </p:txBody>
      </p:sp>
      <p:sp>
        <p:nvSpPr>
          <p:cNvPr id="3" name="Retângulo 2" descr="Imagem de um globo terrestre, sobre uma mesa branca, com uma cadeira ao fundo, também branca. A parede atrás é creme. Na imagem  se projeta do globo terrestre para fora um pedaço de papel bem amassado." title="Globos terrestre."/>
          <p:cNvSpPr/>
          <p:nvPr/>
        </p:nvSpPr>
        <p:spPr>
          <a:xfrm>
            <a:off x="2576736" y="3068960"/>
            <a:ext cx="4522599" cy="2923199"/>
          </a:xfrm>
          <a:prstGeom prst="rect">
            <a:avLst/>
          </a:prstGeom>
          <a:blipFill>
            <a:blip r:embed="rId2">
              <a:extLst>
                <a:ext uri="{28A0092B-C50C-407E-A947-70E740481C1C}">
                  <a14:useLocalDpi xmlns:a14="http://schemas.microsoft.com/office/drawing/2010/main" val="0"/>
                </a:ext>
              </a:extLst>
            </a:blip>
            <a:srcRect/>
            <a:stretch>
              <a:fillRect l="-2000" r="-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131498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92560" y="908720"/>
            <a:ext cx="8064895" cy="707886"/>
          </a:xfrm>
          <a:prstGeom prst="rect">
            <a:avLst/>
          </a:prstGeom>
        </p:spPr>
        <p:txBody>
          <a:bodyPr wrap="square">
            <a:spAutoFit/>
          </a:bodyPr>
          <a:lstStyle/>
          <a:p>
            <a:r>
              <a:rPr lang="pt-BR" sz="4000" b="1" dirty="0">
                <a:latin typeface="+mj-lt"/>
                <a:cs typeface="Arial" panose="020B0604020202020204" pitchFamily="34" charset="0"/>
              </a:rPr>
              <a:t>METODOLOGIA</a:t>
            </a:r>
            <a:endParaRPr lang="pt-BR" sz="4000" dirty="0">
              <a:latin typeface="+mj-lt"/>
            </a:endParaRPr>
          </a:p>
        </p:txBody>
      </p:sp>
      <p:sp>
        <p:nvSpPr>
          <p:cNvPr id="3" name="Retângulo 2"/>
          <p:cNvSpPr/>
          <p:nvPr/>
        </p:nvSpPr>
        <p:spPr>
          <a:xfrm>
            <a:off x="992560" y="1351508"/>
            <a:ext cx="7848872" cy="1938992"/>
          </a:xfrm>
          <a:prstGeom prst="rect">
            <a:avLst/>
          </a:prstGeom>
        </p:spPr>
        <p:txBody>
          <a:bodyPr wrap="square">
            <a:spAutoFit/>
          </a:bodyPr>
          <a:lstStyle/>
          <a:p>
            <a:endParaRPr lang="pt-BR" sz="2000" dirty="0" smtClean="0">
              <a:solidFill>
                <a:srgbClr val="000000"/>
              </a:solidFill>
              <a:ea typeface="Arial" panose="020B0604020202020204" pitchFamily="34" charset="0"/>
            </a:endParaRPr>
          </a:p>
          <a:p>
            <a:r>
              <a:rPr lang="pt-BR" sz="2000" dirty="0" smtClean="0">
                <a:solidFill>
                  <a:srgbClr val="000000"/>
                </a:solidFill>
                <a:ea typeface="Arial" panose="020B0604020202020204" pitchFamily="34" charset="0"/>
              </a:rPr>
              <a:t>Para </a:t>
            </a:r>
            <a:r>
              <a:rPr lang="pt-BR" sz="2000" dirty="0">
                <a:solidFill>
                  <a:srgbClr val="000000"/>
                </a:solidFill>
                <a:ea typeface="Arial" panose="020B0604020202020204" pitchFamily="34" charset="0"/>
              </a:rPr>
              <a:t>desenvolver o meu trabalho investi em uma metodologia de pesquisa bibliográfica e busquei fontes de estudo</a:t>
            </a:r>
            <a:r>
              <a:rPr lang="pt-BR" sz="2000" dirty="0">
                <a:ea typeface="Arial" panose="020B0604020202020204" pitchFamily="34" charset="0"/>
              </a:rPr>
              <a:t> </a:t>
            </a:r>
            <a:r>
              <a:rPr lang="pt-BR" sz="2000" dirty="0">
                <a:solidFill>
                  <a:srgbClr val="000000"/>
                </a:solidFill>
                <a:ea typeface="Arial" panose="020B0604020202020204" pitchFamily="34" charset="0"/>
              </a:rPr>
              <a:t>em diversas plataformas, como Google Acadêmico, </a:t>
            </a:r>
            <a:r>
              <a:rPr lang="pt-BR" sz="2000" dirty="0" err="1">
                <a:solidFill>
                  <a:srgbClr val="000000"/>
                </a:solidFill>
                <a:ea typeface="Arial" panose="020B0604020202020204" pitchFamily="34" charset="0"/>
              </a:rPr>
              <a:t>SciELO</a:t>
            </a:r>
            <a:r>
              <a:rPr lang="pt-BR" sz="2000" dirty="0">
                <a:solidFill>
                  <a:srgbClr val="000000"/>
                </a:solidFill>
                <a:ea typeface="Arial" panose="020B0604020202020204" pitchFamily="34" charset="0"/>
              </a:rPr>
              <a:t>, Portal do CAPES, artigos científicos com informações sobre como me apropriar das novas tecnologias, de forma que pudesse agregar na minha prática profissional. </a:t>
            </a:r>
            <a:endParaRPr lang="pt-BR" sz="2000" dirty="0"/>
          </a:p>
        </p:txBody>
      </p:sp>
      <p:pic>
        <p:nvPicPr>
          <p:cNvPr id="4" name="Imagem 3" descr="Logotipo do Google Acadêmico, em letras grandes em primeiro plano escrito cada letra de Google com as seguintes cores: azul, vermelho, amarelo, azul, verde e vermelho, embaixo em letras minúsculas, tudo em azul escrito acadêmico." title="Logotipo do Google Acadêmico."/>
          <p:cNvPicPr>
            <a:picLocks noChangeAspect="1"/>
          </p:cNvPicPr>
          <p:nvPr/>
        </p:nvPicPr>
        <p:blipFill>
          <a:blip r:embed="rId2"/>
          <a:stretch>
            <a:fillRect/>
          </a:stretch>
        </p:blipFill>
        <p:spPr>
          <a:xfrm>
            <a:off x="1352600" y="3827422"/>
            <a:ext cx="3333750" cy="1400175"/>
          </a:xfrm>
          <a:prstGeom prst="rect">
            <a:avLst/>
          </a:prstGeom>
        </p:spPr>
      </p:pic>
      <p:pic>
        <p:nvPicPr>
          <p:cNvPr id="5" name="Imagem 4" descr="Logotipo do Scielo, escrito em vermelho, as letras Sci em vermelho com o ponto do i em preto e as letra elo em vermelho em maiúsculo. A imagem tem uma curva que levemente inclina para a direita e começa no pingo do i e passa por detrás das letras L e E." title="Logotipo de Scielo."/>
          <p:cNvPicPr>
            <a:picLocks noChangeAspect="1"/>
          </p:cNvPicPr>
          <p:nvPr/>
        </p:nvPicPr>
        <p:blipFill>
          <a:blip r:embed="rId3"/>
          <a:stretch>
            <a:fillRect/>
          </a:stretch>
        </p:blipFill>
        <p:spPr>
          <a:xfrm>
            <a:off x="6033120" y="3645024"/>
            <a:ext cx="2457450" cy="1666875"/>
          </a:xfrm>
          <a:prstGeom prst="rect">
            <a:avLst/>
          </a:prstGeom>
        </p:spPr>
      </p:pic>
    </p:spTree>
    <p:extLst>
      <p:ext uri="{BB962C8B-B14F-4D97-AF65-F5344CB8AC3E}">
        <p14:creationId xmlns:p14="http://schemas.microsoft.com/office/powerpoint/2010/main" val="1837595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76536" y="908720"/>
            <a:ext cx="8496944" cy="3477875"/>
          </a:xfrm>
          <a:prstGeom prst="rect">
            <a:avLst/>
          </a:prstGeom>
        </p:spPr>
        <p:txBody>
          <a:bodyPr wrap="square">
            <a:spAutoFit/>
          </a:bodyPr>
          <a:lstStyle/>
          <a:p>
            <a:r>
              <a:rPr lang="pt-BR" sz="4000" b="1" dirty="0" smtClean="0">
                <a:latin typeface="+mj-lt"/>
                <a:cs typeface="Arial" panose="020B0604020202020204" pitchFamily="34" charset="0"/>
              </a:rPr>
              <a:t>RESULTADO</a:t>
            </a:r>
          </a:p>
          <a:p>
            <a:r>
              <a:rPr lang="pt-BR" sz="2000" dirty="0"/>
              <a:t>A partir de então, fui experimentando junto com meus discentes o modelo mais adequado para nossos encontros. </a:t>
            </a:r>
            <a:r>
              <a:rPr lang="pt-BR" sz="2000" dirty="0" smtClean="0"/>
              <a:t> A aplicação do que ia aprendendo foi sendo construída no planejamento e execução das aulas que ministrava, em uma escola da rede privada, no ensino fundamental II, disciplina de Geografia, na Trindade, bairro que fica em São Gonçalo/RJ.</a:t>
            </a:r>
          </a:p>
          <a:p>
            <a:endParaRPr lang="pt-BR" sz="2000" dirty="0"/>
          </a:p>
          <a:p>
            <a:endParaRPr lang="pt-BR" sz="2000" dirty="0" smtClean="0"/>
          </a:p>
          <a:p>
            <a:endParaRPr lang="pt-BR" sz="2000" dirty="0"/>
          </a:p>
          <a:p>
            <a:endParaRPr lang="pt-BR" sz="2000" dirty="0" smtClean="0"/>
          </a:p>
        </p:txBody>
      </p:sp>
      <p:pic>
        <p:nvPicPr>
          <p:cNvPr id="3" name="Imagem 2" descr="Logotipo do 2 SERVIÇO DE ATENDIMENTO EDUCACIONAL ESPECIALIZADO EM CONTEXTO DE PANDEMIA. O fundo é azul, à direita tem o contorno do mapa do Brasil em linha branca, e à esquerda tem um círculo com um boneco palito no meio com braços e pernas abertos. Entre o mapa do Brasil e o círculo com o boneco, está escrito em letras maiúscula branca SAEECOP, com bolinhas coloridas embaixo, da esquerda para a direita, nas cores, vermelha, rosa, roxa, verde, amarelo e laranja, e debaixo está escrito 2ª Edição também em letras brancas;" title="Logotipo do 2º SAEECOP"/>
          <p:cNvPicPr>
            <a:picLocks noChangeAspect="1"/>
          </p:cNvPicPr>
          <p:nvPr/>
        </p:nvPicPr>
        <p:blipFill>
          <a:blip r:embed="rId2"/>
          <a:stretch>
            <a:fillRect/>
          </a:stretch>
        </p:blipFill>
        <p:spPr>
          <a:xfrm>
            <a:off x="1913950" y="3463823"/>
            <a:ext cx="6222116" cy="1845543"/>
          </a:xfrm>
          <a:prstGeom prst="rect">
            <a:avLst/>
          </a:prstGeom>
        </p:spPr>
      </p:pic>
    </p:spTree>
    <p:extLst>
      <p:ext uri="{BB962C8B-B14F-4D97-AF65-F5344CB8AC3E}">
        <p14:creationId xmlns:p14="http://schemas.microsoft.com/office/powerpoint/2010/main" val="1825776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48544" y="980728"/>
            <a:ext cx="8352928" cy="2554545"/>
          </a:xfrm>
          <a:prstGeom prst="rect">
            <a:avLst/>
          </a:prstGeom>
        </p:spPr>
        <p:txBody>
          <a:bodyPr wrap="square">
            <a:spAutoFit/>
          </a:bodyPr>
          <a:lstStyle/>
          <a:p>
            <a:r>
              <a:rPr lang="pt-BR" sz="4000" b="1" dirty="0">
                <a:cs typeface="Arial" panose="020B0604020202020204" pitchFamily="34" charset="0"/>
              </a:rPr>
              <a:t>RESULTADO</a:t>
            </a:r>
            <a:br>
              <a:rPr lang="pt-BR" sz="4000" b="1" dirty="0">
                <a:cs typeface="Arial" panose="020B0604020202020204" pitchFamily="34" charset="0"/>
              </a:rPr>
            </a:br>
            <a:r>
              <a:rPr lang="pt-BR" sz="2000" dirty="0"/>
              <a:t>Fui percebendo que, de início, o que parecia um meio hostil dentro dessa concepção de aula virtual, onde pela minha falta de habilidade poderia ser um fator de risco diante das falhas que poderiam ocorrer, acabaram por proporcionar parcerias entre todos que estavam nas </a:t>
            </a:r>
            <a:r>
              <a:rPr lang="pt-BR" sz="2000" dirty="0" err="1"/>
              <a:t>vídeoaulas</a:t>
            </a:r>
            <a:r>
              <a:rPr lang="pt-BR" sz="2000" dirty="0"/>
              <a:t>. </a:t>
            </a:r>
            <a:endParaRPr lang="pt-BR" sz="4000" dirty="0"/>
          </a:p>
          <a:p>
            <a:endParaRPr lang="pt-BR" sz="4000" dirty="0"/>
          </a:p>
        </p:txBody>
      </p:sp>
      <p:pic>
        <p:nvPicPr>
          <p:cNvPr id="3" name="Imagem 2" descr="Print de tela de um computador, onde aparece uma janela maior com fundo azul, subdividida com 6  janelas, cada uma com uma pessoa, em cima da esquerda para direita temos, a mulher idealizadora do Seminário, morena com cabelos escuros compridos, ao centro temos uma mulher branca com camisa preta, que é a intérprete, e à direita um homem branco de camisa azul, deitado, na linha debaixo da esquerda para a direita temos um homem de barbda e óculos com cabelos pretos, ao centro uma mulher com cabelos na altura dos ombros, óculos e casaco cinza, e no canto a direita uma mulher negra, de cabelos encaracolados, de óculos. Do lado externo dessas janelas, temos o chat que acontecia durante o 1 Seminário de Pensamento Computacional." title="Print de tela do 1 Seminário de Pensamento Computacional."/>
          <p:cNvPicPr>
            <a:picLocks noChangeAspect="1"/>
          </p:cNvPicPr>
          <p:nvPr/>
        </p:nvPicPr>
        <p:blipFill>
          <a:blip r:embed="rId2"/>
          <a:stretch>
            <a:fillRect/>
          </a:stretch>
        </p:blipFill>
        <p:spPr>
          <a:xfrm>
            <a:off x="2288704" y="3212976"/>
            <a:ext cx="4968552" cy="2424173"/>
          </a:xfrm>
          <a:prstGeom prst="rect">
            <a:avLst/>
          </a:prstGeom>
        </p:spPr>
      </p:pic>
    </p:spTree>
    <p:extLst>
      <p:ext uri="{BB962C8B-B14F-4D97-AF65-F5344CB8AC3E}">
        <p14:creationId xmlns:p14="http://schemas.microsoft.com/office/powerpoint/2010/main" val="2596776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48544" y="980728"/>
            <a:ext cx="8424936" cy="1631216"/>
          </a:xfrm>
          <a:prstGeom prst="rect">
            <a:avLst/>
          </a:prstGeom>
        </p:spPr>
        <p:txBody>
          <a:bodyPr wrap="square">
            <a:spAutoFit/>
          </a:bodyPr>
          <a:lstStyle/>
          <a:p>
            <a:r>
              <a:rPr lang="pt-BR" sz="4000" b="1" dirty="0" smtClean="0">
                <a:cs typeface="Arial" panose="020B0604020202020204" pitchFamily="34" charset="0"/>
              </a:rPr>
              <a:t>RESULTADO</a:t>
            </a:r>
          </a:p>
          <a:p>
            <a:r>
              <a:rPr lang="pt-BR" sz="2000" dirty="0"/>
              <a:t>Outro fator que foi deveras importante nesse contexto foi a facilidade de poder ali, no decorrer do que era proposto, poder acrescentar, quando era necessário, informações de blogs confiáveis, vídeos, músicas, e outras ferramentas. </a:t>
            </a:r>
            <a:endParaRPr lang="pt-BR" sz="6600" dirty="0"/>
          </a:p>
        </p:txBody>
      </p:sp>
      <p:pic>
        <p:nvPicPr>
          <p:cNvPr id="3" name="Imagem 2" descr="Uma menina de cabelos compridos escuros, está vestida com um jaleco branco. Ela aponta para alguns produtos que estão sobre a mesa. Ao fundo temos uma parede creme e duas portas brancas." title="Trabalho apresentado pelo discente."/>
          <p:cNvPicPr>
            <a:picLocks noChangeAspect="1"/>
          </p:cNvPicPr>
          <p:nvPr/>
        </p:nvPicPr>
        <p:blipFill>
          <a:blip r:embed="rId2"/>
          <a:stretch>
            <a:fillRect/>
          </a:stretch>
        </p:blipFill>
        <p:spPr>
          <a:xfrm>
            <a:off x="1352600" y="3212975"/>
            <a:ext cx="3625298" cy="1986161"/>
          </a:xfrm>
          <a:prstGeom prst="rect">
            <a:avLst/>
          </a:prstGeom>
        </p:spPr>
      </p:pic>
      <p:pic>
        <p:nvPicPr>
          <p:cNvPr id="4" name="Imagem 3" descr="Print de uma tela do celular, que mostra um menino de cabelos castanhos compridos, com uma camisa branca, com punhos e mangas com listras vermelhas. Do lado direito do seu peito tem o logo da escola. Ao fundo temos uma parte preta do celular, no canto direito um fundo rosa com rosas creme e folhas verdes, e no canto debaixo um link do youtube." title="Trabalho apresentado pelo discente."/>
          <p:cNvPicPr>
            <a:picLocks noChangeAspect="1"/>
          </p:cNvPicPr>
          <p:nvPr/>
        </p:nvPicPr>
        <p:blipFill>
          <a:blip r:embed="rId3"/>
          <a:stretch>
            <a:fillRect/>
          </a:stretch>
        </p:blipFill>
        <p:spPr>
          <a:xfrm>
            <a:off x="6033120" y="2729681"/>
            <a:ext cx="2190750" cy="2952750"/>
          </a:xfrm>
          <a:prstGeom prst="rect">
            <a:avLst/>
          </a:prstGeom>
          <a:solidFill>
            <a:schemeClr val="tx1"/>
          </a:solidFill>
        </p:spPr>
      </p:pic>
      <p:sp>
        <p:nvSpPr>
          <p:cNvPr id="5" name="Retângulo 4"/>
          <p:cNvSpPr/>
          <p:nvPr/>
        </p:nvSpPr>
        <p:spPr>
          <a:xfrm flipH="1" flipV="1">
            <a:off x="6825208" y="2924943"/>
            <a:ext cx="288032" cy="7200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FF0000"/>
              </a:solidFill>
            </a:endParaRPr>
          </a:p>
        </p:txBody>
      </p:sp>
      <p:sp>
        <p:nvSpPr>
          <p:cNvPr id="6" name="Retângulo 5"/>
          <p:cNvSpPr/>
          <p:nvPr/>
        </p:nvSpPr>
        <p:spPr>
          <a:xfrm flipH="1">
            <a:off x="2648743" y="3455288"/>
            <a:ext cx="432048" cy="1177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FF0000"/>
              </a:solidFill>
            </a:endParaRPr>
          </a:p>
        </p:txBody>
      </p:sp>
    </p:spTree>
    <p:extLst>
      <p:ext uri="{BB962C8B-B14F-4D97-AF65-F5344CB8AC3E}">
        <p14:creationId xmlns:p14="http://schemas.microsoft.com/office/powerpoint/2010/main" val="3796654946"/>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2028</TotalTime>
  <Words>539</Words>
  <Application>Microsoft Office PowerPoint</Application>
  <PresentationFormat>Papel A4 (210 x 297 mm)</PresentationFormat>
  <Paragraphs>62</Paragraphs>
  <Slides>14</Slides>
  <Notes>2</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14</vt:i4>
      </vt:variant>
    </vt:vector>
  </HeadingPairs>
  <TitlesOfParts>
    <vt:vector size="20" baseType="lpstr">
      <vt:lpstr>Arial</vt:lpstr>
      <vt:lpstr>Arial Black</vt:lpstr>
      <vt:lpstr>Calibri</vt:lpstr>
      <vt:lpstr>Tahoma</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Ailana Sousa</dc:creator>
  <cp:lastModifiedBy>PC01</cp:lastModifiedBy>
  <cp:revision>37</cp:revision>
  <dcterms:created xsi:type="dcterms:W3CDTF">2022-03-25T02:02:38Z</dcterms:created>
  <dcterms:modified xsi:type="dcterms:W3CDTF">2022-05-21T20:44:27Z</dcterms:modified>
</cp:coreProperties>
</file>