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a Pereira" initials="JP" lastIdx="6" clrIdx="0">
    <p:extLst>
      <p:ext uri="{19B8F6BF-5375-455C-9EA6-DF929625EA0E}">
        <p15:presenceInfo xmlns:p15="http://schemas.microsoft.com/office/powerpoint/2012/main" userId="S-1-5-21-861567501-1614895754-682003330-38896" providerId="AD"/>
      </p:ext>
    </p:extLst>
  </p:cmAuthor>
  <p:cmAuthor id="2" name="PC01" initials="P" lastIdx="1" clrIdx="1">
    <p:extLst>
      <p:ext uri="{19B8F6BF-5375-455C-9EA6-DF929625EA0E}">
        <p15:presenceInfo xmlns:p15="http://schemas.microsoft.com/office/powerpoint/2012/main" userId="PC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BB52F"/>
    <a:srgbClr val="A7C660"/>
    <a:srgbClr val="20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158" y="-9546"/>
      </p:cViewPr>
      <p:guideLst>
        <p:guide orient="horz" pos="13606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8924CBF-D54C-4D8D-AAE8-5CF9F95B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b="5674"/>
          <a:stretch/>
        </p:blipFill>
        <p:spPr>
          <a:xfrm>
            <a:off x="8091902" y="15922078"/>
            <a:ext cx="9614056" cy="63494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14CB7D-BB8C-48B2-B218-BB19BD1DEE73}"/>
              </a:ext>
            </a:extLst>
          </p:cNvPr>
          <p:cNvSpPr txBox="1"/>
          <p:nvPr userDrawn="1"/>
        </p:nvSpPr>
        <p:spPr>
          <a:xfrm>
            <a:off x="8080556" y="22863266"/>
            <a:ext cx="9614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 – N.º da figura: </a:t>
            </a:r>
            <a:r>
              <a:rPr lang="pt-P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negrito, laranja</a:t>
            </a:r>
          </a:p>
          <a:p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Descrição: </a:t>
            </a:r>
            <a:r>
              <a:rPr lang="pt-P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cinza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A855FB-7ED0-442E-A01B-8C826FE5E7DD}"/>
              </a:ext>
            </a:extLst>
          </p:cNvPr>
          <p:cNvSpPr txBox="1"/>
          <p:nvPr userDrawn="1"/>
        </p:nvSpPr>
        <p:spPr>
          <a:xfrm>
            <a:off x="16160582" y="37395019"/>
            <a:ext cx="1091184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0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Bibliografia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Bibliografia: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26, preto, indicado com [nº] no texto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(2008).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Volume.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Páginas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(2009).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livro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Editora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Local.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1ECBAA-0024-485A-BB81-66BFF1AE65F1}"/>
              </a:ext>
            </a:extLst>
          </p:cNvPr>
          <p:cNvSpPr txBox="1"/>
          <p:nvPr userDrawn="1"/>
        </p:nvSpPr>
        <p:spPr>
          <a:xfrm>
            <a:off x="9808556" y="2498579"/>
            <a:ext cx="17263869" cy="39190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pt-PT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pt-PT" sz="5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bold, 54, laranja</a:t>
            </a:r>
          </a:p>
          <a:p>
            <a:pPr>
              <a:spcAft>
                <a:spcPts val="1000"/>
              </a:spcAft>
            </a:pPr>
            <a:r>
              <a:rPr lang="pt-PT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Subtítulo: </a:t>
            </a:r>
            <a:r>
              <a:rPr lang="pt-PT" sz="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50, cinza</a:t>
            </a:r>
          </a:p>
          <a:p>
            <a:endParaRPr lang="pt-PT" sz="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Nome(s) do(s) autor(</a:t>
            </a:r>
            <a:r>
              <a:rPr lang="pt-PT" sz="36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r>
              <a:rPr lang="pt-PT" sz="36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36, negrito, cinza</a:t>
            </a:r>
          </a:p>
          <a:p>
            <a:pPr marL="0" algn="l" defTabSz="457200" rtl="0" eaLnBrk="1" latinLnBrk="0" hangingPunct="1"/>
            <a:r>
              <a:rPr lang="pt-PT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Universidade: </a:t>
            </a:r>
            <a:r>
              <a:rPr lang="pt-PT" sz="36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36, cinza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DF46ED5-BE23-4C7C-B5C3-DF70ED3EDE3A}"/>
              </a:ext>
            </a:extLst>
          </p:cNvPr>
          <p:cNvCxnSpPr>
            <a:cxnSpLocks/>
          </p:cNvCxnSpPr>
          <p:nvPr userDrawn="1"/>
        </p:nvCxnSpPr>
        <p:spPr>
          <a:xfrm>
            <a:off x="27072425" y="-294968"/>
            <a:ext cx="0" cy="4367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4AEA41-CADF-48E5-AE7F-79B13C0BC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3979027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2F3D141-F814-4A9B-B085-F729D2E65941}"/>
              </a:ext>
            </a:extLst>
          </p:cNvPr>
          <p:cNvCxnSpPr>
            <a:cxnSpLocks/>
          </p:cNvCxnSpPr>
          <p:nvPr userDrawn="1"/>
        </p:nvCxnSpPr>
        <p:spPr>
          <a:xfrm>
            <a:off x="9808556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EBCB8C4-D071-45DD-A9D1-1132571F42B3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876512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6531D80-7DF1-4AC7-8597-071FD521F225}"/>
              </a:ext>
            </a:extLst>
          </p:cNvPr>
          <p:cNvSpPr txBox="1"/>
          <p:nvPr userDrawn="1"/>
        </p:nvSpPr>
        <p:spPr>
          <a:xfrm>
            <a:off x="8080556" y="10515307"/>
            <a:ext cx="18991861" cy="465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Título da Secção /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32, negrito, verde</a:t>
            </a:r>
          </a:p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destaque em subtítulo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Texto de todas as secções: </a:t>
            </a:r>
            <a:r>
              <a:rPr lang="pt-PT" sz="30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, 30, preto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Limite de texto total ao longo de todas as secções: 280 palavras.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Incentiva-se o uso de imagem e/ou esquema e o cartaz poderá estar em Português ou Inglês.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ao longo do texto serão indicadas com um número entre parêntesis retos (por exemplo [1]), segundo a ordem em que aparecem.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38608FB-512B-D540-A907-68D7BAC982DA}"/>
              </a:ext>
            </a:extLst>
          </p:cNvPr>
          <p:cNvCxnSpPr>
            <a:cxnSpLocks/>
          </p:cNvCxnSpPr>
          <p:nvPr userDrawn="1"/>
        </p:nvCxnSpPr>
        <p:spPr>
          <a:xfrm>
            <a:off x="8080556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F60F8BD-847C-B645-9D5E-521D8703E37F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10490769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12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36AC49E-19F6-4A1D-9DE6-CE13515B5446}"/>
              </a:ext>
            </a:extLst>
          </p:cNvPr>
          <p:cNvCxnSpPr>
            <a:cxnSpLocks/>
          </p:cNvCxnSpPr>
          <p:nvPr userDrawn="1"/>
        </p:nvCxnSpPr>
        <p:spPr>
          <a:xfrm>
            <a:off x="27072425" y="-294968"/>
            <a:ext cx="0" cy="4367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B32F80BA-CFEB-4884-BD35-FDC27784E3A8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3979027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C257330-8EC9-454A-BFDE-8B24C5C62659}"/>
              </a:ext>
            </a:extLst>
          </p:cNvPr>
          <p:cNvCxnSpPr>
            <a:cxnSpLocks/>
          </p:cNvCxnSpPr>
          <p:nvPr userDrawn="1"/>
        </p:nvCxnSpPr>
        <p:spPr>
          <a:xfrm>
            <a:off x="5193889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9A0E0C5-4128-4165-9808-42D6546024DD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876512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85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367A7591-8628-E94F-AF32-AA608D94AA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8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2" r:id="rId3"/>
  </p:sldLayoutIdLst>
  <p:txStyles>
    <p:titleStyle>
      <a:lvl1pPr algn="l" defTabSz="2879934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83" indent="-719983" algn="l" defTabSz="2879934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8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917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9198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93597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7997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22397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9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9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8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98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98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9768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9735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8C3327-DEE1-6044-B748-09CDC72E2CC1}"/>
              </a:ext>
            </a:extLst>
          </p:cNvPr>
          <p:cNvCxnSpPr>
            <a:cxnSpLocks/>
          </p:cNvCxnSpPr>
          <p:nvPr/>
        </p:nvCxnSpPr>
        <p:spPr>
          <a:xfrm>
            <a:off x="25344656" y="-294968"/>
            <a:ext cx="0" cy="4367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6C174BC-8508-6B4F-9367-B732E6E99E6D}"/>
              </a:ext>
            </a:extLst>
          </p:cNvPr>
          <p:cNvCxnSpPr>
            <a:cxnSpLocks/>
          </p:cNvCxnSpPr>
          <p:nvPr/>
        </p:nvCxnSpPr>
        <p:spPr>
          <a:xfrm>
            <a:off x="3830728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8414A8C-AEC2-6944-AF80-F4744E6A9E20}"/>
              </a:ext>
            </a:extLst>
          </p:cNvPr>
          <p:cNvCxnSpPr>
            <a:cxnSpLocks/>
          </p:cNvCxnSpPr>
          <p:nvPr/>
        </p:nvCxnSpPr>
        <p:spPr>
          <a:xfrm flipH="1">
            <a:off x="-419100" y="10490769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FA0E80-5921-3740-87B1-ECD339D67B01}"/>
              </a:ext>
            </a:extLst>
          </p:cNvPr>
          <p:cNvCxnSpPr>
            <a:cxnSpLocks/>
          </p:cNvCxnSpPr>
          <p:nvPr/>
        </p:nvCxnSpPr>
        <p:spPr>
          <a:xfrm flipH="1">
            <a:off x="-419100" y="41408912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3F31A5-2CFF-114A-8E4E-CF45CF609EE5}"/>
              </a:ext>
            </a:extLst>
          </p:cNvPr>
          <p:cNvCxnSpPr>
            <a:cxnSpLocks/>
          </p:cNvCxnSpPr>
          <p:nvPr/>
        </p:nvCxnSpPr>
        <p:spPr>
          <a:xfrm flipH="1">
            <a:off x="-419100" y="3888069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 descr="Imagem de desenho animado&#10;&#10;Descrição gerada automaticamente com confiança média">
            <a:extLst>
              <a:ext uri="{FF2B5EF4-FFF2-40B4-BE49-F238E27FC236}">
                <a16:creationId xmlns="" xmlns:a16="http://schemas.microsoft.com/office/drawing/2014/main" id="{C182149A-F1DF-4310-8586-09A7595E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61"/>
            <a:ext cx="28800425" cy="87172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30728" y="10490769"/>
            <a:ext cx="21513928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5400" b="1" dirty="0">
                <a:solidFill>
                  <a:srgbClr val="FF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HISTÓRIA QUE NA HISTÓRIA NÃO CONSTA: Um livro de História para contar as trajetórias e narrativas das pessoas com deficiências.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Alessandra </a:t>
            </a: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Furtado de Oliveira, Ruth Maria Mariani Braz e Jaqueline de Faria Barros</a:t>
            </a: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FLUMINENSE – UFF </a:t>
            </a:r>
            <a:endParaRPr lang="pt-BR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CURSO </a:t>
            </a:r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MESTRADO PROFISSIONAL EM DIVERSIDADE E INCLUSÃO – </a:t>
            </a: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CMPDI</a:t>
            </a: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83269" y="16322102"/>
            <a:ext cx="21513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en-GB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estimulada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desde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tenra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idade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se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tornar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pessoa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curiosa, com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oralidade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escrita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ampliadas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assim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percurso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perpassar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ludicidade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aqui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entendemos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"arte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histórias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tarefa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contribui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forma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significativa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para o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desenvolvimento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autonomia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da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autoestima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desse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indivíduo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trabalho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proposto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premissa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relatar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sobre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surgiu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ideia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escrever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livro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Literatura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infantojuvenil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construído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partir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um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experiência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colega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curso</a:t>
            </a:r>
            <a:r>
              <a:rPr lang="en-GB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3000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288004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http://www.celenit-idiomas.com.br/valores-especiais/</a:t>
            </a:r>
            <a:endParaRPr kumimoji="0" lang="pt-BR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78186" y="19591548"/>
            <a:ext cx="215139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571500" indent="-571500" algn="just">
              <a:buFontTx/>
              <a:buChar char="-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screver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livro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infantojuvenil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construído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relato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colega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Promover a visibilidade da pessoa com deficiência nos livros de literatura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infantojuvenil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000" b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83271" y="21509790"/>
            <a:ext cx="215139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000" dirty="0">
              <a:ln w="3175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Utilizamos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Löbach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conceituação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aperfeiçoamento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aliado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buscas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plataformas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Educapes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Google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Acadêmico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Periódicos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Capes, a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chaves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000" b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83269" y="23702864"/>
            <a:ext cx="210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080556" y="29852470"/>
            <a:ext cx="16780003" cy="31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11" y="24545632"/>
            <a:ext cx="9727345" cy="6051454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3883269" y="30951981"/>
            <a:ext cx="21408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Esperamos que a proposta contribua na promoção da inclusão dos sujeitos com deficiência para o campo da Literatura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infantojuvenil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reverberando para os demais setores da sociedade.</a:t>
            </a:r>
            <a:endParaRPr lang="pt-BR" sz="3000" b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966162" y="32958704"/>
            <a:ext cx="2113644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Bibliográfico</a:t>
            </a:r>
          </a:p>
          <a:p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Cazonatto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L. R. C., &amp;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Tedeschi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S. P. A HISTÓRIA DA ARTE NA EDUCAÇÃO INFANTIL: DESENVOLVIMENTO DE UM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LIVRO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PARADIDÁTICO PARA CRIANÇAS DE QUATRO A SETE ANOS DE IDADE. </a:t>
            </a:r>
            <a:r>
              <a:rPr lang="pt-BR" sz="3000" i="1" dirty="0">
                <a:latin typeface="Arial" panose="020B0604020202020204" pitchFamily="34" charset="0"/>
                <a:cs typeface="Arial" panose="020B0604020202020204" pitchFamily="34" charset="0"/>
              </a:rPr>
              <a:t>1 VOLUME Nº,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t-B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Carvalho, R. E. (2004). Educação inclusiva com os pingos nos “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 Miranda Correia, L., Rodrigues, A., Serrano, A. M., Martins, A. P. L., dos Santos, A. C., &amp; Ferreira, R. M. S. (2003).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</a:t>
            </a:r>
            <a:r>
              <a:rPr lang="pt-BR" sz="3000" i="1" dirty="0">
                <a:latin typeface="Arial" panose="020B0604020202020204" pitchFamily="34" charset="0"/>
                <a:cs typeface="Arial" panose="020B0604020202020204" pitchFamily="34" charset="0"/>
              </a:rPr>
              <a:t>e necessidades educativas especiais: um guia para educadores e professores</a:t>
            </a:r>
            <a:r>
              <a:rPr lang="pt-B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Löbach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B. (2001). Design industrial. </a:t>
            </a:r>
            <a:r>
              <a:rPr lang="pt-BR" sz="3000" i="1" dirty="0">
                <a:latin typeface="Arial" panose="020B0604020202020204" pitchFamily="34" charset="0"/>
                <a:cs typeface="Arial" panose="020B0604020202020204" pitchFamily="34" charset="0"/>
              </a:rPr>
              <a:t>São Paulo: Edgard </a:t>
            </a:r>
            <a:r>
              <a:rPr lang="pt-BR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Blücher</a:t>
            </a:r>
            <a:r>
              <a:rPr lang="pt-BR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Mantoan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M. T. E. (2003). Inclusão escolar: O que é. </a:t>
            </a:r>
            <a:r>
              <a:rPr lang="pt-BR" sz="3000" i="1" dirty="0">
                <a:latin typeface="Arial" panose="020B0604020202020204" pitchFamily="34" charset="0"/>
                <a:cs typeface="Arial" panose="020B0604020202020204" pitchFamily="34" charset="0"/>
              </a:rPr>
              <a:t>Por quê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12.</a:t>
            </a:r>
          </a:p>
        </p:txBody>
      </p:sp>
    </p:spTree>
    <p:extLst>
      <p:ext uri="{BB962C8B-B14F-4D97-AF65-F5344CB8AC3E}">
        <p14:creationId xmlns:p14="http://schemas.microsoft.com/office/powerpoint/2010/main" val="32364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de desenho animado&#10;&#10;Descrição gerada automaticamente com confiança média">
            <a:extLst>
              <a:ext uri="{FF2B5EF4-FFF2-40B4-BE49-F238E27FC236}">
                <a16:creationId xmlns="" xmlns:a16="http://schemas.microsoft.com/office/drawing/2014/main" id="{5EAF0213-BDC3-452F-AEBB-FB919AC8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87172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499" y="9690743"/>
            <a:ext cx="11063713" cy="61804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298" y="16445436"/>
            <a:ext cx="10540625" cy="61804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587" y="22625855"/>
            <a:ext cx="10540625" cy="61805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3832" y="29335389"/>
            <a:ext cx="10540625" cy="61805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59587" y="29335389"/>
            <a:ext cx="10269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pt-P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Esboço das ilustrações do livro, a menina e o vento.</a:t>
            </a:r>
          </a:p>
          <a:p>
            <a:pPr algn="just"/>
            <a:r>
              <a:rPr lang="pt-PT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P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59587" y="17285109"/>
            <a:ext cx="10269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P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1 - População Com deficiência no Brasil – IBGE 2010.</a:t>
            </a:r>
          </a:p>
          <a:p>
            <a:pPr algn="just"/>
            <a:r>
              <a:rPr lang="pt-PT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referentes a população com deficiência no Brasil em 2010. Os dados não estão atualizados por conta da pandemia que impediu o censo de 2020.</a:t>
            </a:r>
          </a:p>
          <a:p>
            <a:pPr algn="just"/>
            <a:r>
              <a:rPr lang="pt-P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https://bit.ly/3FxxRba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574298" y="23280822"/>
            <a:ext cx="10300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pt-P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Esboço das ilustrações do livro, a menina e o vento.</a:t>
            </a:r>
          </a:p>
          <a:p>
            <a:pPr algn="just"/>
            <a:r>
              <a:rPr lang="pt-P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333832" y="36480468"/>
            <a:ext cx="10540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pt-P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Resultado de uma das ilustrações finalizadas, do livro A </a:t>
            </a:r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menina e o vento.</a:t>
            </a:r>
          </a:p>
          <a:p>
            <a:pPr algn="just"/>
            <a:r>
              <a:rPr lang="pt-P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</a:p>
        </p:txBody>
      </p:sp>
      <p:pic>
        <p:nvPicPr>
          <p:cNvPr id="1026" name="Picture 2" descr="logo memo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58" y="38076106"/>
            <a:ext cx="3687194" cy="43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5447" y="38076105"/>
            <a:ext cx="3752194" cy="43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412</Words>
  <Application>Microsoft Office PowerPoint</Application>
  <PresentationFormat>Personalizar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</vt:vector>
  </TitlesOfParts>
  <Company>Universidade de Aveiro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Pereira</dc:creator>
  <cp:lastModifiedBy>PC01</cp:lastModifiedBy>
  <cp:revision>149</cp:revision>
  <dcterms:created xsi:type="dcterms:W3CDTF">2017-03-03T17:50:04Z</dcterms:created>
  <dcterms:modified xsi:type="dcterms:W3CDTF">2022-01-16T15:13:55Z</dcterms:modified>
</cp:coreProperties>
</file>