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5" r:id="rId10"/>
    <p:sldId id="263" r:id="rId11"/>
    <p:sldId id="264" r:id="rId12"/>
    <p:sldId id="266" r:id="rId13"/>
    <p:sldId id="267"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8" autoAdjust="0"/>
    <p:restoredTop sz="94660"/>
  </p:normalViewPr>
  <p:slideViewPr>
    <p:cSldViewPr snapToGrid="0">
      <p:cViewPr varScale="1">
        <p:scale>
          <a:sx n="74" d="100"/>
          <a:sy n="74" d="100"/>
        </p:scale>
        <p:origin x="4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6AC8535-B982-4DA6-BDBF-4FABCA6FCB3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 xmlns:a16="http://schemas.microsoft.com/office/drawing/2014/main" id="{83D63FF0-80B4-4299-88A9-D321BAB62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 xmlns:a16="http://schemas.microsoft.com/office/drawing/2014/main" id="{D412F061-C8B9-4CFC-8330-5BCD64813D65}"/>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5" name="Espaço Reservado para Rodapé 4">
            <a:extLst>
              <a:ext uri="{FF2B5EF4-FFF2-40B4-BE49-F238E27FC236}">
                <a16:creationId xmlns="" xmlns:a16="http://schemas.microsoft.com/office/drawing/2014/main" id="{CFD3526E-3F6B-4ED5-9DCA-E03E8B16AB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04C6262E-3023-45E3-A0AF-857188C5D1DE}"/>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363222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0A44BC-8BBF-46A7-BF33-9D9B2AEA3B5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 xmlns:a16="http://schemas.microsoft.com/office/drawing/2014/main" id="{99F6E77A-91DD-4E82-9E05-EB4CA4996C2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7EABE20D-4D5C-4F83-B694-714559C68A5A}"/>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5" name="Espaço Reservado para Rodapé 4">
            <a:extLst>
              <a:ext uri="{FF2B5EF4-FFF2-40B4-BE49-F238E27FC236}">
                <a16:creationId xmlns="" xmlns:a16="http://schemas.microsoft.com/office/drawing/2014/main" id="{2B2C2E55-B670-4B9C-8144-90B01E026A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DB882705-2C7E-4A58-9FE4-CFB39DC4051E}"/>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94288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F4BEDD57-42B2-4382-96D3-BAD26B3E101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 xmlns:a16="http://schemas.microsoft.com/office/drawing/2014/main" id="{F43A1625-4E34-422A-9EE9-69994FAA941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4E225D38-3D1B-43A5-8C7E-ED1E552A4D3F}"/>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5" name="Espaço Reservado para Rodapé 4">
            <a:extLst>
              <a:ext uri="{FF2B5EF4-FFF2-40B4-BE49-F238E27FC236}">
                <a16:creationId xmlns="" xmlns:a16="http://schemas.microsoft.com/office/drawing/2014/main" id="{5220BFC5-FA6C-4106-9E55-F8CC7F1D738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EEE3193F-2E3D-4C39-A453-CA4876D2BA91}"/>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301259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A60ED47-D4C9-4958-B02E-7F313B7F16B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 xmlns:a16="http://schemas.microsoft.com/office/drawing/2014/main" id="{DA0816BC-FDC9-40E4-A087-46E26E2F067A}"/>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4" name="Espaço Reservado para Rodapé 3">
            <a:extLst>
              <a:ext uri="{FF2B5EF4-FFF2-40B4-BE49-F238E27FC236}">
                <a16:creationId xmlns="" xmlns:a16="http://schemas.microsoft.com/office/drawing/2014/main" id="{2D2BEC82-37B3-4EA7-B7B2-84A4B7254A6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 xmlns:a16="http://schemas.microsoft.com/office/drawing/2014/main" id="{B6F126FE-6CC1-404F-B7BE-18440A84569A}"/>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166318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97CAF1-8B8C-4CB8-AE43-614EB37907C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 xmlns:a16="http://schemas.microsoft.com/office/drawing/2014/main" id="{EB86525F-931F-4824-B511-EEFF4A773A2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28151462-6C02-41EB-95BF-20F1B9BF2E65}"/>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5" name="Espaço Reservado para Rodapé 4">
            <a:extLst>
              <a:ext uri="{FF2B5EF4-FFF2-40B4-BE49-F238E27FC236}">
                <a16:creationId xmlns="" xmlns:a16="http://schemas.microsoft.com/office/drawing/2014/main" id="{6DCD1F01-47BD-4F27-A3BF-26D4645A7B2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85E5A470-E7AF-40CA-9ED2-C082303F213A}"/>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195503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5B4BA2-ADEA-46B2-B10D-EA844AE3955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 xmlns:a16="http://schemas.microsoft.com/office/drawing/2014/main" id="{82BAAC81-3B66-42DF-993C-A56148C42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 xmlns:a16="http://schemas.microsoft.com/office/drawing/2014/main" id="{145A60F8-B20A-4129-A733-19076F30EE9E}"/>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5" name="Espaço Reservado para Rodapé 4">
            <a:extLst>
              <a:ext uri="{FF2B5EF4-FFF2-40B4-BE49-F238E27FC236}">
                <a16:creationId xmlns="" xmlns:a16="http://schemas.microsoft.com/office/drawing/2014/main" id="{43749635-72E5-46FA-93D9-7B49CC504E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18B3E60B-42DF-4A60-B1E5-C64DA93C1F04}"/>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367055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F1C065-FBBF-416E-8193-D3904DA03E6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 xmlns:a16="http://schemas.microsoft.com/office/drawing/2014/main" id="{E6B460C6-35D1-464A-AB13-1C97688F3F7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 xmlns:a16="http://schemas.microsoft.com/office/drawing/2014/main" id="{EEA6FDAE-F9BA-405E-943F-80F683B8A04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 xmlns:a16="http://schemas.microsoft.com/office/drawing/2014/main" id="{AB79E5F5-5348-4AF6-878D-DA329F70263A}"/>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6" name="Espaço Reservado para Rodapé 5">
            <a:extLst>
              <a:ext uri="{FF2B5EF4-FFF2-40B4-BE49-F238E27FC236}">
                <a16:creationId xmlns="" xmlns:a16="http://schemas.microsoft.com/office/drawing/2014/main" id="{EE02CFEF-6DE9-49E1-94B6-E505055E742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F67032D7-8C63-41B0-9F9B-88DA9743B992}"/>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191536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1BF7900-5D41-44D7-82A2-6CF9387F49E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 xmlns:a16="http://schemas.microsoft.com/office/drawing/2014/main" id="{9FB0B729-0F81-40F7-999C-436B5438E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 xmlns:a16="http://schemas.microsoft.com/office/drawing/2014/main" id="{29D104AD-3C12-4920-B87E-77AACD5B965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 xmlns:a16="http://schemas.microsoft.com/office/drawing/2014/main" id="{825EF26F-A25E-464A-8AF2-EBC812BC2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 xmlns:a16="http://schemas.microsoft.com/office/drawing/2014/main" id="{D442A65E-2BB0-4BD6-A945-7AC8C76822C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 xmlns:a16="http://schemas.microsoft.com/office/drawing/2014/main" id="{0C9EF890-F47E-4D66-9B12-030CC520C90D}"/>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8" name="Espaço Reservado para Rodapé 7">
            <a:extLst>
              <a:ext uri="{FF2B5EF4-FFF2-40B4-BE49-F238E27FC236}">
                <a16:creationId xmlns="" xmlns:a16="http://schemas.microsoft.com/office/drawing/2014/main" id="{CE71FE93-A3EB-49FA-BA67-217F2133EDB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 xmlns:a16="http://schemas.microsoft.com/office/drawing/2014/main" id="{1864BCD2-78E8-48C3-B2F0-54AC6B5139D3}"/>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244141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D340A6-4F3F-4717-A5CE-3B1FECB2203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 xmlns:a16="http://schemas.microsoft.com/office/drawing/2014/main" id="{950C1B15-85D9-402D-9B6C-F5A118E24975}"/>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4" name="Espaço Reservado para Rodapé 3">
            <a:extLst>
              <a:ext uri="{FF2B5EF4-FFF2-40B4-BE49-F238E27FC236}">
                <a16:creationId xmlns="" xmlns:a16="http://schemas.microsoft.com/office/drawing/2014/main" id="{9AAFFB84-D7B3-40D2-A791-302499B7A72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 xmlns:a16="http://schemas.microsoft.com/office/drawing/2014/main" id="{060C11BF-22A7-4770-BE4D-58846D47AE83}"/>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203726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 xmlns:a16="http://schemas.microsoft.com/office/drawing/2014/main" id="{E6DB9A91-41CD-40D1-9EB7-858869D5A7C3}"/>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3" name="Espaço Reservado para Rodapé 2">
            <a:extLst>
              <a:ext uri="{FF2B5EF4-FFF2-40B4-BE49-F238E27FC236}">
                <a16:creationId xmlns="" xmlns:a16="http://schemas.microsoft.com/office/drawing/2014/main" id="{64213114-37D8-4153-BC95-BAA16898B45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 xmlns:a16="http://schemas.microsoft.com/office/drawing/2014/main" id="{012B3D07-E38C-4C5A-8718-933AF91BD218}"/>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294576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EDBCBB-6E94-4942-A972-BEBD69843BE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 xmlns:a16="http://schemas.microsoft.com/office/drawing/2014/main" id="{02E11C67-E63B-4289-996A-9330FF76B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 xmlns:a16="http://schemas.microsoft.com/office/drawing/2014/main" id="{F5F82208-D9AE-4463-8453-C5959E47A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 xmlns:a16="http://schemas.microsoft.com/office/drawing/2014/main" id="{77C97267-FC2C-409B-BF74-90A110CEBF14}"/>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6" name="Espaço Reservado para Rodapé 5">
            <a:extLst>
              <a:ext uri="{FF2B5EF4-FFF2-40B4-BE49-F238E27FC236}">
                <a16:creationId xmlns="" xmlns:a16="http://schemas.microsoft.com/office/drawing/2014/main" id="{C959CB83-9BFC-429E-A29C-DC5EA3E7472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89C81371-50CF-4F77-BC59-0A366494DF02}"/>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68846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28D640-F0D9-4A99-BA37-516A04E5BD4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 xmlns:a16="http://schemas.microsoft.com/office/drawing/2014/main" id="{A4B7AC7C-7755-40F9-9C60-BAEA7118A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 xmlns:a16="http://schemas.microsoft.com/office/drawing/2014/main" id="{AA0A5D36-5EAC-4F77-9664-747A76338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 xmlns:a16="http://schemas.microsoft.com/office/drawing/2014/main" id="{0B173836-CFA0-4F2D-B00B-B682E67142F9}"/>
              </a:ext>
            </a:extLst>
          </p:cNvPr>
          <p:cNvSpPr>
            <a:spLocks noGrp="1"/>
          </p:cNvSpPr>
          <p:nvPr>
            <p:ph type="dt" sz="half" idx="10"/>
          </p:nvPr>
        </p:nvSpPr>
        <p:spPr/>
        <p:txBody>
          <a:bodyPr/>
          <a:lstStyle/>
          <a:p>
            <a:fld id="{2E6136EF-E591-4B27-81D3-46A669B3ED78}" type="datetimeFigureOut">
              <a:rPr lang="pt-BR" smtClean="0"/>
              <a:t>18/03/2022</a:t>
            </a:fld>
            <a:endParaRPr lang="pt-BR"/>
          </a:p>
        </p:txBody>
      </p:sp>
      <p:sp>
        <p:nvSpPr>
          <p:cNvPr id="6" name="Espaço Reservado para Rodapé 5">
            <a:extLst>
              <a:ext uri="{FF2B5EF4-FFF2-40B4-BE49-F238E27FC236}">
                <a16:creationId xmlns="" xmlns:a16="http://schemas.microsoft.com/office/drawing/2014/main" id="{1D5D9C92-00EA-4BB7-9BC3-09C2389E8E9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34B5DB9A-BD98-4A6C-8E58-A3A5C290A24C}"/>
              </a:ext>
            </a:extLst>
          </p:cNvPr>
          <p:cNvSpPr>
            <a:spLocks noGrp="1"/>
          </p:cNvSpPr>
          <p:nvPr>
            <p:ph type="sldNum" sz="quarter" idx="12"/>
          </p:nvPr>
        </p:nvSpPr>
        <p:spPr/>
        <p:txBody>
          <a:bodyPr/>
          <a:lstStyle/>
          <a:p>
            <a:fld id="{7F11CFE5-3284-4D82-ABC8-D6B2682CBCFC}" type="slidenum">
              <a:rPr lang="pt-BR" smtClean="0"/>
              <a:t>‹nº›</a:t>
            </a:fld>
            <a:endParaRPr lang="pt-BR"/>
          </a:p>
        </p:txBody>
      </p:sp>
    </p:spTree>
    <p:extLst>
      <p:ext uri="{BB962C8B-B14F-4D97-AF65-F5344CB8AC3E}">
        <p14:creationId xmlns:p14="http://schemas.microsoft.com/office/powerpoint/2010/main" val="237331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Imagem 20" descr="Padrão do plano de fundo&#10;&#10;Descrição gerada automaticamente">
            <a:extLst>
              <a:ext uri="{FF2B5EF4-FFF2-40B4-BE49-F238E27FC236}">
                <a16:creationId xmlns="" xmlns:a16="http://schemas.microsoft.com/office/drawing/2014/main" id="{362A4D7B-9D8C-4F1F-AB33-9B31A436C9A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8488" y="-20628"/>
            <a:ext cx="4087812" cy="598488"/>
          </a:xfrm>
          <a:prstGeom prst="rect">
            <a:avLst/>
          </a:prstGeom>
        </p:spPr>
      </p:pic>
      <p:sp>
        <p:nvSpPr>
          <p:cNvPr id="2" name="Espaço Reservado para Título 1">
            <a:extLst>
              <a:ext uri="{FF2B5EF4-FFF2-40B4-BE49-F238E27FC236}">
                <a16:creationId xmlns="" xmlns:a16="http://schemas.microsoft.com/office/drawing/2014/main" id="{421DC6DD-F4CE-4850-852D-C7D303D54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 xmlns:a16="http://schemas.microsoft.com/office/drawing/2014/main" id="{B71AA21F-9726-4334-AEA9-9FA073104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 xmlns:a16="http://schemas.microsoft.com/office/drawing/2014/main" id="{5302ABC2-DD13-4291-9FFF-615791A56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136EF-E591-4B27-81D3-46A669B3ED78}" type="datetimeFigureOut">
              <a:rPr lang="pt-BR" smtClean="0"/>
              <a:t>18/03/2022</a:t>
            </a:fld>
            <a:endParaRPr lang="pt-BR" dirty="0"/>
          </a:p>
        </p:txBody>
      </p:sp>
      <p:sp>
        <p:nvSpPr>
          <p:cNvPr id="5" name="Espaço Reservado para Rodapé 4">
            <a:extLst>
              <a:ext uri="{FF2B5EF4-FFF2-40B4-BE49-F238E27FC236}">
                <a16:creationId xmlns="" xmlns:a16="http://schemas.microsoft.com/office/drawing/2014/main" id="{B9E411BA-5BC8-4345-8FEF-C404DDE6F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 xmlns:a16="http://schemas.microsoft.com/office/drawing/2014/main" id="{C9A7D5E4-73D6-455C-9513-C19F19EB1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1CFE5-3284-4D82-ABC8-D6B2682CBCFC}" type="slidenum">
              <a:rPr lang="pt-BR" smtClean="0"/>
              <a:t>‹nº›</a:t>
            </a:fld>
            <a:endParaRPr lang="pt-BR"/>
          </a:p>
        </p:txBody>
      </p:sp>
      <p:pic>
        <p:nvPicPr>
          <p:cNvPr id="8" name="Imagem 7" descr="A logomarca do evento que apresenta uma esfera, com o globo terrestre ao centro. Ainda no centro, observamos a sigla I SIPCI. Ao redor da sigla, do centro para as bordas, gravitam pequenas figuras que as ilustram (símbolos de acessibilidade e de conexão. ">
            <a:extLst>
              <a:ext uri="{FF2B5EF4-FFF2-40B4-BE49-F238E27FC236}">
                <a16:creationId xmlns="" xmlns:a16="http://schemas.microsoft.com/office/drawing/2014/main" id="{52217FB1-7C9D-476C-BA7B-A8127E65FC0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586409" cy="586409"/>
          </a:xfrm>
          <a:prstGeom prst="rect">
            <a:avLst/>
          </a:prstGeom>
        </p:spPr>
      </p:pic>
      <p:pic>
        <p:nvPicPr>
          <p:cNvPr id="12" name="Imagem 11" descr="A imagem representa a logomarca do programa de pós-graduação PGCTIn, da UFF.">
            <a:extLst>
              <a:ext uri="{FF2B5EF4-FFF2-40B4-BE49-F238E27FC236}">
                <a16:creationId xmlns="" xmlns:a16="http://schemas.microsoft.com/office/drawing/2014/main" id="{A9B796BB-8199-4447-8A8A-DA27F2A21C4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30245" y="52141"/>
            <a:ext cx="415910" cy="415910"/>
          </a:xfrm>
          <a:prstGeom prst="rect">
            <a:avLst/>
          </a:prstGeom>
        </p:spPr>
      </p:pic>
      <p:pic>
        <p:nvPicPr>
          <p:cNvPr id="16" name="Imagem 15" descr="A imagem representa a logomarca do programa de pós-graduação CMPDI, Programa de Mestrado Profissional em Diversidade e Inclusão da UFF.">
            <a:extLst>
              <a:ext uri="{FF2B5EF4-FFF2-40B4-BE49-F238E27FC236}">
                <a16:creationId xmlns="" xmlns:a16="http://schemas.microsoft.com/office/drawing/2014/main" id="{0B636F92-2FA2-4535-A213-64B11FCD8C4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7912" y="60306"/>
            <a:ext cx="415909" cy="430251"/>
          </a:xfrm>
          <a:prstGeom prst="rect">
            <a:avLst/>
          </a:prstGeom>
        </p:spPr>
      </p:pic>
      <p:pic>
        <p:nvPicPr>
          <p:cNvPr id="19" name="Imagem 18" descr="Desenho de personagem de desenho animado&#10;&#10;Descrição gerada automaticamente com confiança média">
            <a:extLst>
              <a:ext uri="{FF2B5EF4-FFF2-40B4-BE49-F238E27FC236}">
                <a16:creationId xmlns="" xmlns:a16="http://schemas.microsoft.com/office/drawing/2014/main" id="{15B3D515-4CED-44B7-9E71-EB480F388A3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1156" y="6471480"/>
            <a:ext cx="325984" cy="244173"/>
          </a:xfrm>
          <a:prstGeom prst="rect">
            <a:avLst/>
          </a:prstGeom>
        </p:spPr>
      </p:pic>
      <p:sp>
        <p:nvSpPr>
          <p:cNvPr id="22" name="CaixaDeTexto 21">
            <a:extLst>
              <a:ext uri="{FF2B5EF4-FFF2-40B4-BE49-F238E27FC236}">
                <a16:creationId xmlns="" xmlns:a16="http://schemas.microsoft.com/office/drawing/2014/main" id="{E9F14777-03B2-4B54-A1BF-605D475E3E20}"/>
              </a:ext>
            </a:extLst>
          </p:cNvPr>
          <p:cNvSpPr txBox="1"/>
          <p:nvPr userDrawn="1"/>
        </p:nvSpPr>
        <p:spPr>
          <a:xfrm>
            <a:off x="1493821" y="82531"/>
            <a:ext cx="3192479" cy="461665"/>
          </a:xfrm>
          <a:prstGeom prst="rect">
            <a:avLst/>
          </a:prstGeom>
          <a:noFill/>
        </p:spPr>
        <p:txBody>
          <a:bodyPr wrap="square" rtlCol="0">
            <a:spAutoFit/>
          </a:bodyPr>
          <a:lstStyle/>
          <a:p>
            <a:pPr algn="ctr"/>
            <a:r>
              <a:rPr lang="pt-BR" sz="1200" dirty="0">
                <a:solidFill>
                  <a:schemeClr val="bg1"/>
                </a:solidFill>
              </a:rPr>
              <a:t>I SEMINÁRIO INTERNACIONAL DE PENSAMENTO COMPUTACIONAL PARA INCLUSÃO</a:t>
            </a:r>
          </a:p>
        </p:txBody>
      </p:sp>
    </p:spTree>
    <p:extLst>
      <p:ext uri="{BB962C8B-B14F-4D97-AF65-F5344CB8AC3E}">
        <p14:creationId xmlns:p14="http://schemas.microsoft.com/office/powerpoint/2010/main" val="264276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3218B5-146B-4CAB-A349-0DEFC61730A5}"/>
              </a:ext>
            </a:extLst>
          </p:cNvPr>
          <p:cNvSpPr>
            <a:spLocks noGrp="1"/>
          </p:cNvSpPr>
          <p:nvPr>
            <p:ph type="ctrTitle"/>
          </p:nvPr>
        </p:nvSpPr>
        <p:spPr>
          <a:xfrm>
            <a:off x="1524000" y="1249251"/>
            <a:ext cx="9144000" cy="3078050"/>
          </a:xfrm>
        </p:spPr>
        <p:txBody>
          <a:bodyPr>
            <a:normAutofit fontScale="90000"/>
          </a:bodyPr>
          <a:lstStyle/>
          <a:p>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a:latin typeface="Arial" panose="020B0604020202020204" pitchFamily="34" charset="0"/>
                <a:cs typeface="Arial" panose="020B0604020202020204" pitchFamily="34" charset="0"/>
              </a:rPr>
              <a:t/>
            </a:r>
            <a:br>
              <a:rPr lang="pt-BR" b="1" baseline="-25000" dirty="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a:latin typeface="Arial" panose="020B0604020202020204" pitchFamily="34" charset="0"/>
                <a:cs typeface="Arial" panose="020B0604020202020204" pitchFamily="34" charset="0"/>
              </a:rPr>
              <a:t/>
            </a:r>
            <a:br>
              <a:rPr lang="pt-BR" b="1" baseline="-25000" dirty="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a:latin typeface="Arial" panose="020B0604020202020204" pitchFamily="34" charset="0"/>
                <a:cs typeface="Arial" panose="020B0604020202020204" pitchFamily="34" charset="0"/>
              </a:rPr>
              <a:t/>
            </a:r>
            <a:br>
              <a:rPr lang="pt-BR" b="1" baseline="-25000" dirty="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a:latin typeface="Arial" panose="020B0604020202020204" pitchFamily="34" charset="0"/>
                <a:cs typeface="Arial" panose="020B0604020202020204" pitchFamily="34" charset="0"/>
              </a:rPr>
              <a:t/>
            </a:r>
            <a:br>
              <a:rPr lang="pt-BR" b="1" baseline="-25000" dirty="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a:latin typeface="Arial" panose="020B0604020202020204" pitchFamily="34" charset="0"/>
                <a:cs typeface="Arial" panose="020B0604020202020204" pitchFamily="34" charset="0"/>
              </a:rPr>
              <a:t/>
            </a:r>
            <a:br>
              <a:rPr lang="pt-BR" b="1" baseline="-25000" dirty="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
            </a:r>
            <a:br>
              <a:rPr lang="pt-BR" b="1" baseline="-25000" dirty="0" smtClean="0">
                <a:latin typeface="Arial" panose="020B0604020202020204" pitchFamily="34" charset="0"/>
                <a:cs typeface="Arial" panose="020B0604020202020204" pitchFamily="34" charset="0"/>
              </a:rPr>
            </a:br>
            <a:r>
              <a:rPr lang="pt-BR" b="1" baseline="-25000" dirty="0" smtClean="0">
                <a:latin typeface="Arial" panose="020B0604020202020204" pitchFamily="34" charset="0"/>
                <a:cs typeface="Arial" panose="020B0604020202020204" pitchFamily="34" charset="0"/>
              </a:rPr>
              <a:t>PLANEJANDO O DESENHO UNIVERSAL COMO FACILITADOR DE UMA EDUCAÇÃO VERDADEIRAMENTE INCLUSIVA</a:t>
            </a:r>
            <a:r>
              <a:rPr lang="pt-BR" b="1" baseline="-25000" dirty="0" smtClean="0"/>
              <a:t/>
            </a:r>
            <a:br>
              <a:rPr lang="pt-BR" b="1" baseline="-25000" dirty="0" smtClean="0"/>
            </a:br>
            <a:endParaRPr lang="pt-BR" b="1" dirty="0">
              <a:latin typeface="Tahoma" panose="020B0604030504040204" pitchFamily="34" charset="0"/>
              <a:ea typeface="Tahoma" panose="020B0604030504040204" pitchFamily="34" charset="0"/>
              <a:cs typeface="Tahoma" panose="020B0604030504040204" pitchFamily="34" charset="0"/>
            </a:endParaRPr>
          </a:p>
        </p:txBody>
      </p:sp>
      <p:sp>
        <p:nvSpPr>
          <p:cNvPr id="3" name="Subtítulo 2">
            <a:extLst>
              <a:ext uri="{FF2B5EF4-FFF2-40B4-BE49-F238E27FC236}">
                <a16:creationId xmlns="" xmlns:a16="http://schemas.microsoft.com/office/drawing/2014/main" id="{AD2DD185-3963-497A-B09B-9F14708AA2C6}"/>
              </a:ext>
            </a:extLst>
          </p:cNvPr>
          <p:cNvSpPr>
            <a:spLocks noGrp="1"/>
          </p:cNvSpPr>
          <p:nvPr>
            <p:ph type="subTitle" idx="1"/>
          </p:nvPr>
        </p:nvSpPr>
        <p:spPr>
          <a:xfrm>
            <a:off x="1416676" y="3837903"/>
            <a:ext cx="9251324" cy="2279561"/>
          </a:xfrm>
        </p:spPr>
        <p:txBody>
          <a:bodyPr>
            <a:normAutofit fontScale="92500" lnSpcReduction="10000"/>
          </a:bodyPr>
          <a:lstStyle/>
          <a:p>
            <a:r>
              <a:rPr lang="pt-BR" dirty="0" smtClean="0">
                <a:latin typeface="Arial" panose="020B0604020202020204" pitchFamily="34" charset="0"/>
                <a:cs typeface="Arial" panose="020B0604020202020204" pitchFamily="34" charset="0"/>
              </a:rPr>
              <a:t>Alessandra </a:t>
            </a:r>
            <a:r>
              <a:rPr lang="pt-BR" dirty="0">
                <a:latin typeface="Arial" panose="020B0604020202020204" pitchFamily="34" charset="0"/>
                <a:cs typeface="Arial" panose="020B0604020202020204" pitchFamily="34" charset="0"/>
              </a:rPr>
              <a:t>Furtado de </a:t>
            </a:r>
            <a:r>
              <a:rPr lang="pt-BR" dirty="0" smtClean="0">
                <a:latin typeface="Arial" panose="020B0604020202020204" pitchFamily="34" charset="0"/>
                <a:cs typeface="Arial" panose="020B0604020202020204" pitchFamily="34" charset="0"/>
              </a:rPr>
              <a:t>Oliveira - Ruth </a:t>
            </a:r>
            <a:r>
              <a:rPr lang="pt-BR" dirty="0" smtClean="0">
                <a:latin typeface="Arial" panose="020B0604020202020204" pitchFamily="34" charset="0"/>
                <a:cs typeface="Arial" panose="020B0604020202020204" pitchFamily="34" charset="0"/>
              </a:rPr>
              <a:t>Maria Mariani </a:t>
            </a:r>
            <a:r>
              <a:rPr lang="pt-BR" dirty="0" smtClean="0">
                <a:latin typeface="Arial" panose="020B0604020202020204" pitchFamily="34" charset="0"/>
                <a:cs typeface="Arial" panose="020B0604020202020204" pitchFamily="34" charset="0"/>
              </a:rPr>
              <a:t>Braz - </a:t>
            </a:r>
            <a:r>
              <a:rPr lang="pt-BR" dirty="0" smtClean="0">
                <a:latin typeface="Arial" panose="020B0604020202020204" pitchFamily="34" charset="0"/>
                <a:ea typeface="Tahoma" panose="020B0604030504040204" pitchFamily="34" charset="0"/>
                <a:cs typeface="Arial" panose="020B0604020202020204" pitchFamily="34" charset="0"/>
              </a:rPr>
              <a:t>Jacqueline </a:t>
            </a:r>
            <a:r>
              <a:rPr lang="pt-BR" dirty="0">
                <a:latin typeface="Arial" panose="020B0604020202020204" pitchFamily="34" charset="0"/>
                <a:ea typeface="Tahoma" panose="020B0604030504040204" pitchFamily="34" charset="0"/>
                <a:cs typeface="Arial" panose="020B0604020202020204" pitchFamily="34" charset="0"/>
              </a:rPr>
              <a:t>de Faria Barros </a:t>
            </a:r>
            <a:r>
              <a:rPr lang="pt-BR" dirty="0" smtClean="0">
                <a:latin typeface="Arial" panose="020B0604020202020204" pitchFamily="34" charset="0"/>
                <a:ea typeface="Tahoma" panose="020B0604030504040204" pitchFamily="34" charset="0"/>
                <a:cs typeface="Arial" panose="020B0604020202020204" pitchFamily="34" charset="0"/>
              </a:rPr>
              <a:t>Ramos - </a:t>
            </a:r>
            <a:r>
              <a:rPr lang="pt-BR" dirty="0">
                <a:latin typeface="Arial" panose="020B0604020202020204" pitchFamily="34" charset="0"/>
                <a:cs typeface="Arial" panose="020B0604020202020204" pitchFamily="34" charset="0"/>
              </a:rPr>
              <a:t>S</a:t>
            </a:r>
            <a:r>
              <a:rPr lang="pt-BR" dirty="0">
                <a:latin typeface="Arial" panose="020B0604020202020204" pitchFamily="34" charset="0"/>
                <a:ea typeface="Tahoma" panose="020B0604030504040204" pitchFamily="34" charset="0"/>
                <a:cs typeface="Arial" panose="020B0604020202020204" pitchFamily="34" charset="0"/>
              </a:rPr>
              <a:t>érgio Crespo Coelho da Silva </a:t>
            </a:r>
            <a:r>
              <a:rPr lang="pt-BR" dirty="0" smtClean="0">
                <a:latin typeface="Arial" panose="020B0604020202020204" pitchFamily="34" charset="0"/>
                <a:ea typeface="Tahoma" panose="020B0604030504040204" pitchFamily="34" charset="0"/>
                <a:cs typeface="Arial" panose="020B0604020202020204" pitchFamily="34" charset="0"/>
              </a:rPr>
              <a:t>Pinto - Ma</a:t>
            </a:r>
            <a:r>
              <a:rPr lang="pt-BR" dirty="0" smtClean="0">
                <a:latin typeface="Arial" panose="020B0604020202020204" pitchFamily="34" charset="0"/>
                <a:cs typeface="Arial" panose="020B0604020202020204" pitchFamily="34" charset="0"/>
              </a:rPr>
              <a:t>ria </a:t>
            </a:r>
            <a:r>
              <a:rPr lang="pt-BR" dirty="0">
                <a:latin typeface="Arial" panose="020B0604020202020204" pitchFamily="34" charset="0"/>
                <a:cs typeface="Arial" panose="020B0604020202020204" pitchFamily="34" charset="0"/>
              </a:rPr>
              <a:t>Cristina Barbosa </a:t>
            </a:r>
            <a:r>
              <a:rPr lang="pt-BR" dirty="0" smtClean="0">
                <a:latin typeface="Arial" panose="020B0604020202020204" pitchFamily="34" charset="0"/>
                <a:cs typeface="Arial" panose="020B0604020202020204" pitchFamily="34" charset="0"/>
              </a:rPr>
              <a:t>Mendes </a:t>
            </a:r>
            <a:endParaRPr lang="pt-BR" dirty="0">
              <a:latin typeface="Arial" panose="020B0604020202020204" pitchFamily="34" charset="0"/>
              <a:ea typeface="Tahoma" panose="020B060403050404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Curso de </a:t>
            </a:r>
            <a:r>
              <a:rPr lang="pt-BR" dirty="0" smtClean="0">
                <a:latin typeface="Arial" panose="020B0604020202020204" pitchFamily="34" charset="0"/>
                <a:cs typeface="Arial" panose="020B0604020202020204" pitchFamily="34" charset="0"/>
              </a:rPr>
              <a:t>Mestrado </a:t>
            </a:r>
            <a:r>
              <a:rPr lang="pt-BR" dirty="0">
                <a:latin typeface="Arial" panose="020B0604020202020204" pitchFamily="34" charset="0"/>
                <a:cs typeface="Arial" panose="020B0604020202020204" pitchFamily="34" charset="0"/>
              </a:rPr>
              <a:t>Profissional Diversidade e Inclusão/ Instituto de Biologia/Universidade Federal </a:t>
            </a:r>
            <a:r>
              <a:rPr lang="pt-BR" dirty="0" smtClean="0">
                <a:latin typeface="Arial" panose="020B0604020202020204" pitchFamily="34" charset="0"/>
                <a:cs typeface="Arial" panose="020B0604020202020204" pitchFamily="34" charset="0"/>
              </a:rPr>
              <a:t>Fluminense </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Programa de Pós-graduação em </a:t>
            </a:r>
            <a:r>
              <a:rPr lang="pt-BR" dirty="0" smtClean="0">
                <a:latin typeface="Arial" panose="020B0604020202020204" pitchFamily="34" charset="0"/>
                <a:cs typeface="Arial" panose="020B0604020202020204" pitchFamily="34" charset="0"/>
              </a:rPr>
              <a:t>Ciências, Tecnologias </a:t>
            </a:r>
            <a:r>
              <a:rPr lang="pt-BR" dirty="0">
                <a:latin typeface="Arial" panose="020B0604020202020204" pitchFamily="34" charset="0"/>
                <a:cs typeface="Arial" panose="020B0604020202020204" pitchFamily="34" charset="0"/>
              </a:rPr>
              <a:t>e </a:t>
            </a:r>
            <a:r>
              <a:rPr lang="pt-BR" dirty="0" smtClean="0">
                <a:latin typeface="Arial" panose="020B0604020202020204" pitchFamily="34" charset="0"/>
                <a:cs typeface="Arial" panose="020B0604020202020204" pitchFamily="34" charset="0"/>
              </a:rPr>
              <a:t>Inclusão/Universidade </a:t>
            </a:r>
            <a:r>
              <a:rPr lang="pt-BR" dirty="0">
                <a:latin typeface="Arial" panose="020B0604020202020204" pitchFamily="34" charset="0"/>
                <a:cs typeface="Arial" panose="020B0604020202020204" pitchFamily="34" charset="0"/>
              </a:rPr>
              <a:t>Federal Fluminense </a:t>
            </a:r>
          </a:p>
          <a:p>
            <a:endParaRPr lang="pt-BR" dirty="0">
              <a:latin typeface="Arial" panose="020B0604020202020204" pitchFamily="34" charset="0"/>
              <a:cs typeface="Arial" panose="020B0604020202020204" pitchFamily="34" charset="0"/>
            </a:endParaRPr>
          </a:p>
          <a:p>
            <a:endParaRPr lang="pt-B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771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155" y="425003"/>
            <a:ext cx="10838645" cy="1265685"/>
          </a:xfrm>
        </p:spPr>
        <p:txBody>
          <a:bodyPr>
            <a:normAutofit fontScale="90000"/>
          </a:bodyPr>
          <a:lstStyle/>
          <a:p>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a:latin typeface="Arial" panose="020B0604020202020204" pitchFamily="34" charset="0"/>
                <a:cs typeface="Arial" panose="020B0604020202020204" pitchFamily="34" charset="0"/>
              </a:rPr>
              <a:t>DISCUSSÃO</a:t>
            </a:r>
            <a:br>
              <a:rPr lang="pt-BR" b="1" dirty="0">
                <a:latin typeface="Arial" panose="020B0604020202020204" pitchFamily="34" charset="0"/>
                <a:cs typeface="Arial" panose="020B0604020202020204" pitchFamily="34" charset="0"/>
              </a:rPr>
            </a:br>
            <a:endParaRPr lang="pt-BR" dirty="0"/>
          </a:p>
        </p:txBody>
      </p:sp>
      <p:sp>
        <p:nvSpPr>
          <p:cNvPr id="3" name="Retângulo 2"/>
          <p:cNvSpPr/>
          <p:nvPr/>
        </p:nvSpPr>
        <p:spPr>
          <a:xfrm>
            <a:off x="515155" y="1365161"/>
            <a:ext cx="11062952" cy="3416320"/>
          </a:xfrm>
          <a:prstGeom prst="rect">
            <a:avLst/>
          </a:prstGeom>
        </p:spPr>
        <p:txBody>
          <a:bodyPr wrap="square">
            <a:spAutoFit/>
          </a:bodyPr>
          <a:lstStyle/>
          <a:p>
            <a:pPr indent="-635">
              <a:spcAft>
                <a:spcPts val="0"/>
              </a:spcAft>
            </a:pPr>
            <a:r>
              <a:rPr lang="pt-BR" sz="2400" dirty="0" smtClean="0">
                <a:latin typeface="Arial" panose="020B0604020202020204" pitchFamily="34" charset="0"/>
                <a:ea typeface="Arial" panose="020B0604020202020204" pitchFamily="34" charset="0"/>
              </a:rPr>
              <a:t>Todo </a:t>
            </a:r>
            <a:r>
              <a:rPr lang="pt-BR" sz="2400" dirty="0">
                <a:latin typeface="Arial" panose="020B0604020202020204" pitchFamily="34" charset="0"/>
                <a:ea typeface="Arial" panose="020B0604020202020204" pitchFamily="34" charset="0"/>
              </a:rPr>
              <a:t>o material foi editado em seguida, no laboratório de informática, numa técnica denominada </a:t>
            </a:r>
            <a:r>
              <a:rPr lang="pt-BR" sz="2400" i="1" dirty="0" err="1">
                <a:latin typeface="Arial" panose="020B0604020202020204" pitchFamily="34" charset="0"/>
                <a:ea typeface="Arial" panose="020B0604020202020204" pitchFamily="34" charset="0"/>
              </a:rPr>
              <a:t>movie</a:t>
            </a:r>
            <a:r>
              <a:rPr lang="pt-BR" sz="2400" i="1" dirty="0">
                <a:latin typeface="Arial" panose="020B0604020202020204" pitchFamily="34" charset="0"/>
                <a:ea typeface="Arial" panose="020B0604020202020204" pitchFamily="34" charset="0"/>
              </a:rPr>
              <a:t> </a:t>
            </a:r>
            <a:r>
              <a:rPr lang="pt-BR" sz="2400" i="1" dirty="0" err="1">
                <a:latin typeface="Arial" panose="020B0604020202020204" pitchFamily="34" charset="0"/>
                <a:ea typeface="Arial" panose="020B0604020202020204" pitchFamily="34" charset="0"/>
              </a:rPr>
              <a:t>maker</a:t>
            </a:r>
            <a:r>
              <a:rPr lang="pt-BR" sz="2400" dirty="0">
                <a:latin typeface="Arial" panose="020B0604020202020204" pitchFamily="34" charset="0"/>
                <a:ea typeface="Arial" panose="020B0604020202020204" pitchFamily="34" charset="0"/>
              </a:rPr>
              <a:t>, e nesse mesmo programa foi inserido também a trilha sonora. Nesse processo de confecção do produto, no caso o vídeo, a aprendizagem foi facilitada pelo Princípio I do Desenho Universal de aprendizagem, que tem como meta, apresentar de diferentes formas um mesmo assunto, para que esse assunto possa contemplar de forma mais abrangente possível, as diferentes especificidades que o ambiente escolar nos oferta, tendo em vista que cada pessoa vai poder ter seus estímulos de forma visual, auditiva ou até mesmo </a:t>
            </a:r>
            <a:r>
              <a:rPr lang="pt-BR" sz="2400" dirty="0" err="1">
                <a:latin typeface="Arial" panose="020B0604020202020204" pitchFamily="34" charset="0"/>
                <a:ea typeface="Arial" panose="020B0604020202020204" pitchFamily="34" charset="0"/>
              </a:rPr>
              <a:t>cinestésica</a:t>
            </a:r>
            <a:r>
              <a:rPr lang="pt-BR" sz="2400" dirty="0">
                <a:latin typeface="Arial" panose="020B0604020202020204" pitchFamily="34" charset="0"/>
                <a:ea typeface="Arial" panose="020B0604020202020204" pitchFamily="34" charset="0"/>
              </a:rPr>
              <a:t>. </a:t>
            </a:r>
            <a:endParaRPr lang="pt-BR" sz="2400" dirty="0"/>
          </a:p>
        </p:txBody>
      </p:sp>
      <p:pic>
        <p:nvPicPr>
          <p:cNvPr id="4" name="Imagem 3" descr="Sobre um fundo de papel pardo estão feitos de massinha de modelar, duas mesas verdes, com um PC amarelo em cada uma delas. Duas cadeiras de rodas com bonequinhos laranjas estão encaixados em cada uma das mesas. No centro tem um papel azul, escrito com letras de cores e formas diferentes Sala de Recursos." title="Sala de Recurs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6541" y="4815388"/>
            <a:ext cx="3554636" cy="1812502"/>
          </a:xfrm>
          <a:prstGeom prst="rect">
            <a:avLst/>
          </a:prstGeom>
          <a:noFill/>
          <a:ln>
            <a:noFill/>
          </a:ln>
        </p:spPr>
      </p:pic>
    </p:spTree>
    <p:extLst>
      <p:ext uri="{BB962C8B-B14F-4D97-AF65-F5344CB8AC3E}">
        <p14:creationId xmlns:p14="http://schemas.microsoft.com/office/powerpoint/2010/main" val="309119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DISCUSSÃO</a:t>
            </a: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endParaRPr lang="pt-BR" dirty="0"/>
          </a:p>
        </p:txBody>
      </p:sp>
      <p:sp>
        <p:nvSpPr>
          <p:cNvPr id="3" name="Retângulo 2"/>
          <p:cNvSpPr/>
          <p:nvPr/>
        </p:nvSpPr>
        <p:spPr>
          <a:xfrm>
            <a:off x="838200" y="1416677"/>
            <a:ext cx="10752786" cy="3416320"/>
          </a:xfrm>
          <a:prstGeom prst="rect">
            <a:avLst/>
          </a:prstGeom>
        </p:spPr>
        <p:txBody>
          <a:bodyPr wrap="square">
            <a:spAutoFit/>
          </a:bodyPr>
          <a:lstStyle/>
          <a:p>
            <a:pPr indent="-635">
              <a:spcAft>
                <a:spcPts val="0"/>
              </a:spcAft>
            </a:pPr>
            <a:r>
              <a:rPr lang="pt-BR" sz="2400" dirty="0">
                <a:latin typeface="Arial" panose="020B0604020202020204" pitchFamily="34" charset="0"/>
                <a:ea typeface="Arial" panose="020B0604020202020204" pitchFamily="34" charset="0"/>
              </a:rPr>
              <a:t>A partir do momento que proporcionamos, cada aluno, a possibilidade de trabalhar dentro do seu grupo, com a parte que possuía maior habilidade, estamos acionando o II Princípio do Desenho Universal de Aprendizagem, que se refere ao fato de Proporcionar Modos Múltiplos de Ação e Expressão, ou seja, desenvolver o como fazer, e ao longo da confecção do vídeo, estivemos trabalhando com o Princípio III, que versa sobre o envolvimento com o objeto de estudo, de forma que vai ocorrendo naturalmente, a assimilação da aprendizagem, a medida que o trabalho avança, e vai se estabelecendo uma relação de afetividade com o objeto de estudo.</a:t>
            </a:r>
            <a:endParaRPr lang="pt-BR" sz="2400" dirty="0"/>
          </a:p>
        </p:txBody>
      </p:sp>
      <p:pic>
        <p:nvPicPr>
          <p:cNvPr id="4" name="Imagem 3" descr="Em primeiro plano temos uma pessoa branca, com cabelos curtos e pretos, vestindo uma camisa branca com a gola e as mangas com detalhe laranja, ela está sentada em uma cadeira apontando em direção a esquerda, desse lado temos também uma mesa com vários objetos sobre ela, como cadernos, brinquedos diversos. Do lado direito temos uma pessoa branca de pé, branca, com cabelos curtos pretos, vestindo uma camisa branca com a gola e as mangas com detalhe laranja, e uma bermuda quadriculada cinza e branca. Ele segura um microfone na direção da boca da pessoa que está sentada. Ao fundo temos parte de uma quadro branco com as bordas de madeira a esquerda e a direita vários desenhos colados na parede e feitos em um papel branco sobre um cavalete de madeira. " title="Entrevista na sala de recurs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797" y="4832997"/>
            <a:ext cx="3155391" cy="1760515"/>
          </a:xfrm>
          <a:prstGeom prst="rect">
            <a:avLst/>
          </a:prstGeom>
          <a:noFill/>
          <a:ln>
            <a:noFill/>
          </a:ln>
        </p:spPr>
      </p:pic>
      <p:pic>
        <p:nvPicPr>
          <p:cNvPr id="5" name="Imagem 4" descr="Na imagem temos três pessoas dispostas ao redor de uma mesa branca. Do lado esquerdo temos um homem preto sentado, vestindo uma camisa branca com a gola e as mangas com detalhe laranja e bermuda azul escura, mais atrás uma pessoa com a pele parda sorri, ela está com uma camisa cinza estampada. No canto a direita temos um homem, pardo com cabelos pretos, vestindo camisa preta e calça jeans, com um notebook aberto na sua frente sobre a mesa. O fundo é composto por um quadro branco com as bordas de madeira e no seu entorno temos uma parede creme." title="Entrevista na sala de recurs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675" y="4832997"/>
            <a:ext cx="3511237" cy="1760515"/>
          </a:xfrm>
          <a:prstGeom prst="rect">
            <a:avLst/>
          </a:prstGeom>
          <a:noFill/>
          <a:ln>
            <a:noFill/>
          </a:ln>
        </p:spPr>
      </p:pic>
      <p:sp>
        <p:nvSpPr>
          <p:cNvPr id="6" name="Retângulo 5"/>
          <p:cNvSpPr/>
          <p:nvPr/>
        </p:nvSpPr>
        <p:spPr>
          <a:xfrm flipH="1">
            <a:off x="3685100" y="4948908"/>
            <a:ext cx="425002" cy="1253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Retângulo 6"/>
          <p:cNvSpPr/>
          <p:nvPr/>
        </p:nvSpPr>
        <p:spPr>
          <a:xfrm>
            <a:off x="2916091" y="5713254"/>
            <a:ext cx="360608" cy="112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Retângulo 7"/>
          <p:cNvSpPr/>
          <p:nvPr/>
        </p:nvSpPr>
        <p:spPr>
          <a:xfrm>
            <a:off x="6034289" y="5409127"/>
            <a:ext cx="360608" cy="2365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Retângulo 8"/>
          <p:cNvSpPr/>
          <p:nvPr/>
        </p:nvSpPr>
        <p:spPr>
          <a:xfrm>
            <a:off x="8229600" y="4987545"/>
            <a:ext cx="360608" cy="112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23233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618186" y="365125"/>
            <a:ext cx="10735614" cy="1325563"/>
          </a:xfrm>
        </p:spPr>
        <p:txBody>
          <a:bodyPr>
            <a:normAutofit fontScale="90000"/>
          </a:bodyPr>
          <a:lstStyle/>
          <a:p>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CONCLUSÃO</a:t>
            </a: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endParaRPr lang="pt-BR" dirty="0"/>
          </a:p>
        </p:txBody>
      </p:sp>
      <p:sp>
        <p:nvSpPr>
          <p:cNvPr id="3" name="Retângulo 2"/>
          <p:cNvSpPr/>
          <p:nvPr/>
        </p:nvSpPr>
        <p:spPr>
          <a:xfrm>
            <a:off x="721217" y="1275008"/>
            <a:ext cx="11204620" cy="4154984"/>
          </a:xfrm>
          <a:prstGeom prst="rect">
            <a:avLst/>
          </a:prstGeom>
        </p:spPr>
        <p:txBody>
          <a:bodyPr wrap="square">
            <a:spAutoFit/>
          </a:bodyPr>
          <a:lstStyle/>
          <a:p>
            <a:pPr indent="-635">
              <a:spcAft>
                <a:spcPts val="0"/>
              </a:spcAft>
            </a:pPr>
            <a:r>
              <a:rPr lang="pt-BR" sz="2400" dirty="0">
                <a:latin typeface="Arial" panose="020B0604020202020204" pitchFamily="34" charset="0"/>
                <a:ea typeface="Arial" panose="020B0604020202020204" pitchFamily="34" charset="0"/>
              </a:rPr>
              <a:t>Concluímos então, que o Desenho Universal de Aprendizagem e seus princípios, foram aplicados de uma forma que buscou adaptar o conteúdo trabalhado com todas as suas nuances, a cada singularidade de aluno, dessa forma ocorreu o que chamamos de aprendizagem significativa, pois a partir das amostragens de forma diferenciada de um mesmo objeto de estudo, ia se descortinando de formas diferentes, para cada um, e da sua forma, a assimilação de conteúdos propostos, e consequentemente ocorreu também uma elevação na autoestima dos alunos, no sentido de que, passaram a se perceber como protagonistas de um processo de construção de conhecimentos, elaborado com uma certa autonomia por eles, com as devidas contribuições por parte dos professores, no sentido de orientar como seria a edificação de cada uma dessas etapas.</a:t>
            </a:r>
          </a:p>
        </p:txBody>
      </p:sp>
    </p:spTree>
    <p:extLst>
      <p:ext uri="{BB962C8B-B14F-4D97-AF65-F5344CB8AC3E}">
        <p14:creationId xmlns:p14="http://schemas.microsoft.com/office/powerpoint/2010/main" val="31909951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761" y="429519"/>
            <a:ext cx="10851524" cy="1325563"/>
          </a:xfrm>
        </p:spPr>
        <p:txBody>
          <a:bodyPr>
            <a:normAutofit fontScale="90000"/>
          </a:bodyPr>
          <a:lstStyle/>
          <a:p>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REFERÊNCIAS</a:t>
            </a:r>
            <a:r>
              <a:rPr lang="pt-BR" dirty="0" smtClean="0"/>
              <a:t> </a:t>
            </a:r>
            <a:r>
              <a:rPr lang="pt-BR" dirty="0"/>
              <a:t/>
            </a:r>
            <a:br>
              <a:rPr lang="pt-BR" dirty="0"/>
            </a:br>
            <a:endParaRPr lang="pt-BR" dirty="0"/>
          </a:p>
        </p:txBody>
      </p:sp>
      <p:sp>
        <p:nvSpPr>
          <p:cNvPr id="3" name="Retângulo 2"/>
          <p:cNvSpPr/>
          <p:nvPr/>
        </p:nvSpPr>
        <p:spPr>
          <a:xfrm>
            <a:off x="412124" y="1502688"/>
            <a:ext cx="11616744" cy="6001643"/>
          </a:xfrm>
          <a:prstGeom prst="rect">
            <a:avLst/>
          </a:prstGeom>
        </p:spPr>
        <p:txBody>
          <a:bodyPr wrap="square">
            <a:spAutoFit/>
          </a:bodyPr>
          <a:lstStyle/>
          <a:p>
            <a:pPr indent="-1270" algn="just">
              <a:spcAft>
                <a:spcPts val="1200"/>
              </a:spcAft>
            </a:pPr>
            <a:r>
              <a:rPr lang="pt-BR" sz="2000" dirty="0">
                <a:solidFill>
                  <a:srgbClr val="222222"/>
                </a:solidFill>
                <a:latin typeface="Arial" panose="020B0604020202020204" pitchFamily="34" charset="0"/>
                <a:ea typeface="Times New Roman" panose="02020603050405020304" pitchFamily="18" charset="0"/>
              </a:rPr>
              <a:t>LEITE–MESTRANDA, Elaine Alves; BRAZ-ORIENTADORA, Ruth Maria Mariani. A CONSTRUÇÃO DE UM NOVO OLHAR: FORMAÇÃO INICIAL/CONTINUADA EM PRÁTICAS PEDAGÓGICAS INCLUSIVAS NA PERSPECTIVA DO DESENHO UNIVERSAL PARA APRENDIZAGEM (DUA).</a:t>
            </a:r>
          </a:p>
          <a:p>
            <a:pPr indent="-1270" algn="just">
              <a:spcAft>
                <a:spcPts val="1200"/>
              </a:spcAft>
            </a:pPr>
            <a:r>
              <a:rPr lang="pt-BR" sz="2000" dirty="0">
                <a:solidFill>
                  <a:srgbClr val="222222"/>
                </a:solidFill>
                <a:latin typeface="Arial" panose="020B0604020202020204" pitchFamily="34" charset="0"/>
                <a:ea typeface="Times New Roman" panose="02020603050405020304" pitchFamily="18" charset="0"/>
              </a:rPr>
              <a:t>PACHECO, José Augusto et al. Currículo, Inclusão e Educação Escolar. 2017.</a:t>
            </a:r>
          </a:p>
          <a:p>
            <a:pPr indent="-1270" algn="just">
              <a:spcBef>
                <a:spcPts val="1200"/>
              </a:spcBef>
              <a:spcAft>
                <a:spcPts val="0"/>
              </a:spcAft>
            </a:pPr>
            <a:r>
              <a:rPr lang="pt-BR" sz="2000" dirty="0">
                <a:solidFill>
                  <a:srgbClr val="222222"/>
                </a:solidFill>
                <a:latin typeface="Arial" panose="020B0604020202020204" pitchFamily="34" charset="0"/>
                <a:ea typeface="Times New Roman" panose="02020603050405020304" pitchFamily="18" charset="0"/>
              </a:rPr>
              <a:t>SEBASTIÁN-HEREDERO, </a:t>
            </a:r>
            <a:r>
              <a:rPr lang="pt-BR" sz="2000" dirty="0" err="1">
                <a:solidFill>
                  <a:srgbClr val="222222"/>
                </a:solidFill>
                <a:latin typeface="Arial" panose="020B0604020202020204" pitchFamily="34" charset="0"/>
                <a:ea typeface="Times New Roman" panose="02020603050405020304" pitchFamily="18" charset="0"/>
              </a:rPr>
              <a:t>Eladio</a:t>
            </a:r>
            <a:r>
              <a:rPr lang="pt-BR" sz="2000" dirty="0">
                <a:solidFill>
                  <a:srgbClr val="222222"/>
                </a:solidFill>
                <a:latin typeface="Arial" panose="020B0604020202020204" pitchFamily="34" charset="0"/>
                <a:ea typeface="Times New Roman" panose="02020603050405020304" pitchFamily="18" charset="0"/>
              </a:rPr>
              <a:t>. Diretrizes para o Desenho Universal para a Aprendizagem (DUA) 23. </a:t>
            </a:r>
            <a:r>
              <a:rPr lang="pt-BR" sz="2000" b="1" dirty="0">
                <a:solidFill>
                  <a:srgbClr val="222222"/>
                </a:solidFill>
                <a:latin typeface="Arial" panose="020B0604020202020204" pitchFamily="34" charset="0"/>
                <a:ea typeface="Times New Roman" panose="02020603050405020304" pitchFamily="18" charset="0"/>
              </a:rPr>
              <a:t>Revista Brasileira de Educação Especial</a:t>
            </a:r>
            <a:r>
              <a:rPr lang="pt-BR" sz="2000" dirty="0">
                <a:solidFill>
                  <a:srgbClr val="222222"/>
                </a:solidFill>
                <a:latin typeface="Arial" panose="020B0604020202020204" pitchFamily="34" charset="0"/>
                <a:ea typeface="Times New Roman" panose="02020603050405020304" pitchFamily="18" charset="0"/>
              </a:rPr>
              <a:t>, v. 26, p. 733-768, 2020.</a:t>
            </a:r>
            <a:endParaRPr lang="pt-BR" sz="2000" dirty="0">
              <a:latin typeface="Times New Roman" panose="02020603050405020304" pitchFamily="18" charset="0"/>
              <a:ea typeface="Times New Roman" panose="02020603050405020304" pitchFamily="18" charset="0"/>
            </a:endParaRPr>
          </a:p>
          <a:p>
            <a:pPr indent="-1270" algn="just">
              <a:spcBef>
                <a:spcPts val="1200"/>
              </a:spcBef>
              <a:spcAft>
                <a:spcPts val="0"/>
              </a:spcAft>
            </a:pPr>
            <a:r>
              <a:rPr lang="pt-BR" sz="2000" dirty="0">
                <a:solidFill>
                  <a:srgbClr val="222222"/>
                </a:solidFill>
                <a:latin typeface="Arial" panose="020B0604020202020204" pitchFamily="34" charset="0"/>
                <a:ea typeface="Times New Roman" panose="02020603050405020304" pitchFamily="18" charset="0"/>
              </a:rPr>
              <a:t>OLIVEIRA, Amália Rebouças de Paiva; MUNSTER, </a:t>
            </a:r>
            <a:r>
              <a:rPr lang="pt-BR" sz="2000" dirty="0" err="1">
                <a:solidFill>
                  <a:srgbClr val="222222"/>
                </a:solidFill>
                <a:latin typeface="Arial" panose="020B0604020202020204" pitchFamily="34" charset="0"/>
                <a:ea typeface="Times New Roman" panose="02020603050405020304" pitchFamily="18" charset="0"/>
              </a:rPr>
              <a:t>Mey</a:t>
            </a:r>
            <a:r>
              <a:rPr lang="pt-BR" sz="2000" dirty="0">
                <a:solidFill>
                  <a:srgbClr val="222222"/>
                </a:solidFill>
                <a:latin typeface="Arial" panose="020B0604020202020204" pitchFamily="34" charset="0"/>
                <a:ea typeface="Times New Roman" panose="02020603050405020304" pitchFamily="18" charset="0"/>
              </a:rPr>
              <a:t> de Abreu van; GONÇALVES, Adriana Garcia. Desenho Universal para Aprendizagem e Educação Inclusiva: uma Revisão Sistemática da Literatura Internacional1. </a:t>
            </a:r>
            <a:r>
              <a:rPr lang="pt-BR" sz="2000" b="1" dirty="0">
                <a:solidFill>
                  <a:srgbClr val="222222"/>
                </a:solidFill>
                <a:latin typeface="Arial" panose="020B0604020202020204" pitchFamily="34" charset="0"/>
                <a:ea typeface="Times New Roman" panose="02020603050405020304" pitchFamily="18" charset="0"/>
              </a:rPr>
              <a:t>Revista Brasileira de Educação Especial</a:t>
            </a:r>
            <a:r>
              <a:rPr lang="pt-BR" sz="2000" dirty="0">
                <a:solidFill>
                  <a:srgbClr val="222222"/>
                </a:solidFill>
                <a:latin typeface="Arial" panose="020B0604020202020204" pitchFamily="34" charset="0"/>
                <a:ea typeface="Times New Roman" panose="02020603050405020304" pitchFamily="18" charset="0"/>
              </a:rPr>
              <a:t>, v. 25, p. 675-690, 2019.</a:t>
            </a:r>
            <a:endParaRPr lang="pt-BR" sz="2000" dirty="0">
              <a:latin typeface="Times New Roman" panose="02020603050405020304" pitchFamily="18" charset="0"/>
              <a:ea typeface="Times New Roman" panose="02020603050405020304" pitchFamily="18" charset="0"/>
            </a:endParaRPr>
          </a:p>
          <a:p>
            <a:pPr indent="-1270" algn="just">
              <a:spcBef>
                <a:spcPts val="1200"/>
              </a:spcBef>
              <a:spcAft>
                <a:spcPts val="0"/>
              </a:spcAft>
            </a:pPr>
            <a:r>
              <a:rPr lang="pt-BR" sz="2000" dirty="0">
                <a:solidFill>
                  <a:srgbClr val="222222"/>
                </a:solidFill>
                <a:latin typeface="Arial" panose="020B0604020202020204" pitchFamily="34" charset="0"/>
                <a:ea typeface="Times New Roman" panose="02020603050405020304" pitchFamily="18" charset="0"/>
              </a:rPr>
              <a:t>ZERBATO, Ana Paula; MENDES, </a:t>
            </a:r>
            <a:r>
              <a:rPr lang="pt-BR" sz="2000" dirty="0" err="1">
                <a:solidFill>
                  <a:srgbClr val="222222"/>
                </a:solidFill>
                <a:latin typeface="Arial" panose="020B0604020202020204" pitchFamily="34" charset="0"/>
                <a:ea typeface="Times New Roman" panose="02020603050405020304" pitchFamily="18" charset="0"/>
              </a:rPr>
              <a:t>Enicéia</a:t>
            </a:r>
            <a:r>
              <a:rPr lang="pt-BR" sz="2000" dirty="0">
                <a:solidFill>
                  <a:srgbClr val="222222"/>
                </a:solidFill>
                <a:latin typeface="Arial" panose="020B0604020202020204" pitchFamily="34" charset="0"/>
                <a:ea typeface="Times New Roman" panose="02020603050405020304" pitchFamily="18" charset="0"/>
              </a:rPr>
              <a:t> Gonçalves. Desenho universal para a aprendizagem como estratégia de inclusão escolar. </a:t>
            </a:r>
            <a:r>
              <a:rPr lang="pt-BR" sz="2000" b="1" dirty="0">
                <a:solidFill>
                  <a:srgbClr val="222222"/>
                </a:solidFill>
                <a:latin typeface="Arial" panose="020B0604020202020204" pitchFamily="34" charset="0"/>
                <a:ea typeface="Times New Roman" panose="02020603050405020304" pitchFamily="18" charset="0"/>
              </a:rPr>
              <a:t>Educação </a:t>
            </a:r>
            <a:r>
              <a:rPr lang="pt-BR" sz="2000" b="1" dirty="0" err="1">
                <a:solidFill>
                  <a:srgbClr val="222222"/>
                </a:solidFill>
                <a:latin typeface="Arial" panose="020B0604020202020204" pitchFamily="34" charset="0"/>
                <a:ea typeface="Times New Roman" panose="02020603050405020304" pitchFamily="18" charset="0"/>
              </a:rPr>
              <a:t>Unisinos</a:t>
            </a:r>
            <a:r>
              <a:rPr lang="pt-BR" sz="2000" dirty="0">
                <a:solidFill>
                  <a:srgbClr val="222222"/>
                </a:solidFill>
                <a:latin typeface="Arial" panose="020B0604020202020204" pitchFamily="34" charset="0"/>
                <a:ea typeface="Times New Roman" panose="02020603050405020304" pitchFamily="18" charset="0"/>
              </a:rPr>
              <a:t>, v. 22, n. 2, p. 147-155, 2018.</a:t>
            </a:r>
            <a:endParaRPr lang="pt-BR" sz="2000" dirty="0">
              <a:latin typeface="Times New Roman" panose="02020603050405020304" pitchFamily="18" charset="0"/>
              <a:ea typeface="Times New Roman" panose="02020603050405020304" pitchFamily="18" charset="0"/>
            </a:endParaRPr>
          </a:p>
          <a:p>
            <a:pPr indent="-1270" algn="just">
              <a:spcBef>
                <a:spcPts val="1200"/>
              </a:spcBef>
              <a:spcAft>
                <a:spcPts val="0"/>
              </a:spcAft>
            </a:pPr>
            <a:r>
              <a:rPr lang="pt-BR" sz="2000" dirty="0">
                <a:solidFill>
                  <a:srgbClr val="222222"/>
                </a:solidFill>
                <a:latin typeface="Arial" panose="020B0604020202020204" pitchFamily="34" charset="0"/>
                <a:ea typeface="Times New Roman" panose="02020603050405020304" pitchFamily="18" charset="0"/>
              </a:rPr>
              <a:t> </a:t>
            </a:r>
            <a:endParaRPr lang="pt-BR" sz="2000" dirty="0">
              <a:latin typeface="Times New Roman" panose="02020603050405020304" pitchFamily="18" charset="0"/>
              <a:ea typeface="Times New Roman" panose="02020603050405020304" pitchFamily="18" charset="0"/>
            </a:endParaRPr>
          </a:p>
          <a:p>
            <a:pPr indent="-1270" algn="just">
              <a:spcBef>
                <a:spcPts val="1200"/>
              </a:spcBef>
              <a:spcAft>
                <a:spcPts val="0"/>
              </a:spcAft>
            </a:pPr>
            <a:r>
              <a:rPr lang="pt-BR" dirty="0">
                <a:solidFill>
                  <a:srgbClr val="222222"/>
                </a:solidFill>
                <a:latin typeface="Arial" panose="020B0604020202020204" pitchFamily="34" charset="0"/>
                <a:ea typeface="Times New Roman" panose="02020603050405020304" pitchFamily="18" charset="0"/>
              </a:rPr>
              <a:t> </a:t>
            </a:r>
            <a:endParaRPr lang="pt-BR" dirty="0">
              <a:latin typeface="Times New Roman" panose="02020603050405020304" pitchFamily="18" charset="0"/>
              <a:ea typeface="Times New Roman" panose="02020603050405020304" pitchFamily="18" charset="0"/>
            </a:endParaRPr>
          </a:p>
          <a:p>
            <a:pPr indent="-1270" algn="just">
              <a:spcBef>
                <a:spcPts val="1200"/>
              </a:spcBef>
              <a:spcAft>
                <a:spcPts val="0"/>
              </a:spcAft>
            </a:pPr>
            <a:r>
              <a:rPr lang="pt-BR" sz="1200" dirty="0">
                <a:solidFill>
                  <a:srgbClr val="222222"/>
                </a:solidFill>
                <a:latin typeface="Arial" panose="020B0604020202020204" pitchFamily="34" charset="0"/>
                <a:ea typeface="Times New Roman" panose="02020603050405020304" pitchFamily="18" charset="0"/>
              </a:rPr>
              <a:t> </a:t>
            </a:r>
            <a:endParaRPr lang="pt-BR" dirty="0">
              <a:latin typeface="Times New Roman" panose="02020603050405020304" pitchFamily="18" charset="0"/>
              <a:ea typeface="Times New Roman" panose="02020603050405020304" pitchFamily="18" charset="0"/>
            </a:endParaRPr>
          </a:p>
          <a:p>
            <a:pPr indent="-1270">
              <a:spcAft>
                <a:spcPts val="1200"/>
              </a:spcAft>
            </a:pPr>
            <a:r>
              <a:rPr lang="pt-BR" baseline="-25000" dirty="0">
                <a:latin typeface="Arial" panose="020B0604020202020204" pitchFamily="34" charset="0"/>
                <a:ea typeface="Calibri" panose="020F0502020204030204" pitchFamily="34" charset="0"/>
              </a:rPr>
              <a:t> </a:t>
            </a:r>
            <a:endParaRPr lang="pt-BR" b="1" baseline="-25000" dirty="0">
              <a:latin typeface="Times New Roman" panose="02020603050405020304" pitchFamily="18" charset="0"/>
              <a:ea typeface="Times New Roman" panose="02020603050405020304" pitchFamily="18" charset="0"/>
            </a:endParaRPr>
          </a:p>
          <a:p>
            <a:pPr indent="-1270">
              <a:spcAft>
                <a:spcPts val="1200"/>
              </a:spcAft>
            </a:pPr>
            <a:r>
              <a:rPr lang="pt-BR" baseline="-25000" dirty="0">
                <a:latin typeface="Arial" panose="020B0604020202020204" pitchFamily="34" charset="0"/>
                <a:ea typeface="Calibri" panose="020F0502020204030204" pitchFamily="34" charset="0"/>
              </a:rPr>
              <a:t> </a:t>
            </a:r>
            <a:endParaRPr lang="pt-BR" b="1" baseline="-25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238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971DCE-2AA2-4FAA-8291-4B311DFEF116}"/>
              </a:ext>
            </a:extLst>
          </p:cNvPr>
          <p:cNvSpPr>
            <a:spLocks noGrp="1"/>
          </p:cNvSpPr>
          <p:nvPr>
            <p:ph type="title"/>
          </p:nvPr>
        </p:nvSpPr>
        <p:spPr/>
        <p:txBody>
          <a:bodyPr>
            <a:normAutofit/>
          </a:bodyPr>
          <a:lstStyle/>
          <a:p>
            <a:r>
              <a:rPr lang="pt-BR" sz="4000" b="1" dirty="0" smtClean="0">
                <a:latin typeface="Arial" panose="020B0604020202020204" pitchFamily="34" charset="0"/>
                <a:ea typeface="Tahoma" panose="020B0604030504040204" pitchFamily="34" charset="0"/>
                <a:cs typeface="Arial" panose="020B0604020202020204" pitchFamily="34" charset="0"/>
              </a:rPr>
              <a:t>INTRODUÇÃO</a:t>
            </a:r>
            <a:endParaRPr lang="pt-BR" sz="4000" b="1" dirty="0">
              <a:latin typeface="Arial" panose="020B0604020202020204" pitchFamily="34" charset="0"/>
              <a:ea typeface="Tahoma" panose="020B0604030504040204" pitchFamily="34" charset="0"/>
              <a:cs typeface="Arial" panose="020B0604020202020204" pitchFamily="34" charset="0"/>
            </a:endParaRPr>
          </a:p>
        </p:txBody>
      </p:sp>
      <p:sp>
        <p:nvSpPr>
          <p:cNvPr id="3" name="Espaço Reservado para Conteúdo 2">
            <a:extLst>
              <a:ext uri="{FF2B5EF4-FFF2-40B4-BE49-F238E27FC236}">
                <a16:creationId xmlns="" xmlns:a16="http://schemas.microsoft.com/office/drawing/2014/main" id="{403E2D27-E58D-4079-9C0D-E14D7C21DA72}"/>
              </a:ext>
            </a:extLst>
          </p:cNvPr>
          <p:cNvSpPr>
            <a:spLocks noGrp="1"/>
          </p:cNvSpPr>
          <p:nvPr>
            <p:ph idx="1"/>
          </p:nvPr>
        </p:nvSpPr>
        <p:spPr>
          <a:xfrm>
            <a:off x="838200" y="1326524"/>
            <a:ext cx="10515600" cy="4850439"/>
          </a:xfrm>
        </p:spPr>
        <p:txBody>
          <a:bodyPr>
            <a:normAutofit/>
          </a:bodyPr>
          <a:lstStyle/>
          <a:p>
            <a:pPr marL="0" indent="0">
              <a:buNone/>
            </a:pPr>
            <a:r>
              <a:rPr lang="pt-BR" sz="2400" dirty="0">
                <a:latin typeface="Arial" panose="020B0604020202020204" pitchFamily="34" charset="0"/>
                <a:cs typeface="Arial" panose="020B0604020202020204" pitchFamily="34" charset="0"/>
              </a:rPr>
              <a:t>Na atualidade, falar de inclusão tornou-se um termo muito recorrente. Porém, ela não deve se limitar ao modelo tradicional, onde o aluno fica na sala de aula e acolhe as informações do seu professor, como um mero receptáculo de conhecimentos, e partindo do princípio de que tudo, foi por todos, assimilado. Sendo assim, não haveria espaço para o entendimento de que cada aluno, tem suas especificidades, características que o fazem singular, com suas potencialidades e dificuldades</a:t>
            </a:r>
            <a:r>
              <a:rPr lang="pt-BR" sz="2400" dirty="0" smtClean="0">
                <a:latin typeface="Arial" panose="020B0604020202020204" pitchFamily="34" charset="0"/>
                <a:cs typeface="Arial" panose="020B0604020202020204" pitchFamily="34" charset="0"/>
              </a:rPr>
              <a:t>.</a:t>
            </a:r>
          </a:p>
          <a:p>
            <a:pPr marL="0" indent="0">
              <a:buNone/>
            </a:pPr>
            <a:r>
              <a:rPr lang="pt-BR" sz="2400" dirty="0" smtClean="0">
                <a:latin typeface="Arial" panose="020B0604020202020204" pitchFamily="34" charset="0"/>
                <a:cs typeface="Arial" panose="020B0604020202020204" pitchFamily="34" charset="0"/>
              </a:rPr>
              <a:t> </a:t>
            </a:r>
            <a:endParaRPr lang="pt-BR" sz="2200" dirty="0">
              <a:latin typeface="Arial" panose="020B0604020202020204" pitchFamily="34" charset="0"/>
              <a:ea typeface="Tahoma" panose="020B0604030504040204" pitchFamily="34" charset="0"/>
              <a:cs typeface="Arial" panose="020B0604020202020204" pitchFamily="34" charset="0"/>
            </a:endParaRPr>
          </a:p>
        </p:txBody>
      </p:sp>
      <p:pic>
        <p:nvPicPr>
          <p:cNvPr id="4" name="Imagem 3" descr="Uma imagem com fundo branco pautado, como as folhas de um caderno. A esquerda um desenho de um aviãozinho de papel, e a direita um circulo com olhos e boca sorrindo (smile) por cima de um botão." title="Honorina de todo dia"/>
          <p:cNvPicPr/>
          <p:nvPr/>
        </p:nvPicPr>
        <p:blipFill>
          <a:blip r:embed="rId2">
            <a:extLst>
              <a:ext uri="{28A0092B-C50C-407E-A947-70E740481C1C}">
                <a14:useLocalDpi xmlns:a14="http://schemas.microsoft.com/office/drawing/2010/main" val="0"/>
              </a:ext>
            </a:extLst>
          </a:blip>
          <a:srcRect/>
          <a:stretch>
            <a:fillRect/>
          </a:stretch>
        </p:blipFill>
        <p:spPr bwMode="auto">
          <a:xfrm>
            <a:off x="3142847" y="3886200"/>
            <a:ext cx="5391150" cy="2743200"/>
          </a:xfrm>
          <a:prstGeom prst="rect">
            <a:avLst/>
          </a:prstGeom>
          <a:noFill/>
          <a:ln>
            <a:noFill/>
          </a:ln>
        </p:spPr>
      </p:pic>
    </p:spTree>
    <p:extLst>
      <p:ext uri="{BB962C8B-B14F-4D97-AF65-F5344CB8AC3E}">
        <p14:creationId xmlns:p14="http://schemas.microsoft.com/office/powerpoint/2010/main" val="158256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1971" y="772733"/>
            <a:ext cx="11603865" cy="3293209"/>
          </a:xfrm>
          <a:prstGeom prst="rect">
            <a:avLst/>
          </a:prstGeom>
        </p:spPr>
        <p:txBody>
          <a:bodyPr wrap="square">
            <a:spAutoFit/>
          </a:bodyPr>
          <a:lstStyle/>
          <a:p>
            <a:r>
              <a:rPr lang="pt-BR" sz="4000" b="1" dirty="0" smtClean="0">
                <a:latin typeface="Arial" panose="020B0604020202020204" pitchFamily="34" charset="0"/>
                <a:ea typeface="Tahoma" panose="020B0604030504040204" pitchFamily="34" charset="0"/>
                <a:cs typeface="Arial" panose="020B0604020202020204" pitchFamily="34" charset="0"/>
              </a:rPr>
              <a:t>INTRODUÇÃO</a:t>
            </a:r>
            <a:endParaRPr lang="pt-BR" dirty="0">
              <a:latin typeface="Tahoma" panose="020B0604030504040204" pitchFamily="34" charset="0"/>
              <a:ea typeface="Tahoma" panose="020B0604030504040204" pitchFamily="34" charset="0"/>
              <a:cs typeface="Tahoma" panose="020B0604030504040204" pitchFamily="34" charset="0"/>
            </a:endParaRPr>
          </a:p>
          <a:p>
            <a:r>
              <a:rPr lang="pt-BR" sz="2400" dirty="0" smtClean="0">
                <a:latin typeface="Arial" panose="020B0604020202020204" pitchFamily="34" charset="0"/>
                <a:cs typeface="Arial" panose="020B0604020202020204" pitchFamily="34" charset="0"/>
              </a:rPr>
              <a:t>Falar </a:t>
            </a:r>
            <a:r>
              <a:rPr lang="pt-BR" sz="2400" dirty="0">
                <a:latin typeface="Arial" panose="020B0604020202020204" pitchFamily="34" charset="0"/>
                <a:cs typeface="Arial" panose="020B0604020202020204" pitchFamily="34" charset="0"/>
              </a:rPr>
              <a:t>de inclusão</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é promover estratégias, que façam com que, todos, sem exceção, possam ter acesso, permanência e possam, conseguir evolução acadêmica, com ou sem deficiência, de acordo com suas peculiaridades. </a:t>
            </a:r>
            <a:r>
              <a:rPr lang="pt-BR" sz="2400" dirty="0" smtClean="0">
                <a:latin typeface="Arial" panose="020B0604020202020204" pitchFamily="34" charset="0"/>
                <a:cs typeface="Arial" panose="020B0604020202020204" pitchFamily="34" charset="0"/>
              </a:rPr>
              <a:t>Por isso, </a:t>
            </a:r>
            <a:r>
              <a:rPr lang="pt-BR" sz="2400" dirty="0">
                <a:latin typeface="Arial" panose="020B0604020202020204" pitchFamily="34" charset="0"/>
                <a:cs typeface="Arial" panose="020B0604020202020204" pitchFamily="34" charset="0"/>
              </a:rPr>
              <a:t>se faz necessário promover a equidade no ensino, em movimento contínuo de pensar e promover, de uma maneira diferenciada, formas de planejamentos, estratégias, atividades e avaliações, para que os obstáculos referentes a aquisição de conhecimentos, </a:t>
            </a:r>
            <a:r>
              <a:rPr lang="pt-BR" sz="2400" dirty="0" smtClean="0">
                <a:latin typeface="Arial" panose="020B0604020202020204" pitchFamily="34" charset="0"/>
                <a:cs typeface="Arial" panose="020B0604020202020204" pitchFamily="34" charset="0"/>
              </a:rPr>
              <a:t>sejam </a:t>
            </a:r>
            <a:r>
              <a:rPr lang="pt-BR" sz="2400" dirty="0">
                <a:latin typeface="Arial" panose="020B0604020202020204" pitchFamily="34" charset="0"/>
                <a:cs typeface="Arial" panose="020B0604020202020204" pitchFamily="34" charset="0"/>
              </a:rPr>
              <a:t>de fato, </a:t>
            </a:r>
            <a:r>
              <a:rPr lang="pt-BR" sz="2400" dirty="0" smtClean="0">
                <a:latin typeface="Arial" panose="020B0604020202020204" pitchFamily="34" charset="0"/>
                <a:cs typeface="Arial" panose="020B0604020202020204" pitchFamily="34" charset="0"/>
              </a:rPr>
              <a:t>dirimidos. </a:t>
            </a:r>
            <a:endParaRPr lang="pt-BR" sz="2400" dirty="0">
              <a:latin typeface="Arial" panose="020B0604020202020204" pitchFamily="34" charset="0"/>
              <a:ea typeface="Tahoma" panose="020B0604030504040204" pitchFamily="34" charset="0"/>
              <a:cs typeface="Arial" panose="020B0604020202020204" pitchFamily="34" charset="0"/>
            </a:endParaRPr>
          </a:p>
        </p:txBody>
      </p:sp>
      <p:pic>
        <p:nvPicPr>
          <p:cNvPr id="3" name="Imagem 2" descr="Imagens de revistas fazem o fundo, prédios a esquerda no alto, no centro a imagem do pão de açúcar e a direita a imagem de uma comunidade, na parte de baixo tem uma porta com três pessoas, um homem de pele morena e cabelos curtos encaracolados, de calça jeans, camisa azul e mãos em cada um dos bolsos da frente. Ao seu lado tem uma mulher branca, de cabelos curtos e claros, vestindo uma camisa estampada de azul e branco e calça branca, ela tem na mão uma bolsa. Ambos estão em segundo plano. Na frente deles tem um outro homem preto, com cabelos pretos compridos enrolados na cabeça. Ele esta com as mãos para trás do corpo e veste uma camisa e calça clara. Do seu lado direito, tem uma imagem mostrando o céu azul com nuvens brancas e embaixo um campo verde." title="Vinheta de abertura do vídeo Honorina de todo dia."/>
          <p:cNvPicPr/>
          <p:nvPr/>
        </p:nvPicPr>
        <p:blipFill>
          <a:blip r:embed="rId2">
            <a:extLst>
              <a:ext uri="{28A0092B-C50C-407E-A947-70E740481C1C}">
                <a14:useLocalDpi xmlns:a14="http://schemas.microsoft.com/office/drawing/2010/main" val="0"/>
              </a:ext>
            </a:extLst>
          </a:blip>
          <a:srcRect/>
          <a:stretch>
            <a:fillRect/>
          </a:stretch>
        </p:blipFill>
        <p:spPr bwMode="auto">
          <a:xfrm>
            <a:off x="3436374" y="4065943"/>
            <a:ext cx="4466558" cy="2566678"/>
          </a:xfrm>
          <a:prstGeom prst="rect">
            <a:avLst/>
          </a:prstGeom>
          <a:noFill/>
          <a:ln>
            <a:noFill/>
          </a:ln>
        </p:spPr>
      </p:pic>
    </p:spTree>
    <p:extLst>
      <p:ext uri="{BB962C8B-B14F-4D97-AF65-F5344CB8AC3E}">
        <p14:creationId xmlns:p14="http://schemas.microsoft.com/office/powerpoint/2010/main" val="391843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0455" y="734095"/>
            <a:ext cx="11655381" cy="707886"/>
          </a:xfrm>
          <a:prstGeom prst="rect">
            <a:avLst/>
          </a:prstGeom>
        </p:spPr>
        <p:txBody>
          <a:bodyPr wrap="square">
            <a:spAutoFit/>
          </a:bodyPr>
          <a:lstStyle/>
          <a:p>
            <a:r>
              <a:rPr lang="pt-BR" sz="4000" b="1" dirty="0">
                <a:latin typeface="Arial" panose="020B0604020202020204" pitchFamily="34" charset="0"/>
                <a:ea typeface="Tahoma" panose="020B0604030504040204" pitchFamily="34" charset="0"/>
                <a:cs typeface="Arial" panose="020B0604020202020204" pitchFamily="34" charset="0"/>
              </a:rPr>
              <a:t>INTRODUÇÃO</a:t>
            </a:r>
          </a:p>
        </p:txBody>
      </p:sp>
      <p:sp>
        <p:nvSpPr>
          <p:cNvPr id="3" name="Retângulo 2"/>
          <p:cNvSpPr/>
          <p:nvPr/>
        </p:nvSpPr>
        <p:spPr>
          <a:xfrm>
            <a:off x="270455" y="1103427"/>
            <a:ext cx="11436441" cy="1846659"/>
          </a:xfrm>
          <a:prstGeom prst="rect">
            <a:avLst/>
          </a:prstGeom>
        </p:spPr>
        <p:txBody>
          <a:bodyPr wrap="square">
            <a:spAutoFit/>
          </a:bodyPr>
          <a:lstStyle/>
          <a:p>
            <a:endParaRPr lang="pt-BR" dirty="0" smtClean="0"/>
          </a:p>
          <a:p>
            <a:r>
              <a:rPr lang="pt-BR" sz="2400" dirty="0" smtClean="0">
                <a:latin typeface="Arial" panose="020B0604020202020204" pitchFamily="34" charset="0"/>
                <a:cs typeface="Arial" panose="020B0604020202020204" pitchFamily="34" charset="0"/>
              </a:rPr>
              <a:t>E </a:t>
            </a:r>
            <a:r>
              <a:rPr lang="pt-BR" sz="2400" dirty="0">
                <a:latin typeface="Arial" panose="020B0604020202020204" pitchFamily="34" charset="0"/>
                <a:cs typeface="Arial" panose="020B0604020202020204" pitchFamily="34" charset="0"/>
              </a:rPr>
              <a:t>é nesse sentido, que o Desenho Universal de Aprendizagem (DUA), propõe agir como um facilitador, no intuito de promover a aquisição de conteúdos de forma equânime, contemplando cada um, independentemente de suas particularidades e necessidades. </a:t>
            </a:r>
            <a:endParaRPr lang="pt-BR" sz="2400" dirty="0">
              <a:latin typeface="Arial" panose="020B0604020202020204" pitchFamily="34" charset="0"/>
              <a:ea typeface="Tahoma" panose="020B0604030504040204" pitchFamily="34" charset="0"/>
              <a:cs typeface="Arial" panose="020B0604020202020204" pitchFamily="34" charset="0"/>
            </a:endParaRPr>
          </a:p>
        </p:txBody>
      </p:sp>
      <p:pic>
        <p:nvPicPr>
          <p:cNvPr id="4" name="Imagem 3" descr="É o mesmo tipo de colagem anterior, que mostra prédios, o morro do pão de açúcar e uma comunidade na parte de cima. Por cima dessas imagens tem uma colagem com letras de cores e formas diferentes escrito Portaria. No centro da gravura estão homens brancos, com uniformes de presidiários amarelo. Na frente deles tem uma grade. Do lado direito  tem uma imagem mostrando o céu azul com nuvens brancas e embaixo um campo verde." title="Portaria"/>
          <p:cNvPicPr/>
          <p:nvPr/>
        </p:nvPicPr>
        <p:blipFill>
          <a:blip r:embed="rId2">
            <a:extLst>
              <a:ext uri="{28A0092B-C50C-407E-A947-70E740481C1C}">
                <a14:useLocalDpi xmlns:a14="http://schemas.microsoft.com/office/drawing/2010/main" val="0"/>
              </a:ext>
            </a:extLst>
          </a:blip>
          <a:srcRect/>
          <a:stretch>
            <a:fillRect/>
          </a:stretch>
        </p:blipFill>
        <p:spPr bwMode="auto">
          <a:xfrm>
            <a:off x="3288337" y="3319418"/>
            <a:ext cx="5400675" cy="2743200"/>
          </a:xfrm>
          <a:prstGeom prst="rect">
            <a:avLst/>
          </a:prstGeom>
          <a:noFill/>
          <a:ln>
            <a:noFill/>
          </a:ln>
        </p:spPr>
      </p:pic>
    </p:spTree>
    <p:extLst>
      <p:ext uri="{BB962C8B-B14F-4D97-AF65-F5344CB8AC3E}">
        <p14:creationId xmlns:p14="http://schemas.microsoft.com/office/powerpoint/2010/main" val="63597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a:latin typeface="Arial" panose="020B0604020202020204" pitchFamily="34" charset="0"/>
                <a:cs typeface="Arial" panose="020B0604020202020204" pitchFamily="34" charset="0"/>
              </a:rPr>
              <a:t>OBJETIVO</a:t>
            </a:r>
            <a:endParaRPr lang="pt-BR" sz="4000" dirty="0"/>
          </a:p>
        </p:txBody>
      </p:sp>
      <p:sp>
        <p:nvSpPr>
          <p:cNvPr id="3" name="Retângulo 2"/>
          <p:cNvSpPr/>
          <p:nvPr/>
        </p:nvSpPr>
        <p:spPr>
          <a:xfrm>
            <a:off x="838200" y="1236372"/>
            <a:ext cx="10752786" cy="3046988"/>
          </a:xfrm>
          <a:prstGeom prst="rect">
            <a:avLst/>
          </a:prstGeom>
        </p:spPr>
        <p:txBody>
          <a:bodyPr wrap="square">
            <a:spAutoFit/>
          </a:bodyPr>
          <a:lstStyle/>
          <a:p>
            <a:r>
              <a:rPr lang="pt-BR" sz="2400" dirty="0" smtClean="0">
                <a:latin typeface="Arial" panose="020B0604020202020204" pitchFamily="34" charset="0"/>
                <a:ea typeface="Arial" panose="020B0604020202020204" pitchFamily="34" charset="0"/>
              </a:rPr>
              <a:t>- O </a:t>
            </a:r>
            <a:r>
              <a:rPr lang="pt-BR" sz="2400" dirty="0">
                <a:latin typeface="Arial" panose="020B0604020202020204" pitchFamily="34" charset="0"/>
                <a:ea typeface="Arial" panose="020B0604020202020204" pitchFamily="34" charset="0"/>
              </a:rPr>
              <a:t>objetivo desse trabalho, é discorrer sobre como foi a aplicação de uma estratégia, relacionada ao Desenho Universal de Aprendizagem, dentro da disciplina de História, avaliando seus resultados na promoção da inclusão e equidade de </a:t>
            </a:r>
            <a:r>
              <a:rPr lang="pt-BR" sz="2400" dirty="0" smtClean="0">
                <a:latin typeface="Arial" panose="020B0604020202020204" pitchFamily="34" charset="0"/>
                <a:ea typeface="Arial" panose="020B0604020202020204" pitchFamily="34" charset="0"/>
              </a:rPr>
              <a:t>ensino.</a:t>
            </a:r>
          </a:p>
          <a:p>
            <a:r>
              <a:rPr lang="pt-BR" sz="2400" dirty="0" smtClean="0">
                <a:latin typeface="Arial" panose="020B0604020202020204" pitchFamily="34" charset="0"/>
                <a:ea typeface="Arial" panose="020B0604020202020204" pitchFamily="34" charset="0"/>
              </a:rPr>
              <a:t>- Seu foco foi na construção </a:t>
            </a:r>
            <a:r>
              <a:rPr lang="pt-BR" sz="2400" dirty="0">
                <a:latin typeface="Arial" panose="020B0604020202020204" pitchFamily="34" charset="0"/>
                <a:ea typeface="Arial" panose="020B0604020202020204" pitchFamily="34" charset="0"/>
              </a:rPr>
              <a:t>de textos com narrativas feitas, a partir de relatos de experiências de funcionários da escola, que contavam como era o seu dia a dia na função e de que forma seu trabalho contribuía para que as engrenagens da instituição permanecesse em funcionamento de forma plena.</a:t>
            </a:r>
            <a:endParaRPr lang="pt-BR" sz="2400" dirty="0"/>
          </a:p>
        </p:txBody>
      </p:sp>
      <p:pic>
        <p:nvPicPr>
          <p:cNvPr id="4" name="Imagem 3" descr="Em primeiro plano temos um homem negro a esquerda, com uma blusa cinza, e do lado direito um outro homem negro, com uma camiseta branca, com a gola e as mangas laranja, que segura um microfone em direção da boca do que está ao seu lado. Eles tem ao fundo um quadro branco com as laterais em madeira, e uma parede creme embaixo." title="Entrevista com o auxiliar de portaria."/>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283360"/>
            <a:ext cx="3966760" cy="2347175"/>
          </a:xfrm>
          <a:prstGeom prst="rect">
            <a:avLst/>
          </a:prstGeom>
          <a:noFill/>
          <a:ln>
            <a:noFill/>
          </a:ln>
        </p:spPr>
      </p:pic>
      <p:sp>
        <p:nvSpPr>
          <p:cNvPr id="6" name="Retângulo 5"/>
          <p:cNvSpPr/>
          <p:nvPr/>
        </p:nvSpPr>
        <p:spPr>
          <a:xfrm>
            <a:off x="5061398" y="4975832"/>
            <a:ext cx="360608" cy="112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Retângulo 6"/>
          <p:cNvSpPr/>
          <p:nvPr/>
        </p:nvSpPr>
        <p:spPr>
          <a:xfrm>
            <a:off x="5956513" y="5144786"/>
            <a:ext cx="360608" cy="112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10710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a:latin typeface="Arial" panose="020B0604020202020204" pitchFamily="34" charset="0"/>
                <a:cs typeface="Arial" panose="020B0604020202020204" pitchFamily="34" charset="0"/>
              </a:rPr>
              <a:t>METODOLOGI</a:t>
            </a:r>
            <a:r>
              <a:rPr lang="pt-BR" b="1" dirty="0">
                <a:latin typeface="Arial" panose="020B0604020202020204" pitchFamily="34" charset="0"/>
                <a:cs typeface="Arial" panose="020B0604020202020204" pitchFamily="34" charset="0"/>
              </a:rPr>
              <a:t>A</a:t>
            </a:r>
            <a:endParaRPr lang="pt-BR" dirty="0"/>
          </a:p>
        </p:txBody>
      </p:sp>
      <p:sp>
        <p:nvSpPr>
          <p:cNvPr id="3" name="Retângulo 2"/>
          <p:cNvSpPr/>
          <p:nvPr/>
        </p:nvSpPr>
        <p:spPr>
          <a:xfrm>
            <a:off x="838199" y="1313645"/>
            <a:ext cx="10830059" cy="4154984"/>
          </a:xfrm>
          <a:prstGeom prst="rect">
            <a:avLst/>
          </a:prstGeom>
        </p:spPr>
        <p:txBody>
          <a:bodyPr wrap="square">
            <a:spAutoFit/>
          </a:bodyPr>
          <a:lstStyle/>
          <a:p>
            <a:r>
              <a:rPr lang="pt-BR" sz="2400" dirty="0" smtClean="0">
                <a:latin typeface="Arial" panose="020B0604020202020204" pitchFamily="34" charset="0"/>
                <a:ea typeface="Arial" panose="020B0604020202020204" pitchFamily="34" charset="0"/>
              </a:rPr>
              <a:t>- Para </a:t>
            </a:r>
            <a:r>
              <a:rPr lang="pt-BR" sz="2400" dirty="0">
                <a:latin typeface="Arial" panose="020B0604020202020204" pitchFamily="34" charset="0"/>
                <a:ea typeface="Arial" panose="020B0604020202020204" pitchFamily="34" charset="0"/>
              </a:rPr>
              <a:t>conduzir os trabalhos, foi utilizado a metodologia de pesquisa exploratória, com a finalidade de identificar quais eram as maiores dificuldades dos alunos em relação a se identificarem como parte integrante da escola a qual pertenciam e consequentemente reconhecerem-se como protagonistas e peças fundamentais para a sua melhoria e bom funcionamento. </a:t>
            </a:r>
            <a:endParaRPr lang="pt-BR" sz="2400" dirty="0" smtClean="0">
              <a:latin typeface="Arial" panose="020B0604020202020204" pitchFamily="34" charset="0"/>
              <a:ea typeface="Arial" panose="020B0604020202020204" pitchFamily="34" charset="0"/>
            </a:endParaRPr>
          </a:p>
          <a:p>
            <a:r>
              <a:rPr lang="pt-BR" sz="2400" dirty="0" smtClean="0">
                <a:latin typeface="Arial" panose="020B0604020202020204" pitchFamily="34" charset="0"/>
                <a:ea typeface="Arial" panose="020B0604020202020204" pitchFamily="34" charset="0"/>
              </a:rPr>
              <a:t>- A </a:t>
            </a:r>
            <a:r>
              <a:rPr lang="pt-BR" sz="2400" dirty="0">
                <a:latin typeface="Arial" panose="020B0604020202020204" pitchFamily="34" charset="0"/>
                <a:ea typeface="Arial" panose="020B0604020202020204" pitchFamily="34" charset="0"/>
              </a:rPr>
              <a:t>partir de então, foi feita uma pesquisa bibliográfica, em livros, revistas e na internet, para que os alunos pudessem entender como é feito uma entrevista, quais são os tipos de perguntas mais recorrentes, e/ou pertinentes para a nossa temática: A comemoração dos 45 anos da Escola Municipal </a:t>
            </a:r>
            <a:r>
              <a:rPr lang="pt-BR" sz="2400" dirty="0" err="1">
                <a:latin typeface="Arial" panose="020B0604020202020204" pitchFamily="34" charset="0"/>
                <a:ea typeface="Arial" panose="020B0604020202020204" pitchFamily="34" charset="0"/>
              </a:rPr>
              <a:t>Honorina</a:t>
            </a:r>
            <a:r>
              <a:rPr lang="pt-BR" sz="2400" dirty="0">
                <a:latin typeface="Arial" panose="020B0604020202020204" pitchFamily="34" charset="0"/>
                <a:ea typeface="Arial" panose="020B0604020202020204" pitchFamily="34" charset="0"/>
              </a:rPr>
              <a:t> de Carvalho, situada em Niterói/RJ.</a:t>
            </a:r>
            <a:endParaRPr lang="pt-BR" sz="2400" dirty="0"/>
          </a:p>
        </p:txBody>
      </p:sp>
    </p:spTree>
    <p:extLst>
      <p:ext uri="{BB962C8B-B14F-4D97-AF65-F5344CB8AC3E}">
        <p14:creationId xmlns:p14="http://schemas.microsoft.com/office/powerpoint/2010/main" val="286459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245" y="365125"/>
            <a:ext cx="10954555" cy="1325563"/>
          </a:xfrm>
        </p:spPr>
        <p:txBody>
          <a:bodyPr>
            <a:normAutofit fontScale="90000"/>
          </a:bodyPr>
          <a:lstStyle/>
          <a:p>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RESULTADO</a:t>
            </a: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endParaRPr lang="pt-BR" dirty="0"/>
          </a:p>
        </p:txBody>
      </p:sp>
      <p:sp>
        <p:nvSpPr>
          <p:cNvPr id="3" name="Retângulo 2"/>
          <p:cNvSpPr/>
          <p:nvPr/>
        </p:nvSpPr>
        <p:spPr>
          <a:xfrm>
            <a:off x="399245" y="1287885"/>
            <a:ext cx="11487955" cy="4154984"/>
          </a:xfrm>
          <a:prstGeom prst="rect">
            <a:avLst/>
          </a:prstGeom>
        </p:spPr>
        <p:txBody>
          <a:bodyPr wrap="square">
            <a:spAutoFit/>
          </a:bodyPr>
          <a:lstStyle/>
          <a:p>
            <a:pPr indent="-635">
              <a:spcAft>
                <a:spcPts val="0"/>
              </a:spcAft>
            </a:pPr>
            <a:r>
              <a:rPr lang="pt-BR" sz="2400" dirty="0">
                <a:latin typeface="Arial" panose="020B0604020202020204" pitchFamily="34" charset="0"/>
                <a:ea typeface="Arial" panose="020B0604020202020204" pitchFamily="34" charset="0"/>
              </a:rPr>
              <a:t>O trabalho foi realizado com uma turma de Aceleração de Aprendizagem, turma mista, com cerca de 25 alunos, com características em comum, de apresentarem dificuldades quanto a aquisição de conteúdos, apresentados de forma tradicional, o que acarretou em reprovações pregressas. Alguns desses alunos, cerca de 2 ou 3, pareciam ter déficit de atenção, mas nada que tenha sido diagnosticado por laudo. Após o levantamento das informações, os alunos deliberaram que fariam um vídeo, curto, com pequenas entrevistas, com pessoas que trabalhavam na Instituição, para saber o que elas pensavam sobre o lugar, suas contribuições para o ambiente, </a:t>
            </a:r>
            <a:r>
              <a:rPr lang="pt-BR" sz="2400" dirty="0" smtClean="0">
                <a:latin typeface="Arial" panose="020B0604020202020204" pitchFamily="34" charset="0"/>
                <a:ea typeface="Arial" panose="020B0604020202020204" pitchFamily="34" charset="0"/>
              </a:rPr>
              <a:t>e o </a:t>
            </a:r>
            <a:r>
              <a:rPr lang="pt-BR" sz="2400" dirty="0">
                <a:latin typeface="Arial" panose="020B0604020202020204" pitchFamily="34" charset="0"/>
                <a:ea typeface="Arial" panose="020B0604020202020204" pitchFamily="34" charset="0"/>
              </a:rPr>
              <a:t>que almejavam para o futuro. Em seguida procuraram entrar em um consenso de como, seriam as etapas da construção do mesmo e de que modo cada um, dentro de suas potencialidades, poderia contribuir. </a:t>
            </a:r>
          </a:p>
        </p:txBody>
      </p:sp>
    </p:spTree>
    <p:extLst>
      <p:ext uri="{BB962C8B-B14F-4D97-AF65-F5344CB8AC3E}">
        <p14:creationId xmlns:p14="http://schemas.microsoft.com/office/powerpoint/2010/main" val="304556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RESULTADO</a:t>
            </a: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endParaRPr lang="pt-BR" dirty="0"/>
          </a:p>
        </p:txBody>
      </p:sp>
      <p:pic>
        <p:nvPicPr>
          <p:cNvPr id="3" name="Imagem 2" descr="É uma colagem, onde na parte de cima está escrito coordenação, e em seguida temos uma faixa na horizontal de parte do rosto de uma mulher branca, com um detalhe que vai da metade de seus óculos para baixo, até parte da sua boca. Em seguida temos outro recorte horizontal somente da boca de uma pessoa preta." title="Coordenação."/>
          <p:cNvPicPr/>
          <p:nvPr/>
        </p:nvPicPr>
        <p:blipFill>
          <a:blip r:embed="rId2">
            <a:extLst>
              <a:ext uri="{28A0092B-C50C-407E-A947-70E740481C1C}">
                <a14:useLocalDpi xmlns:a14="http://schemas.microsoft.com/office/drawing/2010/main" val="0"/>
              </a:ext>
            </a:extLst>
          </a:blip>
          <a:srcRect/>
          <a:stretch>
            <a:fillRect/>
          </a:stretch>
        </p:blipFill>
        <p:spPr bwMode="auto">
          <a:xfrm>
            <a:off x="1635616" y="1684583"/>
            <a:ext cx="3876608" cy="2174451"/>
          </a:xfrm>
          <a:prstGeom prst="rect">
            <a:avLst/>
          </a:prstGeom>
          <a:noFill/>
          <a:ln>
            <a:noFill/>
          </a:ln>
        </p:spPr>
      </p:pic>
      <p:pic>
        <p:nvPicPr>
          <p:cNvPr id="4" name="Imagem 3" descr="É uma colagem, onde na parte de cima temos uma faixa na horizontal com parte do rosto de um homem, do meio da testa até a metade dos óculos, ele tem cabelos grisalhos e é preto. Depois na outra faixa horizontal, temos escrito coordenação, e em seguida, na outra faixa horizontal, temos parte de uma mulher branca, com um detalhe que vai da metade de sua boca, até a altura do queixo. Ela tem cabelos claros e a boca rosada." title="Coordenação."/>
          <p:cNvPicPr/>
          <p:nvPr/>
        </p:nvPicPr>
        <p:blipFill>
          <a:blip r:embed="rId3">
            <a:extLst>
              <a:ext uri="{28A0092B-C50C-407E-A947-70E740481C1C}">
                <a14:useLocalDpi xmlns:a14="http://schemas.microsoft.com/office/drawing/2010/main" val="0"/>
              </a:ext>
            </a:extLst>
          </a:blip>
          <a:srcRect/>
          <a:stretch>
            <a:fillRect/>
          </a:stretch>
        </p:blipFill>
        <p:spPr bwMode="auto">
          <a:xfrm>
            <a:off x="5743977" y="3859034"/>
            <a:ext cx="4108428" cy="2374342"/>
          </a:xfrm>
          <a:prstGeom prst="rect">
            <a:avLst/>
          </a:prstGeom>
          <a:noFill/>
          <a:ln>
            <a:noFill/>
          </a:ln>
        </p:spPr>
      </p:pic>
    </p:spTree>
    <p:extLst>
      <p:ext uri="{BB962C8B-B14F-4D97-AF65-F5344CB8AC3E}">
        <p14:creationId xmlns:p14="http://schemas.microsoft.com/office/powerpoint/2010/main" val="233247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882" y="450761"/>
            <a:ext cx="10915918" cy="1239927"/>
          </a:xfrm>
        </p:spPr>
        <p:txBody>
          <a:bodyPr>
            <a:normAutofit fontScale="90000"/>
          </a:bodyPr>
          <a:lstStyle/>
          <a:p>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RESULTADO</a:t>
            </a: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endParaRPr lang="pt-BR" dirty="0"/>
          </a:p>
        </p:txBody>
      </p:sp>
      <p:sp>
        <p:nvSpPr>
          <p:cNvPr id="3" name="Retângulo 2"/>
          <p:cNvSpPr/>
          <p:nvPr/>
        </p:nvSpPr>
        <p:spPr>
          <a:xfrm>
            <a:off x="437882" y="1339403"/>
            <a:ext cx="11088710" cy="3785652"/>
          </a:xfrm>
          <a:prstGeom prst="rect">
            <a:avLst/>
          </a:prstGeom>
        </p:spPr>
        <p:txBody>
          <a:bodyPr wrap="square">
            <a:spAutoFit/>
          </a:bodyPr>
          <a:lstStyle/>
          <a:p>
            <a:pPr indent="-635">
              <a:spcAft>
                <a:spcPts val="0"/>
              </a:spcAft>
            </a:pPr>
            <a:r>
              <a:rPr lang="pt-BR" sz="2400" dirty="0">
                <a:latin typeface="Arial" panose="020B0604020202020204" pitchFamily="34" charset="0"/>
                <a:ea typeface="Arial" panose="020B0604020202020204" pitchFamily="34" charset="0"/>
              </a:rPr>
              <a:t>A turma foi dividida em grupos menores de cinco alunos cada, e os que tinham mais desenvoltura com a escrita, ficou a cargo de elaborar as perguntas, os menos tímidos assumiram o papel de entrevistadores, quem possuía habilidades com artes, ficou encarregado de confeccionar as vinhetas, os alunos que queriam se manter no anonimato, acabaram por realizar as filmagens, a partir dos celulares que cada um possuía, sem grande aparato tecnológico, de uma forma mais amadora. Os lugares escolhidos, para serem explorados pelos alunos, nessas entrevistas foram: o cotidiano do auxiliar de portaria, do professor de Educação Física, os coordenadores de turmas e a Sala de Recursos Multifuncionais. </a:t>
            </a:r>
          </a:p>
        </p:txBody>
      </p:sp>
      <p:pic>
        <p:nvPicPr>
          <p:cNvPr id="4" name="Imagem 3" descr="É a imagem de bonecos palitos feitos com massinha de modelar. O da esquerda é amarelo, em seguida tem uma rede feita também com massinha de modelar rosa, e depois da rede tem outro boneco palito rosa. A direita tem um papel azul quadrado como se fosse uma porta e sobre ele uma telinha feita com massinha amarela com bordas laranja. O fundo é de papel pardo e por cima da rede tem um papel azul, onde está escrito em letras de cores e formas diferentes Quadra de esportes. " title="Quadra de espor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0489" y="4816699"/>
            <a:ext cx="3047597" cy="1751526"/>
          </a:xfrm>
          <a:prstGeom prst="rect">
            <a:avLst/>
          </a:prstGeom>
          <a:noFill/>
          <a:ln>
            <a:noFill/>
          </a:ln>
        </p:spPr>
      </p:pic>
    </p:spTree>
    <p:extLst>
      <p:ext uri="{BB962C8B-B14F-4D97-AF65-F5344CB8AC3E}">
        <p14:creationId xmlns:p14="http://schemas.microsoft.com/office/powerpoint/2010/main" val="401978508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1871</TotalTime>
  <Words>1157</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Calibri</vt:lpstr>
      <vt:lpstr>Calibri Light</vt:lpstr>
      <vt:lpstr>Tahoma</vt:lpstr>
      <vt:lpstr>Times New Roman</vt:lpstr>
      <vt:lpstr>Tema do Office</vt:lpstr>
      <vt:lpstr>                            PLANEJANDO O DESENHO UNIVERSAL COMO FACILITADOR DE UMA EDUCAÇÃO VERDADEIRAMENTE INCLUSIVA </vt:lpstr>
      <vt:lpstr>INTRODUÇÃO</vt:lpstr>
      <vt:lpstr>Apresentação do PowerPoint</vt:lpstr>
      <vt:lpstr>Apresentação do PowerPoint</vt:lpstr>
      <vt:lpstr>OBJETIVO</vt:lpstr>
      <vt:lpstr>METODOLOGIA</vt:lpstr>
      <vt:lpstr> RESULTADO </vt:lpstr>
      <vt:lpstr> RESULTADO </vt:lpstr>
      <vt:lpstr> RESULTADO </vt:lpstr>
      <vt:lpstr> DISCUSSÃO </vt:lpstr>
      <vt:lpstr> DISCUSSÃO </vt:lpstr>
      <vt:lpstr> CONCLUSÃO </vt:lpstr>
      <vt:lpstr> REFERÊNCIAS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Elaine Alves Leite</dc:creator>
  <cp:lastModifiedBy>PC01</cp:lastModifiedBy>
  <cp:revision>30</cp:revision>
  <dcterms:created xsi:type="dcterms:W3CDTF">2022-02-18T01:13:29Z</dcterms:created>
  <dcterms:modified xsi:type="dcterms:W3CDTF">2022-03-18T15:17:58Z</dcterms:modified>
</cp:coreProperties>
</file>