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Autoria e Data</a:t>
            </a:r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nformações do f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Informações do fato</a:t>
            </a:r>
          </a:p>
        </p:txBody>
      </p:sp>
      <p:sp>
        <p:nvSpPr>
          <p:cNvPr id="107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Atribuição</a:t>
            </a:r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“Citação Notável”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ar sobre céu no pôr do sol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Mar sobre céu no pôr do sol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Praia e mar no pôr do sol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aia e mar no pôr do sol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aia e mar no pôr do sol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Título da Apresentação</a:t>
            </a:r>
          </a:p>
        </p:txBody>
      </p:sp>
      <p:sp>
        <p:nvSpPr>
          <p:cNvPr id="2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oria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Autoria e Data</a:t>
            </a:r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Título do Slide</a:t>
            </a:r>
          </a:p>
        </p:txBody>
      </p:sp>
      <p:sp>
        <p:nvSpPr>
          <p:cNvPr id="33" name="Mar sobre céu no pôr do sol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43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Subtítulo do Slide</a:t>
            </a:r>
          </a:p>
        </p:txBody>
      </p:sp>
      <p:sp>
        <p:nvSpPr>
          <p:cNvPr id="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61" name="Mar sobre céu no pôr do sol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ubtítulo do Slid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Subtítulo do Slide</a:t>
            </a:r>
          </a:p>
        </p:txBody>
      </p:sp>
      <p:sp>
        <p:nvSpPr>
          <p:cNvPr id="63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Título da Seção</a:t>
            </a:r>
          </a:p>
        </p:txBody>
      </p:sp>
      <p:sp>
        <p:nvSpPr>
          <p:cNvPr id="7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8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Subtítulo do Slide</a:t>
            </a:r>
          </a:p>
        </p:txBody>
      </p:sp>
      <p:sp>
        <p:nvSpPr>
          <p:cNvPr id="8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da Agenda</a:t>
            </a:r>
          </a:p>
        </p:txBody>
      </p:sp>
      <p:sp>
        <p:nvSpPr>
          <p:cNvPr id="89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Subtítulo de Agenda</a:t>
            </a:r>
          </a:p>
        </p:txBody>
      </p:sp>
      <p:sp>
        <p:nvSpPr>
          <p:cNvPr id="9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do Slide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hristiani Verri - Pediatra membro da SBP…"/>
          <p:cNvSpPr txBox="1">
            <a:spLocks noGrp="1"/>
          </p:cNvSpPr>
          <p:nvPr>
            <p:ph type="body" idx="21"/>
          </p:nvPr>
        </p:nvSpPr>
        <p:spPr>
          <a:xfrm>
            <a:off x="11457558" y="9963927"/>
            <a:ext cx="12506325" cy="15313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/>
          <a:p>
            <a:pPr algn="l" defTabSz="437514">
              <a:defRPr sz="1590" spc="-15"/>
            </a:pPr>
            <a:r>
              <a:rPr lang="pt-BR" sz="4000" b="1" dirty="0">
                <a:solidFill>
                  <a:srgbClr val="002060"/>
                </a:solidFill>
              </a:rPr>
              <a:t>Professora: </a:t>
            </a:r>
            <a:r>
              <a:rPr sz="4000" b="1" dirty="0" err="1">
                <a:solidFill>
                  <a:srgbClr val="002060"/>
                </a:solidFill>
              </a:rPr>
              <a:t>Christiani</a:t>
            </a:r>
            <a:r>
              <a:rPr sz="4000" b="1" dirty="0">
                <a:solidFill>
                  <a:srgbClr val="002060"/>
                </a:solidFill>
              </a:rPr>
              <a:t> </a:t>
            </a:r>
            <a:r>
              <a:rPr sz="4000" b="1" dirty="0" err="1">
                <a:solidFill>
                  <a:srgbClr val="002060"/>
                </a:solidFill>
              </a:rPr>
              <a:t>Verri</a:t>
            </a:r>
            <a:r>
              <a:rPr sz="4000" b="1" dirty="0">
                <a:solidFill>
                  <a:srgbClr val="002060"/>
                </a:solidFill>
              </a:rPr>
              <a:t> - </a:t>
            </a:r>
            <a:r>
              <a:rPr sz="4000" b="1" dirty="0" err="1">
                <a:solidFill>
                  <a:srgbClr val="002060"/>
                </a:solidFill>
              </a:rPr>
              <a:t>Pediatra</a:t>
            </a:r>
            <a:r>
              <a:rPr sz="4000" b="1" dirty="0">
                <a:solidFill>
                  <a:srgbClr val="002060"/>
                </a:solidFill>
              </a:rPr>
              <a:t> </a:t>
            </a:r>
            <a:r>
              <a:rPr sz="4000" b="1" dirty="0" err="1">
                <a:solidFill>
                  <a:srgbClr val="002060"/>
                </a:solidFill>
              </a:rPr>
              <a:t>membro</a:t>
            </a:r>
            <a:r>
              <a:rPr sz="4000" b="1" dirty="0">
                <a:solidFill>
                  <a:srgbClr val="002060"/>
                </a:solidFill>
              </a:rPr>
              <a:t> da SBP</a:t>
            </a:r>
          </a:p>
          <a:p>
            <a:pPr algn="l" defTabSz="437514">
              <a:defRPr sz="1590" spc="-15"/>
            </a:pPr>
            <a:r>
              <a:rPr lang="pt-BR" sz="4000" b="1" dirty="0">
                <a:solidFill>
                  <a:srgbClr val="002060"/>
                </a:solidFill>
              </a:rPr>
              <a:t>Professora </a:t>
            </a:r>
            <a:r>
              <a:rPr lang="pt-BR" sz="4000" b="1">
                <a:solidFill>
                  <a:srgbClr val="002060"/>
                </a:solidFill>
              </a:rPr>
              <a:t>e mestranda </a:t>
            </a:r>
            <a:r>
              <a:rPr sz="4000" b="1">
                <a:solidFill>
                  <a:srgbClr val="002060"/>
                </a:solidFill>
              </a:rPr>
              <a:t>MESTED</a:t>
            </a:r>
            <a:r>
              <a:rPr lang="pt-BR" sz="4000" b="1" dirty="0">
                <a:solidFill>
                  <a:srgbClr val="002060"/>
                </a:solidFill>
              </a:rPr>
              <a:t> – </a:t>
            </a:r>
            <a:r>
              <a:rPr lang="pt-BR" sz="4000" b="1" dirty="0" err="1">
                <a:solidFill>
                  <a:srgbClr val="002060"/>
                </a:solidFill>
              </a:rPr>
              <a:t>Unichristus</a:t>
            </a:r>
            <a:endParaRPr lang="pt-BR" sz="4000" b="1" dirty="0">
              <a:solidFill>
                <a:srgbClr val="002060"/>
              </a:solidFill>
            </a:endParaRPr>
          </a:p>
          <a:p>
            <a:pPr algn="l" defTabSz="437514">
              <a:defRPr sz="1590" spc="-15"/>
            </a:pPr>
            <a:r>
              <a:rPr lang="pt-BR" sz="4000" b="1" dirty="0">
                <a:solidFill>
                  <a:srgbClr val="002060"/>
                </a:solidFill>
              </a:rPr>
              <a:t>Moderadora Proª. </a:t>
            </a:r>
            <a:r>
              <a:rPr lang="pt-BR" sz="4000" b="1" dirty="0" err="1">
                <a:solidFill>
                  <a:srgbClr val="002060"/>
                </a:solidFill>
              </a:rPr>
              <a:t>Anamaria</a:t>
            </a:r>
            <a:r>
              <a:rPr lang="pt-BR" sz="4000" b="1" dirty="0">
                <a:solidFill>
                  <a:srgbClr val="002060"/>
                </a:solidFill>
              </a:rPr>
              <a:t> Cavalcante e Silva</a:t>
            </a:r>
            <a:endParaRPr sz="4000" b="1" dirty="0">
              <a:solidFill>
                <a:srgbClr val="002060"/>
              </a:solidFill>
            </a:endParaRPr>
          </a:p>
        </p:txBody>
      </p:sp>
      <p:sp>
        <p:nvSpPr>
          <p:cNvPr id="153" name="A importância da Administração de Ferro e Vit D para o Desenvolvimento Infantil na primeira Infância"/>
          <p:cNvSpPr txBox="1"/>
          <p:nvPr/>
        </p:nvSpPr>
        <p:spPr>
          <a:xfrm>
            <a:off x="11457558" y="4112577"/>
            <a:ext cx="13240767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>
              <a:defRPr sz="3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sz="7200" dirty="0">
                <a:solidFill>
                  <a:srgbClr val="002060"/>
                </a:solidFill>
              </a:rPr>
              <a:t>A </a:t>
            </a:r>
            <a:r>
              <a:rPr sz="7200" dirty="0" err="1">
                <a:solidFill>
                  <a:srgbClr val="002060"/>
                </a:solidFill>
              </a:rPr>
              <a:t>importância</a:t>
            </a:r>
            <a:r>
              <a:rPr sz="7200" dirty="0">
                <a:solidFill>
                  <a:srgbClr val="002060"/>
                </a:solidFill>
              </a:rPr>
              <a:t> da </a:t>
            </a:r>
            <a:r>
              <a:rPr sz="7200" dirty="0" err="1">
                <a:solidFill>
                  <a:srgbClr val="002060"/>
                </a:solidFill>
              </a:rPr>
              <a:t>Administração</a:t>
            </a:r>
            <a:r>
              <a:rPr sz="7200" dirty="0">
                <a:solidFill>
                  <a:srgbClr val="002060"/>
                </a:solidFill>
              </a:rPr>
              <a:t> de Ferro e Vit</a:t>
            </a:r>
            <a:r>
              <a:rPr lang="pt-BR" sz="7200" dirty="0">
                <a:solidFill>
                  <a:srgbClr val="002060"/>
                </a:solidFill>
              </a:rPr>
              <a:t>amina</a:t>
            </a:r>
            <a:r>
              <a:rPr sz="7200" dirty="0">
                <a:solidFill>
                  <a:srgbClr val="002060"/>
                </a:solidFill>
              </a:rPr>
              <a:t> D para o </a:t>
            </a:r>
            <a:r>
              <a:rPr sz="7200" dirty="0" err="1">
                <a:solidFill>
                  <a:srgbClr val="002060"/>
                </a:solidFill>
              </a:rPr>
              <a:t>Desenvolvimento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sz="7200" dirty="0" err="1">
                <a:solidFill>
                  <a:srgbClr val="002060"/>
                </a:solidFill>
              </a:rPr>
              <a:t>Infantil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sz="7200" dirty="0" err="1">
                <a:solidFill>
                  <a:srgbClr val="002060"/>
                </a:solidFill>
              </a:rPr>
              <a:t>na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sz="7200" dirty="0" err="1">
                <a:solidFill>
                  <a:srgbClr val="002060"/>
                </a:solidFill>
              </a:rPr>
              <a:t>primeira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sz="7200" dirty="0" err="1">
                <a:solidFill>
                  <a:srgbClr val="002060"/>
                </a:solidFill>
              </a:rPr>
              <a:t>Infância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5C33657-CBFC-470A-A86A-B3FA15F5605C}"/>
              </a:ext>
            </a:extLst>
          </p:cNvPr>
          <p:cNvSpPr/>
          <p:nvPr/>
        </p:nvSpPr>
        <p:spPr>
          <a:xfrm>
            <a:off x="-1847850" y="1885950"/>
            <a:ext cx="11544300" cy="10352314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</p:txBody>
      </p:sp>
      <p:pic>
        <p:nvPicPr>
          <p:cNvPr id="4098" name="Picture 2" descr="Saiba como escolher a melhor vitamina infantil. Leia e descubra.">
            <a:extLst>
              <a:ext uri="{FF2B5EF4-FFF2-40B4-BE49-F238E27FC236}">
                <a16:creationId xmlns:a16="http://schemas.microsoft.com/office/drawing/2014/main" id="{8D4A69F1-BA79-422B-93C9-ACE0BF8A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57" y="3973673"/>
            <a:ext cx="11868215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eficiência Vitamina A"/>
          <p:cNvSpPr txBox="1">
            <a:spLocks noGrp="1"/>
          </p:cNvSpPr>
          <p:nvPr>
            <p:ph type="title"/>
          </p:nvPr>
        </p:nvSpPr>
        <p:spPr>
          <a:xfrm>
            <a:off x="1219200" y="1663700"/>
            <a:ext cx="21945600" cy="1309628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002060"/>
                </a:solidFill>
              </a:rPr>
              <a:t>Deficiência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Vitamina</a:t>
            </a:r>
            <a:r>
              <a:rPr dirty="0">
                <a:solidFill>
                  <a:srgbClr val="002060"/>
                </a:solidFill>
              </a:rPr>
              <a:t> A</a:t>
            </a:r>
          </a:p>
        </p:txBody>
      </p:sp>
      <p:sp>
        <p:nvSpPr>
          <p:cNvPr id="156" name="Principal causa de cegueira adquirida em crianças…"/>
          <p:cNvSpPr txBox="1">
            <a:spLocks noGrp="1"/>
          </p:cNvSpPr>
          <p:nvPr>
            <p:ph type="body" idx="1"/>
          </p:nvPr>
        </p:nvSpPr>
        <p:spPr>
          <a:xfrm>
            <a:off x="337255" y="4164071"/>
            <a:ext cx="17512595" cy="84836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002060"/>
                </a:solidFill>
              </a:rPr>
              <a:t>Principal causa de </a:t>
            </a:r>
            <a:r>
              <a:rPr dirty="0" err="1">
                <a:solidFill>
                  <a:srgbClr val="002060"/>
                </a:solidFill>
              </a:rPr>
              <a:t>cegueira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adquirida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em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crianças</a:t>
            </a:r>
            <a:r>
              <a:rPr lang="pt-BR" dirty="0">
                <a:solidFill>
                  <a:srgbClr val="002060"/>
                </a:solidFill>
              </a:rPr>
              <a:t>;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Maior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vulnerabilidade</a:t>
            </a:r>
            <a:r>
              <a:rPr dirty="0">
                <a:solidFill>
                  <a:srgbClr val="002060"/>
                </a:solidFill>
              </a:rPr>
              <a:t> a </a:t>
            </a:r>
            <a:r>
              <a:rPr dirty="0" err="1">
                <a:solidFill>
                  <a:srgbClr val="002060"/>
                </a:solidFill>
              </a:rPr>
              <a:t>infecções</a:t>
            </a:r>
            <a:r>
              <a:rPr dirty="0">
                <a:solidFill>
                  <a:srgbClr val="002060"/>
                </a:solidFill>
              </a:rPr>
              <a:t> (</a:t>
            </a:r>
            <a:r>
              <a:rPr dirty="0" err="1">
                <a:solidFill>
                  <a:srgbClr val="002060"/>
                </a:solidFill>
              </a:rPr>
              <a:t>diarreia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sarampo</a:t>
            </a:r>
            <a:r>
              <a:rPr dirty="0">
                <a:solidFill>
                  <a:srgbClr val="002060"/>
                </a:solidFill>
              </a:rPr>
              <a:t>,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infecções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respiratórias</a:t>
            </a:r>
            <a:r>
              <a:rPr dirty="0">
                <a:solidFill>
                  <a:srgbClr val="002060"/>
                </a:solidFill>
              </a:rPr>
              <a:t>)</a:t>
            </a:r>
            <a:r>
              <a:rPr lang="pt-BR" dirty="0">
                <a:solidFill>
                  <a:srgbClr val="002060"/>
                </a:solidFill>
              </a:rPr>
              <a:t>;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Compromete</a:t>
            </a:r>
            <a:r>
              <a:rPr dirty="0">
                <a:solidFill>
                  <a:srgbClr val="002060"/>
                </a:solidFill>
              </a:rPr>
              <a:t> a </a:t>
            </a:r>
            <a:r>
              <a:rPr dirty="0" err="1">
                <a:solidFill>
                  <a:srgbClr val="002060"/>
                </a:solidFill>
              </a:rPr>
              <a:t>resposta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imunológica</a:t>
            </a:r>
            <a:r>
              <a:rPr dirty="0">
                <a:solidFill>
                  <a:srgbClr val="002060"/>
                </a:solidFill>
              </a:rPr>
              <a:t> à </a:t>
            </a:r>
            <a:r>
              <a:rPr dirty="0" err="1">
                <a:solidFill>
                  <a:srgbClr val="002060"/>
                </a:solidFill>
              </a:rPr>
              <a:t>vacinação</a:t>
            </a:r>
            <a:r>
              <a:rPr lang="pt-BR" dirty="0">
                <a:solidFill>
                  <a:srgbClr val="002060"/>
                </a:solidFill>
              </a:rPr>
              <a:t>. </a:t>
            </a:r>
            <a:endParaRPr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002060"/>
                </a:solidFill>
              </a:rPr>
              <a:t>CAUSAS</a:t>
            </a:r>
          </a:p>
          <a:p>
            <a:r>
              <a:rPr dirty="0" err="1">
                <a:solidFill>
                  <a:srgbClr val="002060"/>
                </a:solidFill>
              </a:rPr>
              <a:t>Baixa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ingestão</a:t>
            </a:r>
            <a:r>
              <a:rPr dirty="0">
                <a:solidFill>
                  <a:srgbClr val="002060"/>
                </a:solidFill>
              </a:rPr>
              <a:t> de </a:t>
            </a:r>
            <a:r>
              <a:rPr dirty="0" err="1">
                <a:solidFill>
                  <a:srgbClr val="002060"/>
                </a:solidFill>
              </a:rPr>
              <a:t>vitamina</a:t>
            </a:r>
            <a:r>
              <a:rPr dirty="0">
                <a:solidFill>
                  <a:srgbClr val="002060"/>
                </a:solidFill>
              </a:rPr>
              <a:t> A </a:t>
            </a:r>
            <a:r>
              <a:rPr dirty="0" err="1">
                <a:solidFill>
                  <a:srgbClr val="002060"/>
                </a:solidFill>
              </a:rPr>
              <a:t>ou</a:t>
            </a:r>
            <a:r>
              <a:rPr dirty="0">
                <a:solidFill>
                  <a:srgbClr val="002060"/>
                </a:solidFill>
              </a:rPr>
              <a:t> de </a:t>
            </a:r>
            <a:r>
              <a:rPr dirty="0" err="1">
                <a:solidFill>
                  <a:srgbClr val="002060"/>
                </a:solidFill>
              </a:rPr>
              <a:t>gorduras</a:t>
            </a:r>
            <a:r>
              <a:rPr lang="pt-BR" dirty="0">
                <a:solidFill>
                  <a:srgbClr val="002060"/>
                </a:solidFill>
              </a:rPr>
              <a:t>;</a:t>
            </a:r>
            <a:endParaRPr dirty="0">
              <a:solidFill>
                <a:srgbClr val="002060"/>
              </a:solidFill>
            </a:endParaRPr>
          </a:p>
          <a:p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Secundária</a:t>
            </a:r>
            <a:r>
              <a:rPr dirty="0">
                <a:solidFill>
                  <a:srgbClr val="002060"/>
                </a:solidFill>
              </a:rPr>
              <a:t> (</a:t>
            </a:r>
            <a:r>
              <a:rPr dirty="0" err="1">
                <a:solidFill>
                  <a:srgbClr val="002060"/>
                </a:solidFill>
              </a:rPr>
              <a:t>má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absorção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parasitoses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doença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inflamatória</a:t>
            </a:r>
            <a:r>
              <a:rPr dirty="0">
                <a:solidFill>
                  <a:srgbClr val="002060"/>
                </a:solidFill>
              </a:rPr>
              <a:t> intestinal, </a:t>
            </a:r>
            <a:r>
              <a:rPr dirty="0" err="1">
                <a:solidFill>
                  <a:srgbClr val="002060"/>
                </a:solidFill>
              </a:rPr>
              <a:t>hepatopatias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pancreatopatias</a:t>
            </a:r>
            <a:r>
              <a:rPr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57" name="Importância da suplementação"/>
          <p:cNvSpPr txBox="1">
            <a:spLocks noGrp="1"/>
          </p:cNvSpPr>
          <p:nvPr>
            <p:ph type="body" idx="21"/>
          </p:nvPr>
        </p:nvSpPr>
        <p:spPr>
          <a:xfrm>
            <a:off x="489655" y="3152393"/>
            <a:ext cx="9568745" cy="8326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/>
            <a:r>
              <a:rPr b="1" dirty="0" err="1">
                <a:solidFill>
                  <a:srgbClr val="002060"/>
                </a:solidFill>
              </a:rPr>
              <a:t>Importância</a:t>
            </a:r>
            <a:r>
              <a:rPr b="1" dirty="0">
                <a:solidFill>
                  <a:srgbClr val="002060"/>
                </a:solidFill>
              </a:rPr>
              <a:t> da </a:t>
            </a:r>
            <a:r>
              <a:rPr b="1" dirty="0" err="1">
                <a:solidFill>
                  <a:srgbClr val="002060"/>
                </a:solidFill>
              </a:rPr>
              <a:t>suplementação</a:t>
            </a:r>
            <a:r>
              <a:rPr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A1DCD39-D209-4341-B61C-A1175A371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567" y="2582966"/>
            <a:ext cx="5679233" cy="87221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eficiência Vitamina A"/>
          <p:cNvSpPr txBox="1">
            <a:spLocks noGrp="1"/>
          </p:cNvSpPr>
          <p:nvPr>
            <p:ph type="title"/>
          </p:nvPr>
        </p:nvSpPr>
        <p:spPr>
          <a:xfrm>
            <a:off x="1219200" y="1917700"/>
            <a:ext cx="21945600" cy="1727200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002060"/>
                </a:solidFill>
              </a:rPr>
              <a:t>Deficiência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Vitamina</a:t>
            </a:r>
            <a:r>
              <a:rPr dirty="0">
                <a:solidFill>
                  <a:srgbClr val="002060"/>
                </a:solidFill>
              </a:rPr>
              <a:t> A</a:t>
            </a:r>
          </a:p>
        </p:txBody>
      </p:sp>
      <p:sp>
        <p:nvSpPr>
          <p:cNvPr id="160" name="Alimentação variada e incentivo ao aleitamento materno…"/>
          <p:cNvSpPr txBox="1">
            <a:spLocks noGrp="1"/>
          </p:cNvSpPr>
          <p:nvPr>
            <p:ph type="body" idx="1"/>
          </p:nvPr>
        </p:nvSpPr>
        <p:spPr>
          <a:xfrm>
            <a:off x="762000" y="5080000"/>
            <a:ext cx="21948577" cy="8483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 err="1">
                <a:solidFill>
                  <a:srgbClr val="002060"/>
                </a:solidFill>
              </a:rPr>
              <a:t>Alimentação</a:t>
            </a:r>
            <a:r>
              <a:rPr sz="5400" dirty="0">
                <a:solidFill>
                  <a:srgbClr val="002060"/>
                </a:solidFill>
              </a:rPr>
              <a:t> </a:t>
            </a:r>
            <a:r>
              <a:rPr sz="5400" dirty="0" err="1">
                <a:solidFill>
                  <a:srgbClr val="002060"/>
                </a:solidFill>
              </a:rPr>
              <a:t>variada</a:t>
            </a:r>
            <a:r>
              <a:rPr sz="5400" dirty="0">
                <a:solidFill>
                  <a:srgbClr val="002060"/>
                </a:solidFill>
              </a:rPr>
              <a:t> e </a:t>
            </a:r>
            <a:r>
              <a:rPr sz="5400" dirty="0" err="1">
                <a:solidFill>
                  <a:srgbClr val="002060"/>
                </a:solidFill>
              </a:rPr>
              <a:t>incentivo</a:t>
            </a:r>
            <a:r>
              <a:rPr sz="5400" dirty="0">
                <a:solidFill>
                  <a:srgbClr val="002060"/>
                </a:solidFill>
              </a:rPr>
              <a:t> </a:t>
            </a:r>
            <a:r>
              <a:rPr sz="5400" dirty="0" err="1">
                <a:solidFill>
                  <a:srgbClr val="002060"/>
                </a:solidFill>
              </a:rPr>
              <a:t>ao</a:t>
            </a:r>
            <a:r>
              <a:rPr sz="5400" dirty="0">
                <a:solidFill>
                  <a:srgbClr val="002060"/>
                </a:solidFill>
              </a:rPr>
              <a:t> </a:t>
            </a:r>
            <a:r>
              <a:rPr sz="5400" dirty="0" err="1">
                <a:solidFill>
                  <a:srgbClr val="002060"/>
                </a:solidFill>
              </a:rPr>
              <a:t>aleitamento</a:t>
            </a:r>
            <a:r>
              <a:rPr sz="5400" dirty="0">
                <a:solidFill>
                  <a:srgbClr val="002060"/>
                </a:solidFill>
              </a:rPr>
              <a:t> </a:t>
            </a:r>
            <a:r>
              <a:rPr sz="5400" dirty="0" err="1">
                <a:solidFill>
                  <a:srgbClr val="002060"/>
                </a:solidFill>
              </a:rPr>
              <a:t>materno</a:t>
            </a:r>
            <a:r>
              <a:rPr sz="5400" dirty="0">
                <a:solidFill>
                  <a:srgbClr val="002060"/>
                </a:solidFill>
              </a:rPr>
              <a:t> </a:t>
            </a:r>
          </a:p>
          <a:p>
            <a:r>
              <a:rPr sz="5400" dirty="0">
                <a:solidFill>
                  <a:srgbClr val="002060"/>
                </a:solidFill>
              </a:rPr>
              <a:t> </a:t>
            </a:r>
            <a:r>
              <a:rPr sz="5400" dirty="0" err="1">
                <a:solidFill>
                  <a:srgbClr val="002060"/>
                </a:solidFill>
              </a:rPr>
              <a:t>Forticação</a:t>
            </a:r>
            <a:r>
              <a:rPr sz="5400" dirty="0">
                <a:solidFill>
                  <a:srgbClr val="002060"/>
                </a:solidFill>
              </a:rPr>
              <a:t> de </a:t>
            </a:r>
            <a:r>
              <a:rPr sz="5400" dirty="0" err="1">
                <a:solidFill>
                  <a:srgbClr val="002060"/>
                </a:solidFill>
              </a:rPr>
              <a:t>alimentos</a:t>
            </a:r>
            <a:endParaRPr sz="5400" dirty="0">
              <a:solidFill>
                <a:srgbClr val="002060"/>
              </a:solidFill>
            </a:endParaRPr>
          </a:p>
          <a:p>
            <a:r>
              <a:rPr sz="5400" dirty="0" err="1">
                <a:solidFill>
                  <a:srgbClr val="002060"/>
                </a:solidFill>
              </a:rPr>
              <a:t>Reposição</a:t>
            </a:r>
            <a:r>
              <a:rPr sz="5400" dirty="0">
                <a:solidFill>
                  <a:srgbClr val="002060"/>
                </a:solidFill>
              </a:rPr>
              <a:t> (</a:t>
            </a:r>
            <a:r>
              <a:rPr sz="5400" dirty="0" err="1">
                <a:solidFill>
                  <a:srgbClr val="002060"/>
                </a:solidFill>
              </a:rPr>
              <a:t>dietas</a:t>
            </a:r>
            <a:r>
              <a:rPr sz="5400" dirty="0">
                <a:solidFill>
                  <a:srgbClr val="002060"/>
                </a:solidFill>
              </a:rPr>
              <a:t> </a:t>
            </a:r>
            <a:r>
              <a:rPr sz="5400" dirty="0" err="1">
                <a:solidFill>
                  <a:srgbClr val="002060"/>
                </a:solidFill>
              </a:rPr>
              <a:t>sem</a:t>
            </a:r>
            <a:r>
              <a:rPr sz="5400" dirty="0">
                <a:solidFill>
                  <a:srgbClr val="002060"/>
                </a:solidFill>
              </a:rPr>
              <a:t> </a:t>
            </a:r>
            <a:r>
              <a:rPr sz="5400" dirty="0" err="1">
                <a:solidFill>
                  <a:srgbClr val="002060"/>
                </a:solidFill>
              </a:rPr>
              <a:t>lipídios</a:t>
            </a:r>
            <a:r>
              <a:rPr sz="5400" dirty="0">
                <a:solidFill>
                  <a:srgbClr val="002060"/>
                </a:solidFill>
              </a:rPr>
              <a:t>, </a:t>
            </a:r>
            <a:r>
              <a:rPr sz="5400" dirty="0" err="1">
                <a:solidFill>
                  <a:srgbClr val="002060"/>
                </a:solidFill>
              </a:rPr>
              <a:t>má</a:t>
            </a:r>
            <a:r>
              <a:rPr sz="5400" dirty="0">
                <a:solidFill>
                  <a:srgbClr val="002060"/>
                </a:solidFill>
              </a:rPr>
              <a:t> </a:t>
            </a:r>
            <a:r>
              <a:rPr sz="5400" dirty="0" err="1">
                <a:solidFill>
                  <a:srgbClr val="002060"/>
                </a:solidFill>
              </a:rPr>
              <a:t>absorção</a:t>
            </a:r>
            <a:r>
              <a:rPr sz="5400" dirty="0">
                <a:solidFill>
                  <a:srgbClr val="002060"/>
                </a:solidFill>
              </a:rPr>
              <a:t>)</a:t>
            </a:r>
          </a:p>
          <a:p>
            <a:r>
              <a:rPr sz="5400" dirty="0" err="1">
                <a:solidFill>
                  <a:srgbClr val="002060"/>
                </a:solidFill>
              </a:rPr>
              <a:t>Programa</a:t>
            </a:r>
            <a:r>
              <a:rPr sz="5400" dirty="0">
                <a:solidFill>
                  <a:srgbClr val="002060"/>
                </a:solidFill>
              </a:rPr>
              <a:t> </a:t>
            </a:r>
            <a:r>
              <a:rPr sz="5400" dirty="0" err="1">
                <a:solidFill>
                  <a:srgbClr val="002060"/>
                </a:solidFill>
              </a:rPr>
              <a:t>nacional</a:t>
            </a:r>
            <a:r>
              <a:rPr sz="5400" dirty="0">
                <a:solidFill>
                  <a:srgbClr val="002060"/>
                </a:solidFill>
              </a:rPr>
              <a:t> de </a:t>
            </a:r>
            <a:r>
              <a:rPr sz="5400" dirty="0" err="1">
                <a:solidFill>
                  <a:srgbClr val="002060"/>
                </a:solidFill>
              </a:rPr>
              <a:t>suplementação</a:t>
            </a:r>
            <a:r>
              <a:rPr sz="5400" dirty="0">
                <a:solidFill>
                  <a:srgbClr val="002060"/>
                </a:solidFill>
              </a:rPr>
              <a:t> </a:t>
            </a:r>
          </a:p>
          <a:p>
            <a:r>
              <a:rPr sz="5400" dirty="0" err="1">
                <a:solidFill>
                  <a:srgbClr val="002060"/>
                </a:solidFill>
              </a:rPr>
              <a:t>Crianças</a:t>
            </a:r>
            <a:r>
              <a:rPr sz="5400" dirty="0">
                <a:solidFill>
                  <a:srgbClr val="002060"/>
                </a:solidFill>
              </a:rPr>
              <a:t> (6-59 meses) e </a:t>
            </a:r>
            <a:r>
              <a:rPr sz="5400" dirty="0" err="1">
                <a:solidFill>
                  <a:srgbClr val="002060"/>
                </a:solidFill>
              </a:rPr>
              <a:t>puérperas</a:t>
            </a:r>
            <a:r>
              <a:rPr sz="5400" dirty="0">
                <a:solidFill>
                  <a:srgbClr val="002060"/>
                </a:solidFill>
              </a:rPr>
              <a:t> </a:t>
            </a:r>
          </a:p>
          <a:p>
            <a:r>
              <a:rPr sz="5400" dirty="0">
                <a:solidFill>
                  <a:srgbClr val="002060"/>
                </a:solidFill>
              </a:rPr>
              <a:t>Doses </a:t>
            </a:r>
            <a:r>
              <a:rPr sz="5400" dirty="0" err="1">
                <a:solidFill>
                  <a:srgbClr val="002060"/>
                </a:solidFill>
              </a:rPr>
              <a:t>semestrais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161" name="Prevenção"/>
          <p:cNvSpPr txBox="1">
            <a:spLocks noGrp="1"/>
          </p:cNvSpPr>
          <p:nvPr>
            <p:ph type="body" idx="21"/>
          </p:nvPr>
        </p:nvSpPr>
        <p:spPr>
          <a:xfrm>
            <a:off x="762000" y="3352800"/>
            <a:ext cx="9086850" cy="17272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algn="l"/>
            <a:r>
              <a:rPr sz="6600" dirty="0" err="1">
                <a:solidFill>
                  <a:srgbClr val="002060"/>
                </a:solidFill>
              </a:rPr>
              <a:t>Prevenção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AC4988A-3B56-4159-BCB6-0AFABA46E5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52EB7F7-FD5B-4FD5-BC25-4870C1057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533" y="6168369"/>
            <a:ext cx="8032467" cy="49863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eficiência de Ferro"/>
          <p:cNvSpPr txBox="1">
            <a:spLocks noGrp="1"/>
          </p:cNvSpPr>
          <p:nvPr>
            <p:ph type="title"/>
          </p:nvPr>
        </p:nvSpPr>
        <p:spPr>
          <a:xfrm>
            <a:off x="1562098" y="1714499"/>
            <a:ext cx="21945600" cy="1727200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002060"/>
                </a:solidFill>
              </a:rPr>
              <a:t>Deficiência</a:t>
            </a:r>
            <a:r>
              <a:rPr dirty="0">
                <a:solidFill>
                  <a:srgbClr val="002060"/>
                </a:solidFill>
              </a:rPr>
              <a:t> de Ferro</a:t>
            </a:r>
          </a:p>
        </p:txBody>
      </p:sp>
      <p:sp>
        <p:nvSpPr>
          <p:cNvPr id="164" name="Responsável por óbitos fetais e na primeira infância…"/>
          <p:cNvSpPr txBox="1">
            <a:spLocks noGrp="1"/>
          </p:cNvSpPr>
          <p:nvPr>
            <p:ph type="body" idx="1"/>
          </p:nvPr>
        </p:nvSpPr>
        <p:spPr>
          <a:xfrm>
            <a:off x="286579" y="5013706"/>
            <a:ext cx="15715422" cy="6248401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002060"/>
                </a:solidFill>
              </a:rPr>
              <a:t>Responsável</a:t>
            </a:r>
            <a:r>
              <a:rPr dirty="0">
                <a:solidFill>
                  <a:srgbClr val="002060"/>
                </a:solidFill>
              </a:rPr>
              <a:t> por </a:t>
            </a:r>
            <a:r>
              <a:rPr dirty="0" err="1">
                <a:solidFill>
                  <a:srgbClr val="002060"/>
                </a:solidFill>
              </a:rPr>
              <a:t>óbitos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fetais</a:t>
            </a:r>
            <a:r>
              <a:rPr dirty="0">
                <a:solidFill>
                  <a:srgbClr val="002060"/>
                </a:solidFill>
              </a:rPr>
              <a:t> e </a:t>
            </a:r>
            <a:r>
              <a:rPr dirty="0" err="1">
                <a:solidFill>
                  <a:srgbClr val="002060"/>
                </a:solidFill>
              </a:rPr>
              <a:t>na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primeira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infância</a:t>
            </a:r>
            <a:r>
              <a:rPr lang="pt-BR" dirty="0">
                <a:solidFill>
                  <a:srgbClr val="002060"/>
                </a:solidFill>
              </a:rPr>
              <a:t>;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Aumento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taxas</a:t>
            </a:r>
            <a:r>
              <a:rPr dirty="0">
                <a:solidFill>
                  <a:srgbClr val="002060"/>
                </a:solidFill>
              </a:rPr>
              <a:t> de </a:t>
            </a:r>
            <a:r>
              <a:rPr dirty="0" err="1">
                <a:solidFill>
                  <a:srgbClr val="002060"/>
                </a:solidFill>
              </a:rPr>
              <a:t>infecções</a:t>
            </a:r>
            <a:r>
              <a:rPr lang="pt-BR" dirty="0">
                <a:solidFill>
                  <a:srgbClr val="002060"/>
                </a:solidFill>
              </a:rPr>
              <a:t>;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Depressão</a:t>
            </a:r>
            <a:r>
              <a:rPr lang="pt-BR" dirty="0">
                <a:solidFill>
                  <a:srgbClr val="002060"/>
                </a:solidFill>
              </a:rPr>
              <a:t>;</a:t>
            </a:r>
            <a:r>
              <a:rPr dirty="0">
                <a:solidFill>
                  <a:srgbClr val="002060"/>
                </a:solidFill>
              </a:rPr>
              <a:t> </a:t>
            </a:r>
          </a:p>
          <a:p>
            <a:r>
              <a:rPr dirty="0" err="1">
                <a:solidFill>
                  <a:srgbClr val="002060"/>
                </a:solidFill>
              </a:rPr>
              <a:t>Letargia</a:t>
            </a:r>
            <a:r>
              <a:rPr lang="pt-BR" dirty="0">
                <a:solidFill>
                  <a:srgbClr val="002060"/>
                </a:solidFill>
              </a:rPr>
              <a:t>;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Convulsão</a:t>
            </a:r>
            <a:r>
              <a:rPr lang="pt-BR" dirty="0">
                <a:solidFill>
                  <a:srgbClr val="002060"/>
                </a:solidFill>
              </a:rPr>
              <a:t>;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Aumento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débito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cardíaco</a:t>
            </a:r>
            <a:r>
              <a:rPr lang="pt-BR" dirty="0">
                <a:solidFill>
                  <a:srgbClr val="002060"/>
                </a:solidFill>
              </a:rPr>
              <a:t>;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Impacto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econômico</a:t>
            </a:r>
            <a:r>
              <a:rPr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5" name="Importância da suplementação"/>
          <p:cNvSpPr txBox="1">
            <a:spLocks noGrp="1"/>
          </p:cNvSpPr>
          <p:nvPr>
            <p:ph type="body" idx="21"/>
          </p:nvPr>
        </p:nvSpPr>
        <p:spPr>
          <a:xfrm>
            <a:off x="-7239000" y="3441699"/>
            <a:ext cx="21945602" cy="8326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b="1" dirty="0" err="1">
                <a:solidFill>
                  <a:srgbClr val="002060"/>
                </a:solidFill>
              </a:rPr>
              <a:t>Importância</a:t>
            </a:r>
            <a:r>
              <a:rPr b="1" dirty="0">
                <a:solidFill>
                  <a:srgbClr val="002060"/>
                </a:solidFill>
              </a:rPr>
              <a:t> da </a:t>
            </a:r>
            <a:r>
              <a:rPr b="1" dirty="0" err="1">
                <a:solidFill>
                  <a:srgbClr val="002060"/>
                </a:solidFill>
              </a:rPr>
              <a:t>suplementação</a:t>
            </a:r>
            <a:r>
              <a:rPr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C1A075-5C5B-4E0A-8E37-145056841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008" y="4181093"/>
            <a:ext cx="8668690" cy="60932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eficiência de Ferro"/>
          <p:cNvSpPr txBox="1">
            <a:spLocks noGrp="1"/>
          </p:cNvSpPr>
          <p:nvPr>
            <p:ph type="title"/>
          </p:nvPr>
        </p:nvSpPr>
        <p:spPr>
          <a:xfrm>
            <a:off x="1219200" y="1854273"/>
            <a:ext cx="21945600" cy="1727200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002060"/>
                </a:solidFill>
              </a:rPr>
              <a:t>Deficiência</a:t>
            </a:r>
            <a:r>
              <a:rPr dirty="0">
                <a:solidFill>
                  <a:srgbClr val="002060"/>
                </a:solidFill>
              </a:rPr>
              <a:t> de Ferro</a:t>
            </a:r>
          </a:p>
        </p:txBody>
      </p:sp>
      <p:sp>
        <p:nvSpPr>
          <p:cNvPr id="168" name="Suplementação  adequada desde a idade gestacional…"/>
          <p:cNvSpPr txBox="1">
            <a:spLocks noGrp="1"/>
          </p:cNvSpPr>
          <p:nvPr>
            <p:ph type="body" idx="1"/>
          </p:nvPr>
        </p:nvSpPr>
        <p:spPr>
          <a:xfrm>
            <a:off x="248815" y="4577025"/>
            <a:ext cx="21948577" cy="6586376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002060"/>
                </a:solidFill>
              </a:rPr>
              <a:t>Suplementação</a:t>
            </a:r>
            <a:r>
              <a:rPr dirty="0">
                <a:solidFill>
                  <a:srgbClr val="002060"/>
                </a:solidFill>
              </a:rPr>
              <a:t>  </a:t>
            </a:r>
            <a:r>
              <a:rPr dirty="0" err="1">
                <a:solidFill>
                  <a:srgbClr val="002060"/>
                </a:solidFill>
              </a:rPr>
              <a:t>adequada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desde</a:t>
            </a:r>
            <a:r>
              <a:rPr dirty="0">
                <a:solidFill>
                  <a:srgbClr val="002060"/>
                </a:solidFill>
              </a:rPr>
              <a:t> a </a:t>
            </a:r>
            <a:r>
              <a:rPr dirty="0" err="1">
                <a:solidFill>
                  <a:srgbClr val="002060"/>
                </a:solidFill>
              </a:rPr>
              <a:t>idade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gestacional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Alimentação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Políticas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públicas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Incentivo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aos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Pediatras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durante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Puericultura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Disponibilidade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em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Unidades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Primárias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Caderneta</a:t>
            </a:r>
            <a:r>
              <a:rPr dirty="0">
                <a:solidFill>
                  <a:srgbClr val="002060"/>
                </a:solidFill>
              </a:rPr>
              <a:t> de </a:t>
            </a:r>
            <a:r>
              <a:rPr dirty="0" err="1">
                <a:solidFill>
                  <a:srgbClr val="002060"/>
                </a:solidFill>
              </a:rPr>
              <a:t>Saúde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Enriquecimento</a:t>
            </a:r>
            <a:r>
              <a:rPr dirty="0">
                <a:solidFill>
                  <a:srgbClr val="002060"/>
                </a:solidFill>
              </a:rPr>
              <a:t> de farinha com </a:t>
            </a:r>
            <a:r>
              <a:rPr dirty="0" err="1">
                <a:solidFill>
                  <a:srgbClr val="002060"/>
                </a:solidFill>
              </a:rPr>
              <a:t>sulfato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ferroso</a:t>
            </a:r>
            <a:r>
              <a:rPr dirty="0">
                <a:solidFill>
                  <a:srgbClr val="002060"/>
                </a:solidFill>
              </a:rPr>
              <a:t> e </a:t>
            </a:r>
            <a:r>
              <a:rPr dirty="0" err="1">
                <a:solidFill>
                  <a:srgbClr val="002060"/>
                </a:solidFill>
              </a:rPr>
              <a:t>ácido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folico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69" name="Prevenção"/>
          <p:cNvSpPr txBox="1">
            <a:spLocks noGrp="1"/>
          </p:cNvSpPr>
          <p:nvPr>
            <p:ph type="body" idx="21"/>
          </p:nvPr>
        </p:nvSpPr>
        <p:spPr>
          <a:xfrm>
            <a:off x="491411" y="3165166"/>
            <a:ext cx="21945602" cy="8326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pPr algn="l"/>
            <a:r>
              <a:rPr sz="5400" b="1" dirty="0" err="1">
                <a:solidFill>
                  <a:srgbClr val="002060"/>
                </a:solidFill>
              </a:rPr>
              <a:t>Prevenção</a:t>
            </a:r>
            <a:r>
              <a:rPr sz="5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E7C4A67-0477-4457-A976-B7D2C4687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605" y="4892366"/>
            <a:ext cx="7265842" cy="493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ulfato Ferroso e Vitamina A em Unidade Básica de Saúde"/>
          <p:cNvSpPr txBox="1">
            <a:spLocks noGrp="1"/>
          </p:cNvSpPr>
          <p:nvPr>
            <p:ph type="title"/>
          </p:nvPr>
        </p:nvSpPr>
        <p:spPr>
          <a:xfrm>
            <a:off x="-721567" y="2631233"/>
            <a:ext cx="21945600" cy="1727200"/>
          </a:xfrm>
          <a:prstGeom prst="rect">
            <a:avLst/>
          </a:prstGeom>
        </p:spPr>
        <p:txBody>
          <a:bodyPr/>
          <a:lstStyle>
            <a:lvl1pPr defTabSz="1975104">
              <a:defRPr sz="6804" spc="-68"/>
            </a:lvl1pPr>
          </a:lstStyle>
          <a:p>
            <a:r>
              <a:rPr dirty="0" err="1">
                <a:solidFill>
                  <a:srgbClr val="002060"/>
                </a:solidFill>
              </a:rPr>
              <a:t>Sulfato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Ferroso</a:t>
            </a:r>
            <a:r>
              <a:rPr dirty="0">
                <a:solidFill>
                  <a:srgbClr val="002060"/>
                </a:solidFill>
              </a:rPr>
              <a:t> e </a:t>
            </a:r>
            <a:r>
              <a:rPr dirty="0" err="1">
                <a:solidFill>
                  <a:srgbClr val="002060"/>
                </a:solidFill>
              </a:rPr>
              <a:t>Vitamina</a:t>
            </a:r>
            <a:r>
              <a:rPr dirty="0">
                <a:solidFill>
                  <a:srgbClr val="002060"/>
                </a:solidFill>
              </a:rPr>
              <a:t> A </a:t>
            </a:r>
            <a:r>
              <a:rPr dirty="0" err="1">
                <a:solidFill>
                  <a:srgbClr val="002060"/>
                </a:solidFill>
              </a:rPr>
              <a:t>em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Unidade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Básica</a:t>
            </a:r>
            <a:r>
              <a:rPr dirty="0">
                <a:solidFill>
                  <a:srgbClr val="002060"/>
                </a:solidFill>
              </a:rPr>
              <a:t> de </a:t>
            </a:r>
            <a:r>
              <a:rPr dirty="0" err="1">
                <a:solidFill>
                  <a:srgbClr val="002060"/>
                </a:solidFill>
              </a:rPr>
              <a:t>Saúde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72" name="Farmácias nas UBS…"/>
          <p:cNvSpPr txBox="1">
            <a:spLocks noGrp="1"/>
          </p:cNvSpPr>
          <p:nvPr>
            <p:ph type="body" idx="1"/>
          </p:nvPr>
        </p:nvSpPr>
        <p:spPr>
          <a:xfrm>
            <a:off x="233134" y="5132874"/>
            <a:ext cx="15162376" cy="51681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 err="1">
                <a:solidFill>
                  <a:srgbClr val="002060"/>
                </a:solidFill>
              </a:rPr>
              <a:t>Farmácias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nas</a:t>
            </a:r>
            <a:r>
              <a:rPr dirty="0">
                <a:solidFill>
                  <a:srgbClr val="002060"/>
                </a:solidFill>
              </a:rPr>
              <a:t> UBS</a:t>
            </a:r>
          </a:p>
          <a:p>
            <a:r>
              <a:rPr dirty="0" err="1">
                <a:solidFill>
                  <a:srgbClr val="002060"/>
                </a:solidFill>
              </a:rPr>
              <a:t>Profissionais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capacitados</a:t>
            </a:r>
            <a:r>
              <a:rPr dirty="0">
                <a:solidFill>
                  <a:srgbClr val="002060"/>
                </a:solidFill>
              </a:rPr>
              <a:t> para </a:t>
            </a:r>
            <a:r>
              <a:rPr dirty="0" err="1">
                <a:solidFill>
                  <a:srgbClr val="002060"/>
                </a:solidFill>
              </a:rPr>
              <a:t>dispensar</a:t>
            </a:r>
            <a:r>
              <a:rPr dirty="0">
                <a:solidFill>
                  <a:srgbClr val="002060"/>
                </a:solidFill>
              </a:rPr>
              <a:t> e </a:t>
            </a:r>
            <a:r>
              <a:rPr dirty="0" err="1">
                <a:solidFill>
                  <a:srgbClr val="002060"/>
                </a:solidFill>
              </a:rPr>
              <a:t>administrar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medicação</a:t>
            </a:r>
            <a:r>
              <a:rPr dirty="0">
                <a:solidFill>
                  <a:srgbClr val="002060"/>
                </a:solidFill>
              </a:rPr>
              <a:t> </a:t>
            </a:r>
          </a:p>
          <a:p>
            <a:r>
              <a:rPr dirty="0" err="1">
                <a:solidFill>
                  <a:srgbClr val="002060"/>
                </a:solidFill>
              </a:rPr>
              <a:t>Preenchimento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caderneta</a:t>
            </a:r>
            <a:r>
              <a:rPr dirty="0">
                <a:solidFill>
                  <a:srgbClr val="002060"/>
                </a:solidFill>
              </a:rPr>
              <a:t> da </a:t>
            </a:r>
            <a:r>
              <a:rPr dirty="0" err="1">
                <a:solidFill>
                  <a:srgbClr val="002060"/>
                </a:solidFill>
              </a:rPr>
              <a:t>criança</a:t>
            </a:r>
            <a:r>
              <a:rPr dirty="0">
                <a:solidFill>
                  <a:srgbClr val="002060"/>
                </a:solidFill>
              </a:rPr>
              <a:t> </a:t>
            </a:r>
          </a:p>
          <a:p>
            <a:r>
              <a:rPr dirty="0">
                <a:solidFill>
                  <a:srgbClr val="002060"/>
                </a:solidFill>
              </a:rPr>
              <a:t>Pal </a:t>
            </a:r>
            <a:r>
              <a:rPr dirty="0" err="1">
                <a:solidFill>
                  <a:srgbClr val="002060"/>
                </a:solidFill>
              </a:rPr>
              <a:t>atrás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educacionais</a:t>
            </a:r>
            <a:endParaRPr dirty="0">
              <a:solidFill>
                <a:srgbClr val="002060"/>
              </a:solidFill>
            </a:endParaRPr>
          </a:p>
          <a:p>
            <a:r>
              <a:rPr dirty="0" err="1">
                <a:solidFill>
                  <a:srgbClr val="002060"/>
                </a:solidFill>
              </a:rPr>
              <a:t>Conscientização</a:t>
            </a:r>
            <a:r>
              <a:rPr dirty="0">
                <a:solidFill>
                  <a:srgbClr val="002060"/>
                </a:solidFill>
              </a:rPr>
              <a:t> da </a:t>
            </a:r>
            <a:r>
              <a:rPr dirty="0" err="1">
                <a:solidFill>
                  <a:srgbClr val="002060"/>
                </a:solidFill>
              </a:rPr>
              <a:t>alimentação</a:t>
            </a:r>
            <a:r>
              <a:rPr dirty="0">
                <a:solidFill>
                  <a:srgbClr val="002060"/>
                </a:solidFill>
              </a:rPr>
              <a:t> e da </a:t>
            </a:r>
            <a:r>
              <a:rPr dirty="0" err="1">
                <a:solidFill>
                  <a:srgbClr val="002060"/>
                </a:solidFill>
              </a:rPr>
              <a:t>importância</a:t>
            </a:r>
            <a:r>
              <a:rPr dirty="0">
                <a:solidFill>
                  <a:srgbClr val="002060"/>
                </a:solidFill>
              </a:rPr>
              <a:t> da </a:t>
            </a:r>
            <a:r>
              <a:rPr dirty="0" err="1">
                <a:solidFill>
                  <a:srgbClr val="002060"/>
                </a:solidFill>
              </a:rPr>
              <a:t>administração</a:t>
            </a:r>
            <a:r>
              <a:rPr dirty="0">
                <a:solidFill>
                  <a:srgbClr val="002060"/>
                </a:solidFill>
              </a:rPr>
              <a:t> do </a:t>
            </a:r>
            <a:r>
              <a:rPr dirty="0" err="1">
                <a:solidFill>
                  <a:srgbClr val="002060"/>
                </a:solidFill>
              </a:rPr>
              <a:t>medicamento</a:t>
            </a:r>
            <a:r>
              <a:rPr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7631C37-5833-45C5-9700-A68680131C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FA26C8-E9BB-4640-9994-A5C1B649A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358" y="4358433"/>
            <a:ext cx="8924324" cy="619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4C23D71-AB7C-4E5D-8989-054F8B572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1" r="10490"/>
          <a:stretch/>
        </p:blipFill>
        <p:spPr>
          <a:xfrm>
            <a:off x="373225" y="2571750"/>
            <a:ext cx="11420669" cy="8572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CC41371-6CE7-4AB7-BD4F-3FDF29E52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5387" y="3056942"/>
            <a:ext cx="12247984" cy="68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97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240</Words>
  <Application>Microsoft Office PowerPoint</Application>
  <PresentationFormat>Personalizar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Arial</vt:lpstr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23_ClassicWhite</vt:lpstr>
      <vt:lpstr>Apresentação do PowerPoint</vt:lpstr>
      <vt:lpstr>Deficiência Vitamina A</vt:lpstr>
      <vt:lpstr>Deficiência Vitamina A</vt:lpstr>
      <vt:lpstr>Deficiência de Ferro</vt:lpstr>
      <vt:lpstr>Deficiência de Ferro</vt:lpstr>
      <vt:lpstr>Sulfato Ferroso e Vitamina A em Unidade Básica de Saúde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SOCEP-I7</dc:creator>
  <cp:lastModifiedBy>Sociedade Cearense de Pediatria SOCEP</cp:lastModifiedBy>
  <cp:revision>3</cp:revision>
  <dcterms:modified xsi:type="dcterms:W3CDTF">2022-02-25T15:29:25Z</dcterms:modified>
</cp:coreProperties>
</file>