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9" r:id="rId4"/>
    <p:sldId id="260" r:id="rId5"/>
    <p:sldId id="262" r:id="rId6"/>
    <p:sldId id="263" r:id="rId7"/>
    <p:sldId id="264" r:id="rId8"/>
    <p:sldId id="265" r:id="rId9"/>
    <p:sldId id="266" r:id="rId10"/>
    <p:sldId id="267" r:id="rId11"/>
    <p:sldId id="268" r:id="rId12"/>
    <p:sldId id="269" r:id="rId13"/>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CF5904-1DEC-49F5-A9DB-49ADD96DCD33}"/>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5E097AFD-3223-456C-9C8D-B6DA236BC2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783F427F-46EC-4FA7-BC20-94D187132893}"/>
              </a:ext>
            </a:extLst>
          </p:cNvPr>
          <p:cNvSpPr>
            <a:spLocks noGrp="1"/>
          </p:cNvSpPr>
          <p:nvPr>
            <p:ph type="dt" sz="half" idx="10"/>
          </p:nvPr>
        </p:nvSpPr>
        <p:spPr/>
        <p:txBody>
          <a:bodyPr/>
          <a:lstStyle/>
          <a:p>
            <a:fld id="{F967D914-434A-44E5-8314-D7B103C86F4B}" type="datetimeFigureOut">
              <a:rPr lang="pt-BR" smtClean="0"/>
              <a:t>30/09/2021</a:t>
            </a:fld>
            <a:endParaRPr lang="pt-BR"/>
          </a:p>
        </p:txBody>
      </p:sp>
      <p:sp>
        <p:nvSpPr>
          <p:cNvPr id="5" name="Espaço Reservado para Rodapé 4">
            <a:extLst>
              <a:ext uri="{FF2B5EF4-FFF2-40B4-BE49-F238E27FC236}">
                <a16:creationId xmlns:a16="http://schemas.microsoft.com/office/drawing/2014/main" id="{D5B4D0F6-C1D1-4651-8631-F9B83ED9B729}"/>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2AD6E4E5-623F-4FFB-9DC0-051262DF746D}"/>
              </a:ext>
            </a:extLst>
          </p:cNvPr>
          <p:cNvSpPr>
            <a:spLocks noGrp="1"/>
          </p:cNvSpPr>
          <p:nvPr>
            <p:ph type="sldNum" sz="quarter" idx="12"/>
          </p:nvPr>
        </p:nvSpPr>
        <p:spPr/>
        <p:txBody>
          <a:bodyPr/>
          <a:lstStyle/>
          <a:p>
            <a:fld id="{EAC17530-A71C-4807-994B-3FEB6DD9B43B}" type="slidenum">
              <a:rPr lang="pt-BR" smtClean="0"/>
              <a:t>‹nº›</a:t>
            </a:fld>
            <a:endParaRPr lang="pt-BR"/>
          </a:p>
        </p:txBody>
      </p:sp>
    </p:spTree>
    <p:extLst>
      <p:ext uri="{BB962C8B-B14F-4D97-AF65-F5344CB8AC3E}">
        <p14:creationId xmlns:p14="http://schemas.microsoft.com/office/powerpoint/2010/main" val="13346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FB1717B-9DB1-4982-80D2-76F66AD7E25B}"/>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C28B53E5-016A-4B97-A5F2-9975FC757CCC}"/>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7B6285D4-ED17-478E-ACAA-BE9771AF2816}"/>
              </a:ext>
            </a:extLst>
          </p:cNvPr>
          <p:cNvSpPr>
            <a:spLocks noGrp="1"/>
          </p:cNvSpPr>
          <p:nvPr>
            <p:ph type="dt" sz="half" idx="10"/>
          </p:nvPr>
        </p:nvSpPr>
        <p:spPr/>
        <p:txBody>
          <a:bodyPr/>
          <a:lstStyle/>
          <a:p>
            <a:fld id="{F967D914-434A-44E5-8314-D7B103C86F4B}" type="datetimeFigureOut">
              <a:rPr lang="pt-BR" smtClean="0"/>
              <a:t>30/09/2021</a:t>
            </a:fld>
            <a:endParaRPr lang="pt-BR"/>
          </a:p>
        </p:txBody>
      </p:sp>
      <p:sp>
        <p:nvSpPr>
          <p:cNvPr id="5" name="Espaço Reservado para Rodapé 4">
            <a:extLst>
              <a:ext uri="{FF2B5EF4-FFF2-40B4-BE49-F238E27FC236}">
                <a16:creationId xmlns:a16="http://schemas.microsoft.com/office/drawing/2014/main" id="{7910AD79-6616-4E6A-8A28-7070058C25A3}"/>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9932292E-F409-4A3D-B2AC-949BE88D68A9}"/>
              </a:ext>
            </a:extLst>
          </p:cNvPr>
          <p:cNvSpPr>
            <a:spLocks noGrp="1"/>
          </p:cNvSpPr>
          <p:nvPr>
            <p:ph type="sldNum" sz="quarter" idx="12"/>
          </p:nvPr>
        </p:nvSpPr>
        <p:spPr/>
        <p:txBody>
          <a:bodyPr/>
          <a:lstStyle/>
          <a:p>
            <a:fld id="{EAC17530-A71C-4807-994B-3FEB6DD9B43B}" type="slidenum">
              <a:rPr lang="pt-BR" smtClean="0"/>
              <a:t>‹nº›</a:t>
            </a:fld>
            <a:endParaRPr lang="pt-BR"/>
          </a:p>
        </p:txBody>
      </p:sp>
    </p:spTree>
    <p:extLst>
      <p:ext uri="{BB962C8B-B14F-4D97-AF65-F5344CB8AC3E}">
        <p14:creationId xmlns:p14="http://schemas.microsoft.com/office/powerpoint/2010/main" val="3268707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DD243B3C-7D83-43A9-89F5-AC7B91E8848B}"/>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B3BA4C25-E466-44C8-8237-D5AA90D594ED}"/>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59F779E-A19C-4BD7-AD72-31D5B2534EF8}"/>
              </a:ext>
            </a:extLst>
          </p:cNvPr>
          <p:cNvSpPr>
            <a:spLocks noGrp="1"/>
          </p:cNvSpPr>
          <p:nvPr>
            <p:ph type="dt" sz="half" idx="10"/>
          </p:nvPr>
        </p:nvSpPr>
        <p:spPr/>
        <p:txBody>
          <a:bodyPr/>
          <a:lstStyle/>
          <a:p>
            <a:fld id="{F967D914-434A-44E5-8314-D7B103C86F4B}" type="datetimeFigureOut">
              <a:rPr lang="pt-BR" smtClean="0"/>
              <a:t>30/09/2021</a:t>
            </a:fld>
            <a:endParaRPr lang="pt-BR"/>
          </a:p>
        </p:txBody>
      </p:sp>
      <p:sp>
        <p:nvSpPr>
          <p:cNvPr id="5" name="Espaço Reservado para Rodapé 4">
            <a:extLst>
              <a:ext uri="{FF2B5EF4-FFF2-40B4-BE49-F238E27FC236}">
                <a16:creationId xmlns:a16="http://schemas.microsoft.com/office/drawing/2014/main" id="{993EC829-1246-40E5-9FAC-D03986E4F0DC}"/>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81D653A0-6F01-4A1D-BF77-1A9C12CBB9B7}"/>
              </a:ext>
            </a:extLst>
          </p:cNvPr>
          <p:cNvSpPr>
            <a:spLocks noGrp="1"/>
          </p:cNvSpPr>
          <p:nvPr>
            <p:ph type="sldNum" sz="quarter" idx="12"/>
          </p:nvPr>
        </p:nvSpPr>
        <p:spPr/>
        <p:txBody>
          <a:bodyPr/>
          <a:lstStyle/>
          <a:p>
            <a:fld id="{EAC17530-A71C-4807-994B-3FEB6DD9B43B}" type="slidenum">
              <a:rPr lang="pt-BR" smtClean="0"/>
              <a:t>‹nº›</a:t>
            </a:fld>
            <a:endParaRPr lang="pt-BR"/>
          </a:p>
        </p:txBody>
      </p:sp>
    </p:spTree>
    <p:extLst>
      <p:ext uri="{BB962C8B-B14F-4D97-AF65-F5344CB8AC3E}">
        <p14:creationId xmlns:p14="http://schemas.microsoft.com/office/powerpoint/2010/main" val="2739911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5A5B43-D8C1-45FE-960A-7FFCCE746A92}"/>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448D76AE-90B3-4597-BAD5-8F70E091B7B0}"/>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CCAB5B8B-BF1C-4E23-8263-6A42CFC94B89}"/>
              </a:ext>
            </a:extLst>
          </p:cNvPr>
          <p:cNvSpPr>
            <a:spLocks noGrp="1"/>
          </p:cNvSpPr>
          <p:nvPr>
            <p:ph type="dt" sz="half" idx="10"/>
          </p:nvPr>
        </p:nvSpPr>
        <p:spPr/>
        <p:txBody>
          <a:bodyPr/>
          <a:lstStyle/>
          <a:p>
            <a:fld id="{F967D914-434A-44E5-8314-D7B103C86F4B}" type="datetimeFigureOut">
              <a:rPr lang="pt-BR" smtClean="0"/>
              <a:t>30/09/2021</a:t>
            </a:fld>
            <a:endParaRPr lang="pt-BR"/>
          </a:p>
        </p:txBody>
      </p:sp>
      <p:sp>
        <p:nvSpPr>
          <p:cNvPr id="5" name="Espaço Reservado para Rodapé 4">
            <a:extLst>
              <a:ext uri="{FF2B5EF4-FFF2-40B4-BE49-F238E27FC236}">
                <a16:creationId xmlns:a16="http://schemas.microsoft.com/office/drawing/2014/main" id="{F9BFB046-BC49-4D6D-B380-2DA58FDE21B6}"/>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F898BB23-04BD-4B5C-B3B8-1385A93534CD}"/>
              </a:ext>
            </a:extLst>
          </p:cNvPr>
          <p:cNvSpPr>
            <a:spLocks noGrp="1"/>
          </p:cNvSpPr>
          <p:nvPr>
            <p:ph type="sldNum" sz="quarter" idx="12"/>
          </p:nvPr>
        </p:nvSpPr>
        <p:spPr/>
        <p:txBody>
          <a:bodyPr/>
          <a:lstStyle/>
          <a:p>
            <a:fld id="{EAC17530-A71C-4807-994B-3FEB6DD9B43B}" type="slidenum">
              <a:rPr lang="pt-BR" smtClean="0"/>
              <a:t>‹nº›</a:t>
            </a:fld>
            <a:endParaRPr lang="pt-BR"/>
          </a:p>
        </p:txBody>
      </p:sp>
    </p:spTree>
    <p:extLst>
      <p:ext uri="{BB962C8B-B14F-4D97-AF65-F5344CB8AC3E}">
        <p14:creationId xmlns:p14="http://schemas.microsoft.com/office/powerpoint/2010/main" val="552833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2235399-182E-4553-A831-8AF518158EE7}"/>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7ADF9602-A159-4811-BCCE-9DFD309B8F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193C4125-D2BB-423F-8167-7BF983B42112}"/>
              </a:ext>
            </a:extLst>
          </p:cNvPr>
          <p:cNvSpPr>
            <a:spLocks noGrp="1"/>
          </p:cNvSpPr>
          <p:nvPr>
            <p:ph type="dt" sz="half" idx="10"/>
          </p:nvPr>
        </p:nvSpPr>
        <p:spPr/>
        <p:txBody>
          <a:bodyPr/>
          <a:lstStyle/>
          <a:p>
            <a:fld id="{F967D914-434A-44E5-8314-D7B103C86F4B}" type="datetimeFigureOut">
              <a:rPr lang="pt-BR" smtClean="0"/>
              <a:t>30/09/2021</a:t>
            </a:fld>
            <a:endParaRPr lang="pt-BR"/>
          </a:p>
        </p:txBody>
      </p:sp>
      <p:sp>
        <p:nvSpPr>
          <p:cNvPr id="5" name="Espaço Reservado para Rodapé 4">
            <a:extLst>
              <a:ext uri="{FF2B5EF4-FFF2-40B4-BE49-F238E27FC236}">
                <a16:creationId xmlns:a16="http://schemas.microsoft.com/office/drawing/2014/main" id="{4CA0BB64-A7CC-43CD-A9BD-6AE37E794080}"/>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526F0656-C558-4C1F-A9CB-05FF52C3E1DD}"/>
              </a:ext>
            </a:extLst>
          </p:cNvPr>
          <p:cNvSpPr>
            <a:spLocks noGrp="1"/>
          </p:cNvSpPr>
          <p:nvPr>
            <p:ph type="sldNum" sz="quarter" idx="12"/>
          </p:nvPr>
        </p:nvSpPr>
        <p:spPr/>
        <p:txBody>
          <a:bodyPr/>
          <a:lstStyle/>
          <a:p>
            <a:fld id="{EAC17530-A71C-4807-994B-3FEB6DD9B43B}" type="slidenum">
              <a:rPr lang="pt-BR" smtClean="0"/>
              <a:t>‹nº›</a:t>
            </a:fld>
            <a:endParaRPr lang="pt-BR"/>
          </a:p>
        </p:txBody>
      </p:sp>
    </p:spTree>
    <p:extLst>
      <p:ext uri="{BB962C8B-B14F-4D97-AF65-F5344CB8AC3E}">
        <p14:creationId xmlns:p14="http://schemas.microsoft.com/office/powerpoint/2010/main" val="47192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DBABA3-171F-4915-BA6E-9553110C7D70}"/>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1995661B-938F-4F6D-8335-C44F8608E126}"/>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0D29DA5F-C7B5-406A-B89B-5453CCB32BE7}"/>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830992EC-D624-4CA9-BB36-507066F67F25}"/>
              </a:ext>
            </a:extLst>
          </p:cNvPr>
          <p:cNvSpPr>
            <a:spLocks noGrp="1"/>
          </p:cNvSpPr>
          <p:nvPr>
            <p:ph type="dt" sz="half" idx="10"/>
          </p:nvPr>
        </p:nvSpPr>
        <p:spPr/>
        <p:txBody>
          <a:bodyPr/>
          <a:lstStyle/>
          <a:p>
            <a:fld id="{F967D914-434A-44E5-8314-D7B103C86F4B}" type="datetimeFigureOut">
              <a:rPr lang="pt-BR" smtClean="0"/>
              <a:t>30/09/2021</a:t>
            </a:fld>
            <a:endParaRPr lang="pt-BR"/>
          </a:p>
        </p:txBody>
      </p:sp>
      <p:sp>
        <p:nvSpPr>
          <p:cNvPr id="6" name="Espaço Reservado para Rodapé 5">
            <a:extLst>
              <a:ext uri="{FF2B5EF4-FFF2-40B4-BE49-F238E27FC236}">
                <a16:creationId xmlns:a16="http://schemas.microsoft.com/office/drawing/2014/main" id="{5E7C3E1F-68AD-4AA2-A2DA-A6E9CD9D86E2}"/>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6119E4A8-90DF-498F-9E33-B1646BE4505F}"/>
              </a:ext>
            </a:extLst>
          </p:cNvPr>
          <p:cNvSpPr>
            <a:spLocks noGrp="1"/>
          </p:cNvSpPr>
          <p:nvPr>
            <p:ph type="sldNum" sz="quarter" idx="12"/>
          </p:nvPr>
        </p:nvSpPr>
        <p:spPr/>
        <p:txBody>
          <a:bodyPr/>
          <a:lstStyle/>
          <a:p>
            <a:fld id="{EAC17530-A71C-4807-994B-3FEB6DD9B43B}" type="slidenum">
              <a:rPr lang="pt-BR" smtClean="0"/>
              <a:t>‹nº›</a:t>
            </a:fld>
            <a:endParaRPr lang="pt-BR"/>
          </a:p>
        </p:txBody>
      </p:sp>
    </p:spTree>
    <p:extLst>
      <p:ext uri="{BB962C8B-B14F-4D97-AF65-F5344CB8AC3E}">
        <p14:creationId xmlns:p14="http://schemas.microsoft.com/office/powerpoint/2010/main" val="3590384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372150-4B4A-4706-BEE3-E67647A1C8B4}"/>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CBB62BDB-E33D-468A-B02A-E33631572E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A5F7C174-3D29-4FB1-9962-A89D8AC78874}"/>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3FE31DF9-EE2D-4F5E-AEE6-E58DD1DA56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A0243780-FCB5-4AF8-8993-024D2D1DB2F0}"/>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7601A6E7-C326-43EA-B66C-FAB227951AA0}"/>
              </a:ext>
            </a:extLst>
          </p:cNvPr>
          <p:cNvSpPr>
            <a:spLocks noGrp="1"/>
          </p:cNvSpPr>
          <p:nvPr>
            <p:ph type="dt" sz="half" idx="10"/>
          </p:nvPr>
        </p:nvSpPr>
        <p:spPr/>
        <p:txBody>
          <a:bodyPr/>
          <a:lstStyle/>
          <a:p>
            <a:fld id="{F967D914-434A-44E5-8314-D7B103C86F4B}" type="datetimeFigureOut">
              <a:rPr lang="pt-BR" smtClean="0"/>
              <a:t>30/09/2021</a:t>
            </a:fld>
            <a:endParaRPr lang="pt-BR"/>
          </a:p>
        </p:txBody>
      </p:sp>
      <p:sp>
        <p:nvSpPr>
          <p:cNvPr id="8" name="Espaço Reservado para Rodapé 7">
            <a:extLst>
              <a:ext uri="{FF2B5EF4-FFF2-40B4-BE49-F238E27FC236}">
                <a16:creationId xmlns:a16="http://schemas.microsoft.com/office/drawing/2014/main" id="{0BA997F7-91E9-492B-8761-A65CB116FEEB}"/>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3CAD6A76-0717-43A3-813B-5DF2ECA63871}"/>
              </a:ext>
            </a:extLst>
          </p:cNvPr>
          <p:cNvSpPr>
            <a:spLocks noGrp="1"/>
          </p:cNvSpPr>
          <p:nvPr>
            <p:ph type="sldNum" sz="quarter" idx="12"/>
          </p:nvPr>
        </p:nvSpPr>
        <p:spPr/>
        <p:txBody>
          <a:bodyPr/>
          <a:lstStyle/>
          <a:p>
            <a:fld id="{EAC17530-A71C-4807-994B-3FEB6DD9B43B}" type="slidenum">
              <a:rPr lang="pt-BR" smtClean="0"/>
              <a:t>‹nº›</a:t>
            </a:fld>
            <a:endParaRPr lang="pt-BR"/>
          </a:p>
        </p:txBody>
      </p:sp>
    </p:spTree>
    <p:extLst>
      <p:ext uri="{BB962C8B-B14F-4D97-AF65-F5344CB8AC3E}">
        <p14:creationId xmlns:p14="http://schemas.microsoft.com/office/powerpoint/2010/main" val="2935412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7EDE33C-3F0D-4755-AFED-BC8D48860CCE}"/>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CADC40E8-7A91-4BE1-9C15-37A76304C95C}"/>
              </a:ext>
            </a:extLst>
          </p:cNvPr>
          <p:cNvSpPr>
            <a:spLocks noGrp="1"/>
          </p:cNvSpPr>
          <p:nvPr>
            <p:ph type="dt" sz="half" idx="10"/>
          </p:nvPr>
        </p:nvSpPr>
        <p:spPr/>
        <p:txBody>
          <a:bodyPr/>
          <a:lstStyle/>
          <a:p>
            <a:fld id="{F967D914-434A-44E5-8314-D7B103C86F4B}" type="datetimeFigureOut">
              <a:rPr lang="pt-BR" smtClean="0"/>
              <a:t>30/09/2021</a:t>
            </a:fld>
            <a:endParaRPr lang="pt-BR"/>
          </a:p>
        </p:txBody>
      </p:sp>
      <p:sp>
        <p:nvSpPr>
          <p:cNvPr id="4" name="Espaço Reservado para Rodapé 3">
            <a:extLst>
              <a:ext uri="{FF2B5EF4-FFF2-40B4-BE49-F238E27FC236}">
                <a16:creationId xmlns:a16="http://schemas.microsoft.com/office/drawing/2014/main" id="{434BBAB1-E396-45E9-8D00-A8BEBEDF622F}"/>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10A41ECA-1FD9-4FF2-9118-C1E5700AD876}"/>
              </a:ext>
            </a:extLst>
          </p:cNvPr>
          <p:cNvSpPr>
            <a:spLocks noGrp="1"/>
          </p:cNvSpPr>
          <p:nvPr>
            <p:ph type="sldNum" sz="quarter" idx="12"/>
          </p:nvPr>
        </p:nvSpPr>
        <p:spPr/>
        <p:txBody>
          <a:bodyPr/>
          <a:lstStyle/>
          <a:p>
            <a:fld id="{EAC17530-A71C-4807-994B-3FEB6DD9B43B}" type="slidenum">
              <a:rPr lang="pt-BR" smtClean="0"/>
              <a:t>‹nº›</a:t>
            </a:fld>
            <a:endParaRPr lang="pt-BR"/>
          </a:p>
        </p:txBody>
      </p:sp>
    </p:spTree>
    <p:extLst>
      <p:ext uri="{BB962C8B-B14F-4D97-AF65-F5344CB8AC3E}">
        <p14:creationId xmlns:p14="http://schemas.microsoft.com/office/powerpoint/2010/main" val="9868164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29154F6C-A3BA-4EFC-A152-D28BFDEDA12E}"/>
              </a:ext>
            </a:extLst>
          </p:cNvPr>
          <p:cNvSpPr>
            <a:spLocks noGrp="1"/>
          </p:cNvSpPr>
          <p:nvPr>
            <p:ph type="dt" sz="half" idx="10"/>
          </p:nvPr>
        </p:nvSpPr>
        <p:spPr/>
        <p:txBody>
          <a:bodyPr/>
          <a:lstStyle/>
          <a:p>
            <a:fld id="{F967D914-434A-44E5-8314-D7B103C86F4B}" type="datetimeFigureOut">
              <a:rPr lang="pt-BR" smtClean="0"/>
              <a:t>30/09/2021</a:t>
            </a:fld>
            <a:endParaRPr lang="pt-BR"/>
          </a:p>
        </p:txBody>
      </p:sp>
      <p:sp>
        <p:nvSpPr>
          <p:cNvPr id="3" name="Espaço Reservado para Rodapé 2">
            <a:extLst>
              <a:ext uri="{FF2B5EF4-FFF2-40B4-BE49-F238E27FC236}">
                <a16:creationId xmlns:a16="http://schemas.microsoft.com/office/drawing/2014/main" id="{FF71C9D6-C89C-4F98-9715-A4740311F611}"/>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3AC4F5CF-D2CE-4095-AC6B-80D78DF6373C}"/>
              </a:ext>
            </a:extLst>
          </p:cNvPr>
          <p:cNvSpPr>
            <a:spLocks noGrp="1"/>
          </p:cNvSpPr>
          <p:nvPr>
            <p:ph type="sldNum" sz="quarter" idx="12"/>
          </p:nvPr>
        </p:nvSpPr>
        <p:spPr/>
        <p:txBody>
          <a:bodyPr/>
          <a:lstStyle/>
          <a:p>
            <a:fld id="{EAC17530-A71C-4807-994B-3FEB6DD9B43B}" type="slidenum">
              <a:rPr lang="pt-BR" smtClean="0"/>
              <a:t>‹nº›</a:t>
            </a:fld>
            <a:endParaRPr lang="pt-BR"/>
          </a:p>
        </p:txBody>
      </p:sp>
    </p:spTree>
    <p:extLst>
      <p:ext uri="{BB962C8B-B14F-4D97-AF65-F5344CB8AC3E}">
        <p14:creationId xmlns:p14="http://schemas.microsoft.com/office/powerpoint/2010/main" val="1418112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7246F2-9E1C-472F-98A3-3B194D0A8032}"/>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31A2D8F1-F658-414A-8322-A3E6E0DDF2F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1A641245-D287-4191-8556-D1B770D82C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A262307B-27A7-4CB0-B125-4B4DDD16F62E}"/>
              </a:ext>
            </a:extLst>
          </p:cNvPr>
          <p:cNvSpPr>
            <a:spLocks noGrp="1"/>
          </p:cNvSpPr>
          <p:nvPr>
            <p:ph type="dt" sz="half" idx="10"/>
          </p:nvPr>
        </p:nvSpPr>
        <p:spPr/>
        <p:txBody>
          <a:bodyPr/>
          <a:lstStyle/>
          <a:p>
            <a:fld id="{F967D914-434A-44E5-8314-D7B103C86F4B}" type="datetimeFigureOut">
              <a:rPr lang="pt-BR" smtClean="0"/>
              <a:t>30/09/2021</a:t>
            </a:fld>
            <a:endParaRPr lang="pt-BR"/>
          </a:p>
        </p:txBody>
      </p:sp>
      <p:sp>
        <p:nvSpPr>
          <p:cNvPr id="6" name="Espaço Reservado para Rodapé 5">
            <a:extLst>
              <a:ext uri="{FF2B5EF4-FFF2-40B4-BE49-F238E27FC236}">
                <a16:creationId xmlns:a16="http://schemas.microsoft.com/office/drawing/2014/main" id="{5831FB3F-8F13-426F-9C90-E40D294C5DF0}"/>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FA52493D-16E6-4FC7-8A3E-0EAA2194A2A2}"/>
              </a:ext>
            </a:extLst>
          </p:cNvPr>
          <p:cNvSpPr>
            <a:spLocks noGrp="1"/>
          </p:cNvSpPr>
          <p:nvPr>
            <p:ph type="sldNum" sz="quarter" idx="12"/>
          </p:nvPr>
        </p:nvSpPr>
        <p:spPr/>
        <p:txBody>
          <a:bodyPr/>
          <a:lstStyle/>
          <a:p>
            <a:fld id="{EAC17530-A71C-4807-994B-3FEB6DD9B43B}" type="slidenum">
              <a:rPr lang="pt-BR" smtClean="0"/>
              <a:t>‹nº›</a:t>
            </a:fld>
            <a:endParaRPr lang="pt-BR"/>
          </a:p>
        </p:txBody>
      </p:sp>
    </p:spTree>
    <p:extLst>
      <p:ext uri="{BB962C8B-B14F-4D97-AF65-F5344CB8AC3E}">
        <p14:creationId xmlns:p14="http://schemas.microsoft.com/office/powerpoint/2010/main" val="3711973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476657-4034-4FBD-A10B-170874984BC5}"/>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AB737707-BA00-45EA-8E50-B9E1E41C617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1093C9E8-96F5-48A6-AB8E-4984D487E3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28D0DCE4-6F90-4910-B42D-72471412EC50}"/>
              </a:ext>
            </a:extLst>
          </p:cNvPr>
          <p:cNvSpPr>
            <a:spLocks noGrp="1"/>
          </p:cNvSpPr>
          <p:nvPr>
            <p:ph type="dt" sz="half" idx="10"/>
          </p:nvPr>
        </p:nvSpPr>
        <p:spPr/>
        <p:txBody>
          <a:bodyPr/>
          <a:lstStyle/>
          <a:p>
            <a:fld id="{F967D914-434A-44E5-8314-D7B103C86F4B}" type="datetimeFigureOut">
              <a:rPr lang="pt-BR" smtClean="0"/>
              <a:t>30/09/2021</a:t>
            </a:fld>
            <a:endParaRPr lang="pt-BR"/>
          </a:p>
        </p:txBody>
      </p:sp>
      <p:sp>
        <p:nvSpPr>
          <p:cNvPr id="6" name="Espaço Reservado para Rodapé 5">
            <a:extLst>
              <a:ext uri="{FF2B5EF4-FFF2-40B4-BE49-F238E27FC236}">
                <a16:creationId xmlns:a16="http://schemas.microsoft.com/office/drawing/2014/main" id="{86C3D40F-C827-4A7E-807B-2893EBB65110}"/>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AB5589E9-78BB-4EF7-9124-A5B70C04B6D4}"/>
              </a:ext>
            </a:extLst>
          </p:cNvPr>
          <p:cNvSpPr>
            <a:spLocks noGrp="1"/>
          </p:cNvSpPr>
          <p:nvPr>
            <p:ph type="sldNum" sz="quarter" idx="12"/>
          </p:nvPr>
        </p:nvSpPr>
        <p:spPr/>
        <p:txBody>
          <a:bodyPr/>
          <a:lstStyle/>
          <a:p>
            <a:fld id="{EAC17530-A71C-4807-994B-3FEB6DD9B43B}" type="slidenum">
              <a:rPr lang="pt-BR" smtClean="0"/>
              <a:t>‹nº›</a:t>
            </a:fld>
            <a:endParaRPr lang="pt-BR"/>
          </a:p>
        </p:txBody>
      </p:sp>
    </p:spTree>
    <p:extLst>
      <p:ext uri="{BB962C8B-B14F-4D97-AF65-F5344CB8AC3E}">
        <p14:creationId xmlns:p14="http://schemas.microsoft.com/office/powerpoint/2010/main" val="28534928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E61E45D9-C60F-4EFA-8EB0-EF2FB81CFE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52AC9E21-DE04-49EC-95EE-99A9657E8F3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0320D7B6-F235-4A27-AAE0-59D02063A6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67D914-434A-44E5-8314-D7B103C86F4B}" type="datetimeFigureOut">
              <a:rPr lang="pt-BR" smtClean="0"/>
              <a:t>30/09/2021</a:t>
            </a:fld>
            <a:endParaRPr lang="pt-BR"/>
          </a:p>
        </p:txBody>
      </p:sp>
      <p:sp>
        <p:nvSpPr>
          <p:cNvPr id="5" name="Espaço Reservado para Rodapé 4">
            <a:extLst>
              <a:ext uri="{FF2B5EF4-FFF2-40B4-BE49-F238E27FC236}">
                <a16:creationId xmlns:a16="http://schemas.microsoft.com/office/drawing/2014/main" id="{55EB04D1-CB8F-4C17-8828-5C2E5EFEE3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2607306D-BC39-435E-84FE-13579752BCE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C17530-A71C-4807-994B-3FEB6DD9B43B}" type="slidenum">
              <a:rPr lang="pt-BR" smtClean="0"/>
              <a:t>‹nº›</a:t>
            </a:fld>
            <a:endParaRPr lang="pt-BR"/>
          </a:p>
        </p:txBody>
      </p:sp>
    </p:spTree>
    <p:extLst>
      <p:ext uri="{BB962C8B-B14F-4D97-AF65-F5344CB8AC3E}">
        <p14:creationId xmlns:p14="http://schemas.microsoft.com/office/powerpoint/2010/main" val="128311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m 7">
            <a:extLst>
              <a:ext uri="{FF2B5EF4-FFF2-40B4-BE49-F238E27FC236}">
                <a16:creationId xmlns:a16="http://schemas.microsoft.com/office/drawing/2014/main" id="{D97B9625-5194-4D72-90F7-EB0DF28BA837}"/>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846967" y="5442935"/>
            <a:ext cx="1345315" cy="1331651"/>
          </a:xfrm>
          <a:prstGeom prst="rect">
            <a:avLst/>
          </a:prstGeom>
        </p:spPr>
      </p:pic>
      <p:pic>
        <p:nvPicPr>
          <p:cNvPr id="1026" name="Picture 2" descr="Pediatras querem mudança em Guia Alimentar que recomenda leite de vaca  integral para bebês - SBP">
            <a:extLst>
              <a:ext uri="{FF2B5EF4-FFF2-40B4-BE49-F238E27FC236}">
                <a16:creationId xmlns:a16="http://schemas.microsoft.com/office/drawing/2014/main" id="{FB93136A-1747-4DD1-AE43-FA5D290279E3}"/>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832803" y="5345693"/>
            <a:ext cx="1526136" cy="1526136"/>
          </a:xfrm>
          <a:prstGeom prst="rect">
            <a:avLst/>
          </a:prstGeom>
          <a:noFill/>
          <a:extLst>
            <a:ext uri="{909E8E84-426E-40DD-AFC4-6F175D3DCCD1}">
              <a14:hiddenFill xmlns:a14="http://schemas.microsoft.com/office/drawing/2010/main">
                <a:solidFill>
                  <a:srgbClr val="FFFFFF"/>
                </a:solidFill>
              </a14:hiddenFill>
            </a:ext>
          </a:extLst>
        </p:spPr>
      </p:pic>
      <p:sp>
        <p:nvSpPr>
          <p:cNvPr id="10" name="CaixaDeTexto 9">
            <a:extLst>
              <a:ext uri="{FF2B5EF4-FFF2-40B4-BE49-F238E27FC236}">
                <a16:creationId xmlns:a16="http://schemas.microsoft.com/office/drawing/2014/main" id="{DD2A65F1-67BE-4D79-965F-4F694A112B50}"/>
              </a:ext>
            </a:extLst>
          </p:cNvPr>
          <p:cNvSpPr txBox="1"/>
          <p:nvPr/>
        </p:nvSpPr>
        <p:spPr>
          <a:xfrm>
            <a:off x="783125" y="423053"/>
            <a:ext cx="10625750" cy="4247317"/>
          </a:xfrm>
          <a:prstGeom prst="rect">
            <a:avLst/>
          </a:prstGeom>
          <a:noFill/>
        </p:spPr>
        <p:txBody>
          <a:bodyPr wrap="square" rtlCol="0">
            <a:spAutoFit/>
          </a:bodyPr>
          <a:lstStyle/>
          <a:p>
            <a:pPr algn="ctr"/>
            <a:r>
              <a:rPr lang="pt-BR" sz="5400" b="1" dirty="0">
                <a:solidFill>
                  <a:srgbClr val="002060"/>
                </a:solidFill>
                <a:latin typeface="Arial Narrow" panose="020B0606020202030204" pitchFamily="34" charset="0"/>
              </a:rPr>
              <a:t>SEMANA DO PEDIATRA 2021</a:t>
            </a:r>
          </a:p>
          <a:p>
            <a:pPr algn="ctr"/>
            <a:endParaRPr lang="pt-BR" sz="5400" b="1" dirty="0">
              <a:solidFill>
                <a:srgbClr val="002060"/>
              </a:solidFill>
              <a:latin typeface="Arial Narrow" panose="020B0606020202030204" pitchFamily="34" charset="0"/>
            </a:endParaRPr>
          </a:p>
          <a:p>
            <a:pPr algn="ctr"/>
            <a:r>
              <a:rPr lang="pt-BR" sz="5400" b="1" dirty="0">
                <a:solidFill>
                  <a:srgbClr val="FF0000"/>
                </a:solidFill>
                <a:latin typeface="Arial Narrow" panose="020B0606020202030204" pitchFamily="34" charset="0"/>
              </a:rPr>
              <a:t>PUERICULTURA NA PRIMEIRA INFÂNCIA</a:t>
            </a:r>
          </a:p>
          <a:p>
            <a:pPr algn="ctr"/>
            <a:r>
              <a:rPr lang="pt-BR" sz="5400" b="1" dirty="0">
                <a:solidFill>
                  <a:srgbClr val="FF0000"/>
                </a:solidFill>
                <a:latin typeface="Arial Narrow" panose="020B0606020202030204" pitchFamily="34" charset="0"/>
              </a:rPr>
              <a:t> </a:t>
            </a:r>
          </a:p>
        </p:txBody>
      </p:sp>
      <p:sp>
        <p:nvSpPr>
          <p:cNvPr id="5" name="CaixaDeTexto 4">
            <a:extLst>
              <a:ext uri="{FF2B5EF4-FFF2-40B4-BE49-F238E27FC236}">
                <a16:creationId xmlns:a16="http://schemas.microsoft.com/office/drawing/2014/main" id="{08B5643D-F96A-41C9-A6AA-83BEED6F5B65}"/>
              </a:ext>
            </a:extLst>
          </p:cNvPr>
          <p:cNvSpPr txBox="1"/>
          <p:nvPr/>
        </p:nvSpPr>
        <p:spPr>
          <a:xfrm>
            <a:off x="1004122" y="4311288"/>
            <a:ext cx="10625750" cy="954107"/>
          </a:xfrm>
          <a:prstGeom prst="rect">
            <a:avLst/>
          </a:prstGeom>
          <a:noFill/>
        </p:spPr>
        <p:txBody>
          <a:bodyPr wrap="square" rtlCol="0">
            <a:spAutoFit/>
          </a:bodyPr>
          <a:ls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pt-BR" sz="2800" b="1" dirty="0">
                <a:solidFill>
                  <a:srgbClr val="002060"/>
                </a:solidFill>
                <a:latin typeface="Arial Narrow" panose="020B0606020202030204" pitchFamily="34" charset="0"/>
              </a:rPr>
              <a:t>Conferencista: Dra. </a:t>
            </a:r>
            <a:r>
              <a:rPr lang="pt-BR" sz="2800" b="1" dirty="0" err="1">
                <a:solidFill>
                  <a:srgbClr val="002060"/>
                </a:solidFill>
                <a:latin typeface="Arial Narrow" panose="020B0606020202030204" pitchFamily="34" charset="0"/>
              </a:rPr>
              <a:t>Christiani</a:t>
            </a:r>
            <a:r>
              <a:rPr lang="pt-BR" sz="2800" b="1" dirty="0">
                <a:solidFill>
                  <a:srgbClr val="002060"/>
                </a:solidFill>
                <a:latin typeface="Arial Narrow" panose="020B0606020202030204" pitchFamily="34" charset="0"/>
              </a:rPr>
              <a:t> Verri</a:t>
            </a:r>
            <a:endParaRPr lang="pt-BR" sz="2800" b="1" dirty="0">
              <a:solidFill>
                <a:srgbClr val="FF0000"/>
              </a:solidFill>
              <a:latin typeface="Arial Narrow" panose="020B0606020202030204" pitchFamily="34" charset="0"/>
            </a:endParaRPr>
          </a:p>
          <a:p>
            <a:pPr algn="ctr"/>
            <a:r>
              <a:rPr lang="pt-BR" sz="2800" b="1" dirty="0">
                <a:solidFill>
                  <a:srgbClr val="002060"/>
                </a:solidFill>
                <a:latin typeface="Arial Narrow" panose="020B0606020202030204" pitchFamily="34" charset="0"/>
              </a:rPr>
              <a:t>Moderadora: </a:t>
            </a:r>
            <a:r>
              <a:rPr lang="pt-BR" sz="2800" b="1" dirty="0" err="1">
                <a:solidFill>
                  <a:srgbClr val="002060"/>
                </a:solidFill>
                <a:latin typeface="Arial Narrow" panose="020B0606020202030204" pitchFamily="34" charset="0"/>
              </a:rPr>
              <a:t>Profª</a:t>
            </a:r>
            <a:r>
              <a:rPr lang="pt-BR" sz="2800" b="1" dirty="0">
                <a:solidFill>
                  <a:srgbClr val="002060"/>
                </a:solidFill>
                <a:latin typeface="Arial Narrow" panose="020B0606020202030204" pitchFamily="34" charset="0"/>
              </a:rPr>
              <a:t>. Dra. </a:t>
            </a:r>
            <a:r>
              <a:rPr lang="pt-BR" sz="2800" b="1" dirty="0" err="1">
                <a:solidFill>
                  <a:srgbClr val="002060"/>
                </a:solidFill>
                <a:latin typeface="Arial Narrow" panose="020B0606020202030204" pitchFamily="34" charset="0"/>
              </a:rPr>
              <a:t>Anamaria</a:t>
            </a:r>
            <a:r>
              <a:rPr lang="pt-BR" sz="2800" b="1" dirty="0">
                <a:solidFill>
                  <a:srgbClr val="002060"/>
                </a:solidFill>
                <a:latin typeface="Arial Narrow" panose="020B0606020202030204" pitchFamily="34" charset="0"/>
              </a:rPr>
              <a:t> Cavalcante e Silva</a:t>
            </a:r>
          </a:p>
        </p:txBody>
      </p:sp>
      <p:pic>
        <p:nvPicPr>
          <p:cNvPr id="6" name="Imagem 5">
            <a:extLst>
              <a:ext uri="{FF2B5EF4-FFF2-40B4-BE49-F238E27FC236}">
                <a16:creationId xmlns:a16="http://schemas.microsoft.com/office/drawing/2014/main" id="{4D29DBC0-07C7-46CC-8E21-12696854E3A8}"/>
              </a:ext>
            </a:extLst>
          </p:cNvPr>
          <p:cNvPicPr>
            <a:picLocks noChangeAspect="1"/>
          </p:cNvPicPr>
          <p:nvPr/>
        </p:nvPicPr>
        <p:blipFill>
          <a:blip r:embed="rId4"/>
          <a:stretch>
            <a:fillRect/>
          </a:stretch>
        </p:blipFill>
        <p:spPr>
          <a:xfrm>
            <a:off x="288298" y="5912999"/>
            <a:ext cx="2056477" cy="685492"/>
          </a:xfrm>
          <a:prstGeom prst="rect">
            <a:avLst/>
          </a:prstGeom>
        </p:spPr>
      </p:pic>
    </p:spTree>
    <p:extLst>
      <p:ext uri="{BB962C8B-B14F-4D97-AF65-F5344CB8AC3E}">
        <p14:creationId xmlns:p14="http://schemas.microsoft.com/office/powerpoint/2010/main" val="1821871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Conector reto 4">
            <a:extLst>
              <a:ext uri="{FF2B5EF4-FFF2-40B4-BE49-F238E27FC236}">
                <a16:creationId xmlns:a16="http://schemas.microsoft.com/office/drawing/2014/main" id="{80A53A00-9296-469A-A6AA-354CA4CEB3F6}"/>
              </a:ext>
            </a:extLst>
          </p:cNvPr>
          <p:cNvCxnSpPr>
            <a:cxnSpLocks/>
          </p:cNvCxnSpPr>
          <p:nvPr/>
        </p:nvCxnSpPr>
        <p:spPr>
          <a:xfrm>
            <a:off x="71021" y="1047565"/>
            <a:ext cx="7253056" cy="0"/>
          </a:xfrm>
          <a:prstGeom prst="line">
            <a:avLst/>
          </a:prstGeom>
        </p:spPr>
        <p:style>
          <a:lnRef idx="3">
            <a:schemeClr val="accent1"/>
          </a:lnRef>
          <a:fillRef idx="0">
            <a:schemeClr val="accent1"/>
          </a:fillRef>
          <a:effectRef idx="2">
            <a:schemeClr val="accent1"/>
          </a:effectRef>
          <a:fontRef idx="minor">
            <a:schemeClr val="tx1"/>
          </a:fontRef>
        </p:style>
      </p:cxnSp>
      <p:sp>
        <p:nvSpPr>
          <p:cNvPr id="11" name="CaixaDeTexto 10">
            <a:extLst>
              <a:ext uri="{FF2B5EF4-FFF2-40B4-BE49-F238E27FC236}">
                <a16:creationId xmlns:a16="http://schemas.microsoft.com/office/drawing/2014/main" id="{4C85E029-CF76-43DD-A8E8-7424B900BECF}"/>
              </a:ext>
            </a:extLst>
          </p:cNvPr>
          <p:cNvSpPr txBox="1"/>
          <p:nvPr/>
        </p:nvSpPr>
        <p:spPr>
          <a:xfrm>
            <a:off x="426867" y="1947435"/>
            <a:ext cx="11694111" cy="833433"/>
          </a:xfrm>
          <a:prstGeom prst="rect">
            <a:avLst/>
          </a:prstGeom>
          <a:noFill/>
        </p:spPr>
        <p:txBody>
          <a:bodyPr wrap="square">
            <a:spAutoFit/>
          </a:bodyPr>
          <a:lstStyle/>
          <a:p>
            <a:pPr>
              <a:lnSpc>
                <a:spcPct val="200000"/>
              </a:lnSpc>
            </a:pPr>
            <a:r>
              <a:rPr lang="pt-BR" sz="2800" b="1" dirty="0">
                <a:solidFill>
                  <a:srgbClr val="002060"/>
                </a:solidFill>
                <a:highlight>
                  <a:srgbClr val="FFFF00"/>
                </a:highlight>
              </a:rPr>
              <a:t>b) Oferecer alimentos sólidos quando a criança solicitar leite.</a:t>
            </a:r>
          </a:p>
        </p:txBody>
      </p:sp>
      <p:sp>
        <p:nvSpPr>
          <p:cNvPr id="9" name="Título 1">
            <a:extLst>
              <a:ext uri="{FF2B5EF4-FFF2-40B4-BE49-F238E27FC236}">
                <a16:creationId xmlns:a16="http://schemas.microsoft.com/office/drawing/2014/main" id="{3F74E582-1B2F-4CFB-A31C-2132C1E68126}"/>
              </a:ext>
            </a:extLst>
          </p:cNvPr>
          <p:cNvSpPr txBox="1">
            <a:spLocks/>
          </p:cNvSpPr>
          <p:nvPr/>
        </p:nvSpPr>
        <p:spPr>
          <a:xfrm>
            <a:off x="574830" y="1275093"/>
            <a:ext cx="10515600" cy="67234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pt-BR" sz="2800" b="1" dirty="0">
                <a:solidFill>
                  <a:srgbClr val="002060"/>
                </a:solidFill>
                <a:latin typeface="Arial" panose="020B0604020202020204" pitchFamily="34" charset="0"/>
                <a:cs typeface="Arial" panose="020B0604020202020204" pitchFamily="34" charset="0"/>
              </a:rPr>
              <a:t>RESPOSTA CORRETA / COMENTÁRIOS</a:t>
            </a:r>
          </a:p>
        </p:txBody>
      </p:sp>
      <p:sp>
        <p:nvSpPr>
          <p:cNvPr id="16" name="Título 1">
            <a:extLst>
              <a:ext uri="{FF2B5EF4-FFF2-40B4-BE49-F238E27FC236}">
                <a16:creationId xmlns:a16="http://schemas.microsoft.com/office/drawing/2014/main" id="{6A198F48-FFE8-4EE3-AE2C-B62E2DBE24E0}"/>
              </a:ext>
            </a:extLst>
          </p:cNvPr>
          <p:cNvSpPr txBox="1">
            <a:spLocks/>
          </p:cNvSpPr>
          <p:nvPr/>
        </p:nvSpPr>
        <p:spPr>
          <a:xfrm>
            <a:off x="426867" y="2801229"/>
            <a:ext cx="11587580" cy="363053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lnSpc>
                <a:spcPct val="120000"/>
              </a:lnSpc>
            </a:pPr>
            <a:endParaRPr lang="pt-BR" sz="2800" b="1" dirty="0">
              <a:solidFill>
                <a:srgbClr val="002060"/>
              </a:solidFill>
              <a:latin typeface="Arial" panose="020B0604020202020204" pitchFamily="34" charset="0"/>
              <a:cs typeface="Arial" panose="020B0604020202020204" pitchFamily="34" charset="0"/>
            </a:endParaRPr>
          </a:p>
        </p:txBody>
      </p:sp>
      <p:sp>
        <p:nvSpPr>
          <p:cNvPr id="2" name="CaixaDeTexto 1">
            <a:extLst>
              <a:ext uri="{FF2B5EF4-FFF2-40B4-BE49-F238E27FC236}">
                <a16:creationId xmlns:a16="http://schemas.microsoft.com/office/drawing/2014/main" id="{F213DDE9-3526-4E4F-8A07-7B5792871018}"/>
              </a:ext>
            </a:extLst>
          </p:cNvPr>
          <p:cNvSpPr txBox="1"/>
          <p:nvPr/>
        </p:nvSpPr>
        <p:spPr>
          <a:xfrm>
            <a:off x="320336" y="2872870"/>
            <a:ext cx="11694111" cy="3477875"/>
          </a:xfrm>
          <a:prstGeom prst="rect">
            <a:avLst/>
          </a:prstGeom>
          <a:noFill/>
        </p:spPr>
        <p:txBody>
          <a:bodyPr wrap="square" rtlCol="0">
            <a:spAutoFit/>
          </a:bodyPr>
          <a:lstStyle/>
          <a:p>
            <a:pPr algn="just"/>
            <a:r>
              <a:rPr lang="pt-BR" sz="2000" b="1" dirty="0">
                <a:solidFill>
                  <a:srgbClr val="002060"/>
                </a:solidFill>
              </a:rPr>
              <a:t>A seletividade láctea é um distúrbio alimentar caracterizado pela preferência por alimentos pastosos que derretem na boca e líquidos, principalmente os lácteos. Pode estar relacionado com experiências traumáticas envolvendo alimentos sólidos e dificuldade na evolução da consistência das papinhas no primeiro ano de vida. Esse comportamento alimentar gera muita ansiedade e medo nos pais, pois temem que a criança se desnutra e não cresça adequadamente, sendo comum a família aumentar a densidade calórica dos alimentos aceitos pela criança ou oferece-las em grande quantidade para compensar a dificuldade alimentar. Quando diagnosticada a seletividade láctea a terapia nutricional deve basear-se na evolução progressiva da consistência dos alimentos na mudança dos utensílios (mamadeira, copo, colher, garfo) e na oferta de alimentos que podem ser pegos com as mãos. Diante do pedido de leite por parte das crianças, os pais devem oferecer alimentos sólidos ou semissólidos que são aceitos permitindo a diferenciação entre fome e sede</a:t>
            </a:r>
          </a:p>
        </p:txBody>
      </p:sp>
      <p:cxnSp>
        <p:nvCxnSpPr>
          <p:cNvPr id="12" name="Conector reto 11">
            <a:extLst>
              <a:ext uri="{FF2B5EF4-FFF2-40B4-BE49-F238E27FC236}">
                <a16:creationId xmlns:a16="http://schemas.microsoft.com/office/drawing/2014/main" id="{AF84D804-F0DF-41DB-829E-060E3F99ABA8}"/>
              </a:ext>
            </a:extLst>
          </p:cNvPr>
          <p:cNvCxnSpPr>
            <a:cxnSpLocks/>
          </p:cNvCxnSpPr>
          <p:nvPr/>
        </p:nvCxnSpPr>
        <p:spPr>
          <a:xfrm>
            <a:off x="71021" y="1047565"/>
            <a:ext cx="7253056" cy="0"/>
          </a:xfrm>
          <a:prstGeom prst="line">
            <a:avLst/>
          </a:prstGeom>
        </p:spPr>
        <p:style>
          <a:lnRef idx="3">
            <a:schemeClr val="accent1"/>
          </a:lnRef>
          <a:fillRef idx="0">
            <a:schemeClr val="accent1"/>
          </a:fillRef>
          <a:effectRef idx="2">
            <a:schemeClr val="accent1"/>
          </a:effectRef>
          <a:fontRef idx="minor">
            <a:schemeClr val="tx1"/>
          </a:fontRef>
        </p:style>
      </p:cxnSp>
      <p:pic>
        <p:nvPicPr>
          <p:cNvPr id="13" name="Imagem 12">
            <a:extLst>
              <a:ext uri="{FF2B5EF4-FFF2-40B4-BE49-F238E27FC236}">
                <a16:creationId xmlns:a16="http://schemas.microsoft.com/office/drawing/2014/main" id="{12785457-2E62-4A95-996E-182B4C2A8C6F}"/>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523308" y="62146"/>
            <a:ext cx="1345315" cy="1331651"/>
          </a:xfrm>
          <a:prstGeom prst="rect">
            <a:avLst/>
          </a:prstGeom>
        </p:spPr>
      </p:pic>
      <p:pic>
        <p:nvPicPr>
          <p:cNvPr id="14" name="Picture 2" descr="Pediatras querem mudança em Guia Alimentar que recomenda leite de vaca  integral para bebês - SBP">
            <a:extLst>
              <a:ext uri="{FF2B5EF4-FFF2-40B4-BE49-F238E27FC236}">
                <a16:creationId xmlns:a16="http://schemas.microsoft.com/office/drawing/2014/main" id="{694B0E25-AF4F-445D-9A2F-A72ECFC219BA}"/>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887375" y="-97661"/>
            <a:ext cx="1526136" cy="1526136"/>
          </a:xfrm>
          <a:prstGeom prst="rect">
            <a:avLst/>
          </a:prstGeom>
          <a:noFill/>
          <a:extLst>
            <a:ext uri="{909E8E84-426E-40DD-AFC4-6F175D3DCCD1}">
              <a14:hiddenFill xmlns:a14="http://schemas.microsoft.com/office/drawing/2010/main">
                <a:solidFill>
                  <a:srgbClr val="FFFFFF"/>
                </a:solidFill>
              </a14:hiddenFill>
            </a:ext>
          </a:extLst>
        </p:spPr>
      </p:pic>
      <p:sp>
        <p:nvSpPr>
          <p:cNvPr id="15" name="CaixaDeTexto 14">
            <a:extLst>
              <a:ext uri="{FF2B5EF4-FFF2-40B4-BE49-F238E27FC236}">
                <a16:creationId xmlns:a16="http://schemas.microsoft.com/office/drawing/2014/main" id="{6C8B76FE-BC61-4C4A-A550-228E91925C16}"/>
              </a:ext>
            </a:extLst>
          </p:cNvPr>
          <p:cNvSpPr txBox="1"/>
          <p:nvPr/>
        </p:nvSpPr>
        <p:spPr>
          <a:xfrm>
            <a:off x="71020" y="62146"/>
            <a:ext cx="7448365" cy="523220"/>
          </a:xfrm>
          <a:prstGeom prst="rect">
            <a:avLst/>
          </a:prstGeom>
          <a:noFill/>
        </p:spPr>
        <p:txBody>
          <a:bodyPr wrap="square" rtlCol="0">
            <a:spAutoFit/>
          </a:bodyPr>
          <a:lstStyle/>
          <a:p>
            <a:r>
              <a:rPr lang="pt-BR" sz="2800" b="1" dirty="0">
                <a:solidFill>
                  <a:srgbClr val="002060"/>
                </a:solidFill>
                <a:latin typeface="Bahnschrift Condensed" panose="020B0502040204020203" pitchFamily="34" charset="0"/>
              </a:rPr>
              <a:t>PUERICULTURA NA PRIMEIRA INFÂNCIA </a:t>
            </a:r>
            <a:endParaRPr lang="pt-BR" sz="2800" b="1" dirty="0">
              <a:solidFill>
                <a:srgbClr val="FF0000"/>
              </a:solidFill>
              <a:latin typeface="Bahnschrift Condensed" panose="020B0502040204020203" pitchFamily="34" charset="0"/>
            </a:endParaRPr>
          </a:p>
        </p:txBody>
      </p:sp>
      <p:pic>
        <p:nvPicPr>
          <p:cNvPr id="17" name="Imagem 16">
            <a:extLst>
              <a:ext uri="{FF2B5EF4-FFF2-40B4-BE49-F238E27FC236}">
                <a16:creationId xmlns:a16="http://schemas.microsoft.com/office/drawing/2014/main" id="{6577CCCF-2B42-4947-885A-731567555F2B}"/>
              </a:ext>
            </a:extLst>
          </p:cNvPr>
          <p:cNvPicPr>
            <a:picLocks noChangeAspect="1"/>
          </p:cNvPicPr>
          <p:nvPr/>
        </p:nvPicPr>
        <p:blipFill>
          <a:blip r:embed="rId4"/>
          <a:stretch>
            <a:fillRect/>
          </a:stretch>
        </p:blipFill>
        <p:spPr>
          <a:xfrm>
            <a:off x="6955428" y="385225"/>
            <a:ext cx="2056477" cy="685492"/>
          </a:xfrm>
          <a:prstGeom prst="rect">
            <a:avLst/>
          </a:prstGeom>
        </p:spPr>
      </p:pic>
    </p:spTree>
    <p:extLst>
      <p:ext uri="{BB962C8B-B14F-4D97-AF65-F5344CB8AC3E}">
        <p14:creationId xmlns:p14="http://schemas.microsoft.com/office/powerpoint/2010/main" val="2381890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Conector reto 4">
            <a:extLst>
              <a:ext uri="{FF2B5EF4-FFF2-40B4-BE49-F238E27FC236}">
                <a16:creationId xmlns:a16="http://schemas.microsoft.com/office/drawing/2014/main" id="{80A53A00-9296-469A-A6AA-354CA4CEB3F6}"/>
              </a:ext>
            </a:extLst>
          </p:cNvPr>
          <p:cNvCxnSpPr>
            <a:cxnSpLocks/>
          </p:cNvCxnSpPr>
          <p:nvPr/>
        </p:nvCxnSpPr>
        <p:spPr>
          <a:xfrm>
            <a:off x="71021" y="1047565"/>
            <a:ext cx="7253056" cy="0"/>
          </a:xfrm>
          <a:prstGeom prst="line">
            <a:avLst/>
          </a:prstGeom>
        </p:spPr>
        <p:style>
          <a:lnRef idx="3">
            <a:schemeClr val="accent1"/>
          </a:lnRef>
          <a:fillRef idx="0">
            <a:schemeClr val="accent1"/>
          </a:fillRef>
          <a:effectRef idx="2">
            <a:schemeClr val="accent1"/>
          </a:effectRef>
          <a:fontRef idx="minor">
            <a:schemeClr val="tx1"/>
          </a:fontRef>
        </p:style>
      </p:cxnSp>
      <p:sp>
        <p:nvSpPr>
          <p:cNvPr id="12" name="CaixaDeTexto 11">
            <a:extLst>
              <a:ext uri="{FF2B5EF4-FFF2-40B4-BE49-F238E27FC236}">
                <a16:creationId xmlns:a16="http://schemas.microsoft.com/office/drawing/2014/main" id="{941044F3-BA38-4C36-90C4-C61C8D54F8D6}"/>
              </a:ext>
            </a:extLst>
          </p:cNvPr>
          <p:cNvSpPr txBox="1"/>
          <p:nvPr/>
        </p:nvSpPr>
        <p:spPr>
          <a:xfrm>
            <a:off x="137604" y="1549394"/>
            <a:ext cx="11916792" cy="2308324"/>
          </a:xfrm>
          <a:prstGeom prst="rect">
            <a:avLst/>
          </a:prstGeom>
          <a:noFill/>
        </p:spPr>
        <p:txBody>
          <a:bodyPr wrap="square" rtlCol="0">
            <a:spAutoFit/>
          </a:bodyPr>
          <a:lstStyle/>
          <a:p>
            <a:pPr algn="just"/>
            <a:r>
              <a:rPr lang="pt-BR" sz="2400" b="1" dirty="0">
                <a:solidFill>
                  <a:srgbClr val="002060"/>
                </a:solidFill>
              </a:rPr>
              <a:t>Questão 05: Mãe de um lactente de quatro meses está preocupada, pois seu filho não sustenta a cabeça. História perinatal: parto vaginal, banhado em mecônio espesso, necessitando de reanimação na sala de parto, </a:t>
            </a:r>
            <a:r>
              <a:rPr lang="pt-BR" sz="2400" b="1" dirty="0" err="1">
                <a:solidFill>
                  <a:srgbClr val="002060"/>
                </a:solidFill>
              </a:rPr>
              <a:t>Apgar</a:t>
            </a:r>
            <a:r>
              <a:rPr lang="pt-BR" sz="2400" b="1" dirty="0">
                <a:solidFill>
                  <a:srgbClr val="002060"/>
                </a:solidFill>
              </a:rPr>
              <a:t> 1/4/7, peso: 2.800g comprimento: 49cm. Exame físico: eleva momentaneamente a cabeça em posição de prono e sorri, faz </a:t>
            </a:r>
            <a:r>
              <a:rPr lang="pt-BR" sz="2400" b="1" dirty="0" err="1">
                <a:solidFill>
                  <a:srgbClr val="002060"/>
                </a:solidFill>
              </a:rPr>
              <a:t>semiflexão</a:t>
            </a:r>
            <a:r>
              <a:rPr lang="pt-BR" sz="2400" b="1" dirty="0">
                <a:solidFill>
                  <a:srgbClr val="002060"/>
                </a:solidFill>
              </a:rPr>
              <a:t> dos cotovelos e pronação do antebraço e flexão de punhos e dedos, reflexo de Moro exacerbado. Nessa situação deve-se informar a mãe que seu filho apresenta: </a:t>
            </a:r>
          </a:p>
        </p:txBody>
      </p:sp>
      <p:sp>
        <p:nvSpPr>
          <p:cNvPr id="13" name="CaixaDeTexto 12">
            <a:extLst>
              <a:ext uri="{FF2B5EF4-FFF2-40B4-BE49-F238E27FC236}">
                <a16:creationId xmlns:a16="http://schemas.microsoft.com/office/drawing/2014/main" id="{C6DA6CA5-153E-4096-BA2F-0D3F6439B5A3}"/>
              </a:ext>
            </a:extLst>
          </p:cNvPr>
          <p:cNvSpPr txBox="1"/>
          <p:nvPr/>
        </p:nvSpPr>
        <p:spPr>
          <a:xfrm>
            <a:off x="275948" y="4100868"/>
            <a:ext cx="11916052" cy="2468368"/>
          </a:xfrm>
          <a:prstGeom prst="rect">
            <a:avLst/>
          </a:prstGeom>
          <a:noFill/>
        </p:spPr>
        <p:txBody>
          <a:bodyPr wrap="square">
            <a:spAutoFit/>
          </a:bodyPr>
          <a:lstStyle/>
          <a:p>
            <a:pPr marL="342900" indent="-342900">
              <a:lnSpc>
                <a:spcPct val="200000"/>
              </a:lnSpc>
              <a:buFont typeface="+mj-lt"/>
              <a:buAutoNum type="alphaLcParenR"/>
            </a:pPr>
            <a:r>
              <a:rPr lang="pt-BR" sz="2000" b="1" dirty="0">
                <a:solidFill>
                  <a:srgbClr val="002060"/>
                </a:solidFill>
              </a:rPr>
              <a:t>Limites normais do desenvolvimento neuropsicomotor e necessita de estimulação em casa.</a:t>
            </a:r>
          </a:p>
          <a:p>
            <a:pPr marL="342900" indent="-342900">
              <a:lnSpc>
                <a:spcPct val="200000"/>
              </a:lnSpc>
              <a:buFont typeface="+mj-lt"/>
              <a:buAutoNum type="alphaLcParenR"/>
            </a:pPr>
            <a:r>
              <a:rPr lang="pt-BR" sz="2000" b="1" dirty="0">
                <a:solidFill>
                  <a:srgbClr val="002060"/>
                </a:solidFill>
              </a:rPr>
              <a:t>Distúrbio neuropsicomotor pela asfixia perinatal e que terá um atraso definitivo físico e mental.</a:t>
            </a:r>
          </a:p>
          <a:p>
            <a:pPr marL="342900" indent="-342900">
              <a:lnSpc>
                <a:spcPct val="200000"/>
              </a:lnSpc>
              <a:buFont typeface="+mj-lt"/>
              <a:buAutoNum type="alphaLcParenR"/>
            </a:pPr>
            <a:r>
              <a:rPr lang="pt-BR" sz="2000" b="1" dirty="0">
                <a:solidFill>
                  <a:srgbClr val="002060"/>
                </a:solidFill>
              </a:rPr>
              <a:t>Distúrbio neuropsicomotor temporário pela asfixia perinatal e que irá se desenvolver normalmente.</a:t>
            </a:r>
          </a:p>
          <a:p>
            <a:pPr marL="342900" indent="-342900">
              <a:lnSpc>
                <a:spcPct val="200000"/>
              </a:lnSpc>
              <a:buFont typeface="+mj-lt"/>
              <a:buAutoNum type="alphaLcParenR"/>
            </a:pPr>
            <a:r>
              <a:rPr lang="pt-BR" sz="2000" b="1" dirty="0">
                <a:solidFill>
                  <a:srgbClr val="002060"/>
                </a:solidFill>
              </a:rPr>
              <a:t>Distúrbios neuropsicomotor pela asfixia perinatal e necessita de acompanhamento multiprofissional.</a:t>
            </a:r>
          </a:p>
        </p:txBody>
      </p:sp>
      <p:cxnSp>
        <p:nvCxnSpPr>
          <p:cNvPr id="9" name="Conector reto 8">
            <a:extLst>
              <a:ext uri="{FF2B5EF4-FFF2-40B4-BE49-F238E27FC236}">
                <a16:creationId xmlns:a16="http://schemas.microsoft.com/office/drawing/2014/main" id="{0B84B14D-9471-4107-AA79-9700A9C84717}"/>
              </a:ext>
            </a:extLst>
          </p:cNvPr>
          <p:cNvCxnSpPr>
            <a:cxnSpLocks/>
          </p:cNvCxnSpPr>
          <p:nvPr/>
        </p:nvCxnSpPr>
        <p:spPr>
          <a:xfrm>
            <a:off x="71021" y="1047565"/>
            <a:ext cx="7253056" cy="0"/>
          </a:xfrm>
          <a:prstGeom prst="line">
            <a:avLst/>
          </a:prstGeom>
        </p:spPr>
        <p:style>
          <a:lnRef idx="3">
            <a:schemeClr val="accent1"/>
          </a:lnRef>
          <a:fillRef idx="0">
            <a:schemeClr val="accent1"/>
          </a:fillRef>
          <a:effectRef idx="2">
            <a:schemeClr val="accent1"/>
          </a:effectRef>
          <a:fontRef idx="minor">
            <a:schemeClr val="tx1"/>
          </a:fontRef>
        </p:style>
      </p:cxnSp>
      <p:pic>
        <p:nvPicPr>
          <p:cNvPr id="11" name="Imagem 10">
            <a:extLst>
              <a:ext uri="{FF2B5EF4-FFF2-40B4-BE49-F238E27FC236}">
                <a16:creationId xmlns:a16="http://schemas.microsoft.com/office/drawing/2014/main" id="{86F8D43C-92A4-4572-9BA3-AC8AAE1253A8}"/>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523308" y="62146"/>
            <a:ext cx="1345315" cy="1331651"/>
          </a:xfrm>
          <a:prstGeom prst="rect">
            <a:avLst/>
          </a:prstGeom>
        </p:spPr>
      </p:pic>
      <p:pic>
        <p:nvPicPr>
          <p:cNvPr id="14" name="Picture 2" descr="Pediatras querem mudança em Guia Alimentar que recomenda leite de vaca  integral para bebês - SBP">
            <a:extLst>
              <a:ext uri="{FF2B5EF4-FFF2-40B4-BE49-F238E27FC236}">
                <a16:creationId xmlns:a16="http://schemas.microsoft.com/office/drawing/2014/main" id="{46A83041-D40E-4220-9F0C-C65F270D593A}"/>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887375" y="-97661"/>
            <a:ext cx="1526136" cy="1526136"/>
          </a:xfrm>
          <a:prstGeom prst="rect">
            <a:avLst/>
          </a:prstGeom>
          <a:noFill/>
          <a:extLst>
            <a:ext uri="{909E8E84-426E-40DD-AFC4-6F175D3DCCD1}">
              <a14:hiddenFill xmlns:a14="http://schemas.microsoft.com/office/drawing/2010/main">
                <a:solidFill>
                  <a:srgbClr val="FFFFFF"/>
                </a:solidFill>
              </a14:hiddenFill>
            </a:ext>
          </a:extLst>
        </p:spPr>
      </p:pic>
      <p:sp>
        <p:nvSpPr>
          <p:cNvPr id="15" name="CaixaDeTexto 14">
            <a:extLst>
              <a:ext uri="{FF2B5EF4-FFF2-40B4-BE49-F238E27FC236}">
                <a16:creationId xmlns:a16="http://schemas.microsoft.com/office/drawing/2014/main" id="{223CC394-2B69-4AB0-8772-1D12A98C3997}"/>
              </a:ext>
            </a:extLst>
          </p:cNvPr>
          <p:cNvSpPr txBox="1"/>
          <p:nvPr/>
        </p:nvSpPr>
        <p:spPr>
          <a:xfrm>
            <a:off x="71020" y="62146"/>
            <a:ext cx="7448365" cy="523220"/>
          </a:xfrm>
          <a:prstGeom prst="rect">
            <a:avLst/>
          </a:prstGeom>
          <a:noFill/>
        </p:spPr>
        <p:txBody>
          <a:bodyPr wrap="square" rtlCol="0">
            <a:spAutoFit/>
          </a:bodyPr>
          <a:lstStyle/>
          <a:p>
            <a:r>
              <a:rPr lang="pt-BR" sz="2800" b="1" dirty="0">
                <a:solidFill>
                  <a:srgbClr val="002060"/>
                </a:solidFill>
                <a:latin typeface="Bahnschrift Condensed" panose="020B0502040204020203" pitchFamily="34" charset="0"/>
              </a:rPr>
              <a:t>PUERICULTURA NA PRIMEIRA INFÂNCIA </a:t>
            </a:r>
            <a:endParaRPr lang="pt-BR" sz="2800" b="1" dirty="0">
              <a:solidFill>
                <a:srgbClr val="FF0000"/>
              </a:solidFill>
              <a:latin typeface="Bahnschrift Condensed" panose="020B0502040204020203" pitchFamily="34" charset="0"/>
            </a:endParaRPr>
          </a:p>
        </p:txBody>
      </p:sp>
      <p:pic>
        <p:nvPicPr>
          <p:cNvPr id="16" name="Imagem 15">
            <a:extLst>
              <a:ext uri="{FF2B5EF4-FFF2-40B4-BE49-F238E27FC236}">
                <a16:creationId xmlns:a16="http://schemas.microsoft.com/office/drawing/2014/main" id="{F7CB6314-AEF5-46ED-8D7D-ED130C2B48FE}"/>
              </a:ext>
            </a:extLst>
          </p:cNvPr>
          <p:cNvPicPr>
            <a:picLocks noChangeAspect="1"/>
          </p:cNvPicPr>
          <p:nvPr/>
        </p:nvPicPr>
        <p:blipFill>
          <a:blip r:embed="rId4"/>
          <a:stretch>
            <a:fillRect/>
          </a:stretch>
        </p:blipFill>
        <p:spPr>
          <a:xfrm>
            <a:off x="6955428" y="385225"/>
            <a:ext cx="2056477" cy="685492"/>
          </a:xfrm>
          <a:prstGeom prst="rect">
            <a:avLst/>
          </a:prstGeom>
        </p:spPr>
      </p:pic>
    </p:spTree>
    <p:extLst>
      <p:ext uri="{BB962C8B-B14F-4D97-AF65-F5344CB8AC3E}">
        <p14:creationId xmlns:p14="http://schemas.microsoft.com/office/powerpoint/2010/main" val="31171313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Conector reto 4">
            <a:extLst>
              <a:ext uri="{FF2B5EF4-FFF2-40B4-BE49-F238E27FC236}">
                <a16:creationId xmlns:a16="http://schemas.microsoft.com/office/drawing/2014/main" id="{80A53A00-9296-469A-A6AA-354CA4CEB3F6}"/>
              </a:ext>
            </a:extLst>
          </p:cNvPr>
          <p:cNvCxnSpPr>
            <a:cxnSpLocks/>
          </p:cNvCxnSpPr>
          <p:nvPr/>
        </p:nvCxnSpPr>
        <p:spPr>
          <a:xfrm>
            <a:off x="71021" y="1047565"/>
            <a:ext cx="7253056" cy="0"/>
          </a:xfrm>
          <a:prstGeom prst="line">
            <a:avLst/>
          </a:prstGeom>
        </p:spPr>
        <p:style>
          <a:lnRef idx="3">
            <a:schemeClr val="accent1"/>
          </a:lnRef>
          <a:fillRef idx="0">
            <a:schemeClr val="accent1"/>
          </a:fillRef>
          <a:effectRef idx="2">
            <a:schemeClr val="accent1"/>
          </a:effectRef>
          <a:fontRef idx="minor">
            <a:schemeClr val="tx1"/>
          </a:fontRef>
        </p:style>
      </p:cxnSp>
      <p:sp>
        <p:nvSpPr>
          <p:cNvPr id="11" name="CaixaDeTexto 10">
            <a:extLst>
              <a:ext uri="{FF2B5EF4-FFF2-40B4-BE49-F238E27FC236}">
                <a16:creationId xmlns:a16="http://schemas.microsoft.com/office/drawing/2014/main" id="{4C85E029-CF76-43DD-A8E8-7424B900BECF}"/>
              </a:ext>
            </a:extLst>
          </p:cNvPr>
          <p:cNvSpPr txBox="1"/>
          <p:nvPr/>
        </p:nvSpPr>
        <p:spPr>
          <a:xfrm>
            <a:off x="426867" y="1947435"/>
            <a:ext cx="11694111" cy="830997"/>
          </a:xfrm>
          <a:prstGeom prst="rect">
            <a:avLst/>
          </a:prstGeom>
          <a:noFill/>
        </p:spPr>
        <p:txBody>
          <a:bodyPr wrap="square">
            <a:spAutoFit/>
          </a:bodyPr>
          <a:lstStyle/>
          <a:p>
            <a:r>
              <a:rPr lang="pt-BR" sz="2400" b="1" dirty="0">
                <a:solidFill>
                  <a:srgbClr val="002060"/>
                </a:solidFill>
                <a:highlight>
                  <a:srgbClr val="FFFF00"/>
                </a:highlight>
              </a:rPr>
              <a:t>d) Distúrbios neuropsicomotor pela asfixia perinatal e necessita de acompanhamento multiprofissional.</a:t>
            </a:r>
          </a:p>
        </p:txBody>
      </p:sp>
      <p:sp>
        <p:nvSpPr>
          <p:cNvPr id="9" name="Título 1">
            <a:extLst>
              <a:ext uri="{FF2B5EF4-FFF2-40B4-BE49-F238E27FC236}">
                <a16:creationId xmlns:a16="http://schemas.microsoft.com/office/drawing/2014/main" id="{3F74E582-1B2F-4CFB-A31C-2132C1E68126}"/>
              </a:ext>
            </a:extLst>
          </p:cNvPr>
          <p:cNvSpPr txBox="1">
            <a:spLocks/>
          </p:cNvSpPr>
          <p:nvPr/>
        </p:nvSpPr>
        <p:spPr>
          <a:xfrm>
            <a:off x="574830" y="1275093"/>
            <a:ext cx="10515600" cy="67234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pt-BR" sz="2800" b="1" dirty="0">
                <a:solidFill>
                  <a:srgbClr val="002060"/>
                </a:solidFill>
                <a:latin typeface="Arial" panose="020B0604020202020204" pitchFamily="34" charset="0"/>
                <a:cs typeface="Arial" panose="020B0604020202020204" pitchFamily="34" charset="0"/>
              </a:rPr>
              <a:t>RESPOSTA CORRETA / COMENTÁRIOS</a:t>
            </a:r>
          </a:p>
        </p:txBody>
      </p:sp>
      <p:sp>
        <p:nvSpPr>
          <p:cNvPr id="16" name="Título 1">
            <a:extLst>
              <a:ext uri="{FF2B5EF4-FFF2-40B4-BE49-F238E27FC236}">
                <a16:creationId xmlns:a16="http://schemas.microsoft.com/office/drawing/2014/main" id="{6A198F48-FFE8-4EE3-AE2C-B62E2DBE24E0}"/>
              </a:ext>
            </a:extLst>
          </p:cNvPr>
          <p:cNvSpPr txBox="1">
            <a:spLocks/>
          </p:cNvSpPr>
          <p:nvPr/>
        </p:nvSpPr>
        <p:spPr>
          <a:xfrm>
            <a:off x="426867" y="2801229"/>
            <a:ext cx="11587580" cy="363053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lnSpc>
                <a:spcPct val="120000"/>
              </a:lnSpc>
            </a:pPr>
            <a:endParaRPr lang="pt-BR" sz="2800" b="1" dirty="0">
              <a:solidFill>
                <a:srgbClr val="002060"/>
              </a:solidFill>
              <a:latin typeface="Arial" panose="020B0604020202020204" pitchFamily="34" charset="0"/>
              <a:cs typeface="Arial" panose="020B0604020202020204" pitchFamily="34" charset="0"/>
            </a:endParaRPr>
          </a:p>
        </p:txBody>
      </p:sp>
      <p:sp>
        <p:nvSpPr>
          <p:cNvPr id="2" name="CaixaDeTexto 1">
            <a:extLst>
              <a:ext uri="{FF2B5EF4-FFF2-40B4-BE49-F238E27FC236}">
                <a16:creationId xmlns:a16="http://schemas.microsoft.com/office/drawing/2014/main" id="{F213DDE9-3526-4E4F-8A07-7B5792871018}"/>
              </a:ext>
            </a:extLst>
          </p:cNvPr>
          <p:cNvSpPr txBox="1"/>
          <p:nvPr/>
        </p:nvSpPr>
        <p:spPr>
          <a:xfrm>
            <a:off x="320336" y="3036097"/>
            <a:ext cx="11694111" cy="3359061"/>
          </a:xfrm>
          <a:prstGeom prst="rect">
            <a:avLst/>
          </a:prstGeom>
          <a:noFill/>
        </p:spPr>
        <p:txBody>
          <a:bodyPr wrap="square" rtlCol="0">
            <a:spAutoFit/>
          </a:bodyPr>
          <a:lstStyle/>
          <a:p>
            <a:pPr algn="just">
              <a:lnSpc>
                <a:spcPct val="150000"/>
              </a:lnSpc>
            </a:pPr>
            <a:r>
              <a:rPr lang="pt-BR" sz="2400" b="1" dirty="0">
                <a:solidFill>
                  <a:srgbClr val="002060"/>
                </a:solidFill>
              </a:rPr>
              <a:t>Um lactente de 4 meses já é capaz de levantar a cabeça e o peito quase no eixo vertical. O reflexo tônico cervical assimétrico já não existe mais e, com isto ele já é capaz de levar a mão na linha média, segurar e levar objetos até a boca. Nesta faixa etária também não existe mais o reflexo de Moro. Portanto, ele tem atraso neuropsicomotor, com causa provável pela asfixia perinatal que sofreu, no entanto, deve ser avaliado e estimulado precocemente com acompanhamento multiprofissional</a:t>
            </a:r>
          </a:p>
        </p:txBody>
      </p:sp>
      <p:cxnSp>
        <p:nvCxnSpPr>
          <p:cNvPr id="12" name="Conector reto 11">
            <a:extLst>
              <a:ext uri="{FF2B5EF4-FFF2-40B4-BE49-F238E27FC236}">
                <a16:creationId xmlns:a16="http://schemas.microsoft.com/office/drawing/2014/main" id="{4C3A0678-FE46-4BF6-8639-541A938CA54D}"/>
              </a:ext>
            </a:extLst>
          </p:cNvPr>
          <p:cNvCxnSpPr>
            <a:cxnSpLocks/>
          </p:cNvCxnSpPr>
          <p:nvPr/>
        </p:nvCxnSpPr>
        <p:spPr>
          <a:xfrm>
            <a:off x="71021" y="1047565"/>
            <a:ext cx="7253056" cy="0"/>
          </a:xfrm>
          <a:prstGeom prst="line">
            <a:avLst/>
          </a:prstGeom>
        </p:spPr>
        <p:style>
          <a:lnRef idx="3">
            <a:schemeClr val="accent1"/>
          </a:lnRef>
          <a:fillRef idx="0">
            <a:schemeClr val="accent1"/>
          </a:fillRef>
          <a:effectRef idx="2">
            <a:schemeClr val="accent1"/>
          </a:effectRef>
          <a:fontRef idx="minor">
            <a:schemeClr val="tx1"/>
          </a:fontRef>
        </p:style>
      </p:cxnSp>
      <p:pic>
        <p:nvPicPr>
          <p:cNvPr id="13" name="Imagem 12">
            <a:extLst>
              <a:ext uri="{FF2B5EF4-FFF2-40B4-BE49-F238E27FC236}">
                <a16:creationId xmlns:a16="http://schemas.microsoft.com/office/drawing/2014/main" id="{FD30C8F2-7903-4849-BEE8-D8FC01E263DF}"/>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523308" y="62146"/>
            <a:ext cx="1345315" cy="1331651"/>
          </a:xfrm>
          <a:prstGeom prst="rect">
            <a:avLst/>
          </a:prstGeom>
        </p:spPr>
      </p:pic>
      <p:pic>
        <p:nvPicPr>
          <p:cNvPr id="14" name="Picture 2" descr="Pediatras querem mudança em Guia Alimentar que recomenda leite de vaca  integral para bebês - SBP">
            <a:extLst>
              <a:ext uri="{FF2B5EF4-FFF2-40B4-BE49-F238E27FC236}">
                <a16:creationId xmlns:a16="http://schemas.microsoft.com/office/drawing/2014/main" id="{062646E5-B1E8-433B-8FEC-BE8BF750B46B}"/>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887375" y="-97661"/>
            <a:ext cx="1526136" cy="1526136"/>
          </a:xfrm>
          <a:prstGeom prst="rect">
            <a:avLst/>
          </a:prstGeom>
          <a:noFill/>
          <a:extLst>
            <a:ext uri="{909E8E84-426E-40DD-AFC4-6F175D3DCCD1}">
              <a14:hiddenFill xmlns:a14="http://schemas.microsoft.com/office/drawing/2010/main">
                <a:solidFill>
                  <a:srgbClr val="FFFFFF"/>
                </a:solidFill>
              </a14:hiddenFill>
            </a:ext>
          </a:extLst>
        </p:spPr>
      </p:pic>
      <p:sp>
        <p:nvSpPr>
          <p:cNvPr id="15" name="CaixaDeTexto 14">
            <a:extLst>
              <a:ext uri="{FF2B5EF4-FFF2-40B4-BE49-F238E27FC236}">
                <a16:creationId xmlns:a16="http://schemas.microsoft.com/office/drawing/2014/main" id="{D3069525-80B5-4FF4-A8D3-0146DC0C53CD}"/>
              </a:ext>
            </a:extLst>
          </p:cNvPr>
          <p:cNvSpPr txBox="1"/>
          <p:nvPr/>
        </p:nvSpPr>
        <p:spPr>
          <a:xfrm>
            <a:off x="71020" y="62146"/>
            <a:ext cx="7448365" cy="523220"/>
          </a:xfrm>
          <a:prstGeom prst="rect">
            <a:avLst/>
          </a:prstGeom>
          <a:noFill/>
        </p:spPr>
        <p:txBody>
          <a:bodyPr wrap="square" rtlCol="0">
            <a:spAutoFit/>
          </a:bodyPr>
          <a:lstStyle/>
          <a:p>
            <a:r>
              <a:rPr lang="pt-BR" sz="2800" b="1" dirty="0">
                <a:solidFill>
                  <a:srgbClr val="002060"/>
                </a:solidFill>
                <a:latin typeface="Bahnschrift Condensed" panose="020B0502040204020203" pitchFamily="34" charset="0"/>
              </a:rPr>
              <a:t>PUERICULTURA NA PRIMEIRA INFÂNCIA </a:t>
            </a:r>
            <a:endParaRPr lang="pt-BR" sz="2800" b="1" dirty="0">
              <a:solidFill>
                <a:srgbClr val="FF0000"/>
              </a:solidFill>
              <a:latin typeface="Bahnschrift Condensed" panose="020B0502040204020203" pitchFamily="34" charset="0"/>
            </a:endParaRPr>
          </a:p>
        </p:txBody>
      </p:sp>
      <p:pic>
        <p:nvPicPr>
          <p:cNvPr id="17" name="Imagem 16">
            <a:extLst>
              <a:ext uri="{FF2B5EF4-FFF2-40B4-BE49-F238E27FC236}">
                <a16:creationId xmlns:a16="http://schemas.microsoft.com/office/drawing/2014/main" id="{8C00C4B1-D1AD-4BE9-B8FF-9FD37AB445DC}"/>
              </a:ext>
            </a:extLst>
          </p:cNvPr>
          <p:cNvPicPr>
            <a:picLocks noChangeAspect="1"/>
          </p:cNvPicPr>
          <p:nvPr/>
        </p:nvPicPr>
        <p:blipFill>
          <a:blip r:embed="rId4"/>
          <a:stretch>
            <a:fillRect/>
          </a:stretch>
        </p:blipFill>
        <p:spPr>
          <a:xfrm>
            <a:off x="6955428" y="385225"/>
            <a:ext cx="2056477" cy="685492"/>
          </a:xfrm>
          <a:prstGeom prst="rect">
            <a:avLst/>
          </a:prstGeom>
        </p:spPr>
      </p:pic>
    </p:spTree>
    <p:extLst>
      <p:ext uri="{BB962C8B-B14F-4D97-AF65-F5344CB8AC3E}">
        <p14:creationId xmlns:p14="http://schemas.microsoft.com/office/powerpoint/2010/main" val="1753240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Conector reto 4">
            <a:extLst>
              <a:ext uri="{FF2B5EF4-FFF2-40B4-BE49-F238E27FC236}">
                <a16:creationId xmlns:a16="http://schemas.microsoft.com/office/drawing/2014/main" id="{80A53A00-9296-469A-A6AA-354CA4CEB3F6}"/>
              </a:ext>
            </a:extLst>
          </p:cNvPr>
          <p:cNvCxnSpPr>
            <a:cxnSpLocks/>
          </p:cNvCxnSpPr>
          <p:nvPr/>
        </p:nvCxnSpPr>
        <p:spPr>
          <a:xfrm>
            <a:off x="71021" y="1047565"/>
            <a:ext cx="7253056" cy="0"/>
          </a:xfrm>
          <a:prstGeom prst="line">
            <a:avLst/>
          </a:prstGeom>
        </p:spPr>
        <p:style>
          <a:lnRef idx="3">
            <a:schemeClr val="accent1"/>
          </a:lnRef>
          <a:fillRef idx="0">
            <a:schemeClr val="accent1"/>
          </a:fillRef>
          <a:effectRef idx="2">
            <a:schemeClr val="accent1"/>
          </a:effectRef>
          <a:fontRef idx="minor">
            <a:schemeClr val="tx1"/>
          </a:fontRef>
        </p:style>
      </p:cxnSp>
      <p:pic>
        <p:nvPicPr>
          <p:cNvPr id="8" name="Imagem 7">
            <a:extLst>
              <a:ext uri="{FF2B5EF4-FFF2-40B4-BE49-F238E27FC236}">
                <a16:creationId xmlns:a16="http://schemas.microsoft.com/office/drawing/2014/main" id="{D97B9625-5194-4D72-90F7-EB0DF28BA837}"/>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523308" y="62146"/>
            <a:ext cx="1345315" cy="1331651"/>
          </a:xfrm>
          <a:prstGeom prst="rect">
            <a:avLst/>
          </a:prstGeom>
        </p:spPr>
      </p:pic>
      <p:pic>
        <p:nvPicPr>
          <p:cNvPr id="1026" name="Picture 2" descr="Pediatras querem mudança em Guia Alimentar que recomenda leite de vaca  integral para bebês - SBP">
            <a:extLst>
              <a:ext uri="{FF2B5EF4-FFF2-40B4-BE49-F238E27FC236}">
                <a16:creationId xmlns:a16="http://schemas.microsoft.com/office/drawing/2014/main" id="{FB93136A-1747-4DD1-AE43-FA5D290279E3}"/>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887375" y="-97661"/>
            <a:ext cx="1526136" cy="1526136"/>
          </a:xfrm>
          <a:prstGeom prst="rect">
            <a:avLst/>
          </a:prstGeom>
          <a:noFill/>
          <a:extLst>
            <a:ext uri="{909E8E84-426E-40DD-AFC4-6F175D3DCCD1}">
              <a14:hiddenFill xmlns:a14="http://schemas.microsoft.com/office/drawing/2010/main">
                <a:solidFill>
                  <a:srgbClr val="FFFFFF"/>
                </a:solidFill>
              </a14:hiddenFill>
            </a:ext>
          </a:extLst>
        </p:spPr>
      </p:pic>
      <p:sp>
        <p:nvSpPr>
          <p:cNvPr id="10" name="CaixaDeTexto 9">
            <a:extLst>
              <a:ext uri="{FF2B5EF4-FFF2-40B4-BE49-F238E27FC236}">
                <a16:creationId xmlns:a16="http://schemas.microsoft.com/office/drawing/2014/main" id="{DD2A65F1-67BE-4D79-965F-4F694A112B50}"/>
              </a:ext>
            </a:extLst>
          </p:cNvPr>
          <p:cNvSpPr txBox="1"/>
          <p:nvPr/>
        </p:nvSpPr>
        <p:spPr>
          <a:xfrm>
            <a:off x="71020" y="62146"/>
            <a:ext cx="7448365" cy="523220"/>
          </a:xfrm>
          <a:prstGeom prst="rect">
            <a:avLst/>
          </a:prstGeom>
          <a:noFill/>
        </p:spPr>
        <p:txBody>
          <a:bodyPr wrap="square" rtlCol="0">
            <a:spAutoFit/>
          </a:bodyPr>
          <a:lstStyle/>
          <a:p>
            <a:r>
              <a:rPr lang="pt-BR" sz="2800" b="1" dirty="0">
                <a:solidFill>
                  <a:srgbClr val="002060"/>
                </a:solidFill>
                <a:latin typeface="Bahnschrift Condensed" panose="020B0502040204020203" pitchFamily="34" charset="0"/>
              </a:rPr>
              <a:t>PUERICULTURA NA PRIMEIRA INFÂNCIA </a:t>
            </a:r>
            <a:endParaRPr lang="pt-BR" sz="2800" b="1" dirty="0">
              <a:solidFill>
                <a:srgbClr val="FF0000"/>
              </a:solidFill>
              <a:latin typeface="Bahnschrift Condensed" panose="020B0502040204020203" pitchFamily="34" charset="0"/>
            </a:endParaRPr>
          </a:p>
        </p:txBody>
      </p:sp>
      <p:sp>
        <p:nvSpPr>
          <p:cNvPr id="12" name="CaixaDeTexto 11">
            <a:extLst>
              <a:ext uri="{FF2B5EF4-FFF2-40B4-BE49-F238E27FC236}">
                <a16:creationId xmlns:a16="http://schemas.microsoft.com/office/drawing/2014/main" id="{BCD17B38-B105-4850-88DB-F7A33EAF4778}"/>
              </a:ext>
            </a:extLst>
          </p:cNvPr>
          <p:cNvSpPr txBox="1"/>
          <p:nvPr/>
        </p:nvSpPr>
        <p:spPr>
          <a:xfrm>
            <a:off x="71020" y="1606475"/>
            <a:ext cx="11916792" cy="2554545"/>
          </a:xfrm>
          <a:prstGeom prst="rect">
            <a:avLst/>
          </a:prstGeom>
          <a:noFill/>
        </p:spPr>
        <p:txBody>
          <a:bodyPr wrap="square" rtlCol="0">
            <a:spAutoFit/>
          </a:bodyPr>
          <a:lstStyle/>
          <a:p>
            <a:pPr algn="just"/>
            <a:r>
              <a:rPr lang="pt-BR" sz="2000" b="1" dirty="0">
                <a:solidFill>
                  <a:srgbClr val="002060"/>
                </a:solidFill>
              </a:rPr>
              <a:t>Questão 01: Ao examinar um lactente, sexo feminino, de 18 meses, observam-se as seguintes medidas evolutivas do PC: ao nascer (35cm), 1 mês (37 cm), 4 meses (42 cm), 7 meses (44 cm), 9 meses (44,5 cm), 12 meses (44,5 cm). Desenvolvimento: sorriso social com dois meses, gargalhadas com quatro meses, sentou-se com sete meses, arrastou-se com nove meses e balbucio de sons consonantais com dez meses. Atualmente, não fica de pé com apoio, não engatinha, emite sons guturais, não pega o brinquedo ou objetos em seu campo de alcance. Tem contato visual, mas não compreende jogos de esconde-esconde, dança, acenar adeus ou bater palmas. Realiza movimentos repetitivos e estereotipados de mãos, do tipo lavar ou esfregar. Há um mês apresentou quatro crises convulsivas tônico-</a:t>
            </a:r>
            <a:r>
              <a:rPr lang="pt-BR" sz="2000" b="1" dirty="0" err="1">
                <a:solidFill>
                  <a:srgbClr val="002060"/>
                </a:solidFill>
              </a:rPr>
              <a:t>clônicas</a:t>
            </a:r>
            <a:r>
              <a:rPr lang="pt-BR" sz="2000" b="1" dirty="0">
                <a:solidFill>
                  <a:srgbClr val="002060"/>
                </a:solidFill>
              </a:rPr>
              <a:t> generalizadas. O diagnóstico sindrômico é:</a:t>
            </a:r>
          </a:p>
        </p:txBody>
      </p:sp>
      <p:sp>
        <p:nvSpPr>
          <p:cNvPr id="17" name="CaixaDeTexto 16">
            <a:extLst>
              <a:ext uri="{FF2B5EF4-FFF2-40B4-BE49-F238E27FC236}">
                <a16:creationId xmlns:a16="http://schemas.microsoft.com/office/drawing/2014/main" id="{4DF7D97B-A702-4B44-8332-8D355DB96636}"/>
              </a:ext>
            </a:extLst>
          </p:cNvPr>
          <p:cNvSpPr txBox="1"/>
          <p:nvPr/>
        </p:nvSpPr>
        <p:spPr>
          <a:xfrm>
            <a:off x="78508" y="4196709"/>
            <a:ext cx="8604682" cy="2677656"/>
          </a:xfrm>
          <a:prstGeom prst="rect">
            <a:avLst/>
          </a:prstGeom>
          <a:noFill/>
        </p:spPr>
        <p:txBody>
          <a:bodyPr wrap="square">
            <a:spAutoFit/>
          </a:bodyPr>
          <a:lstStyle/>
          <a:p>
            <a:pPr marL="342900" indent="-342900">
              <a:buFont typeface="+mj-lt"/>
              <a:buAutoNum type="alphaLcParenR"/>
            </a:pPr>
            <a:r>
              <a:rPr lang="pt-BR" sz="2400" b="1" dirty="0">
                <a:solidFill>
                  <a:srgbClr val="002060"/>
                </a:solidFill>
              </a:rPr>
              <a:t>Paralisia cerebral</a:t>
            </a:r>
          </a:p>
          <a:p>
            <a:pPr marL="342900" indent="-342900">
              <a:buFont typeface="+mj-lt"/>
              <a:buAutoNum type="alphaLcParenR"/>
            </a:pPr>
            <a:endParaRPr lang="pt-BR" sz="2400" b="1" dirty="0">
              <a:solidFill>
                <a:srgbClr val="002060"/>
              </a:solidFill>
            </a:endParaRPr>
          </a:p>
          <a:p>
            <a:pPr marL="342900" indent="-342900">
              <a:buFont typeface="+mj-lt"/>
              <a:buAutoNum type="alphaLcParenR"/>
            </a:pPr>
            <a:r>
              <a:rPr lang="pt-BR" sz="2400" b="1" dirty="0">
                <a:solidFill>
                  <a:srgbClr val="002060"/>
                </a:solidFill>
              </a:rPr>
              <a:t>Transtorno do espectro autista </a:t>
            </a:r>
          </a:p>
          <a:p>
            <a:pPr marL="342900" indent="-342900">
              <a:buFont typeface="+mj-lt"/>
              <a:buAutoNum type="alphaLcParenR"/>
            </a:pPr>
            <a:endParaRPr lang="pt-BR" sz="2400" b="1" dirty="0">
              <a:solidFill>
                <a:srgbClr val="002060"/>
              </a:solidFill>
            </a:endParaRPr>
          </a:p>
          <a:p>
            <a:pPr marL="342900" indent="-342900">
              <a:buFont typeface="+mj-lt"/>
              <a:buAutoNum type="alphaLcParenR"/>
            </a:pPr>
            <a:r>
              <a:rPr lang="pt-BR" sz="2400" b="1" dirty="0">
                <a:solidFill>
                  <a:srgbClr val="002060"/>
                </a:solidFill>
              </a:rPr>
              <a:t>Atraso do desenvolvimento neuropsicomotor</a:t>
            </a:r>
          </a:p>
          <a:p>
            <a:pPr marL="342900" indent="-342900">
              <a:buFont typeface="+mj-lt"/>
              <a:buAutoNum type="alphaLcParenR"/>
            </a:pPr>
            <a:endParaRPr lang="pt-BR" sz="2400" b="1" dirty="0">
              <a:solidFill>
                <a:srgbClr val="002060"/>
              </a:solidFill>
            </a:endParaRPr>
          </a:p>
          <a:p>
            <a:pPr marL="342900" indent="-342900">
              <a:buFont typeface="+mj-lt"/>
              <a:buAutoNum type="alphaLcParenR"/>
            </a:pPr>
            <a:r>
              <a:rPr lang="pt-BR" sz="2400" b="1" dirty="0">
                <a:solidFill>
                  <a:srgbClr val="002060"/>
                </a:solidFill>
              </a:rPr>
              <a:t>Regressão do desenvolvimento neuropsicomotor </a:t>
            </a:r>
          </a:p>
        </p:txBody>
      </p:sp>
      <p:pic>
        <p:nvPicPr>
          <p:cNvPr id="9" name="Imagem 8">
            <a:extLst>
              <a:ext uri="{FF2B5EF4-FFF2-40B4-BE49-F238E27FC236}">
                <a16:creationId xmlns:a16="http://schemas.microsoft.com/office/drawing/2014/main" id="{CC5F886F-DEC6-4E30-B5D0-5315B9BC98F7}"/>
              </a:ext>
            </a:extLst>
          </p:cNvPr>
          <p:cNvPicPr>
            <a:picLocks noChangeAspect="1"/>
          </p:cNvPicPr>
          <p:nvPr/>
        </p:nvPicPr>
        <p:blipFill>
          <a:blip r:embed="rId4"/>
          <a:stretch>
            <a:fillRect/>
          </a:stretch>
        </p:blipFill>
        <p:spPr>
          <a:xfrm>
            <a:off x="6955428" y="385225"/>
            <a:ext cx="2056477" cy="685492"/>
          </a:xfrm>
          <a:prstGeom prst="rect">
            <a:avLst/>
          </a:prstGeom>
        </p:spPr>
      </p:pic>
    </p:spTree>
    <p:extLst>
      <p:ext uri="{BB962C8B-B14F-4D97-AF65-F5344CB8AC3E}">
        <p14:creationId xmlns:p14="http://schemas.microsoft.com/office/powerpoint/2010/main" val="378855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Conector reto 4">
            <a:extLst>
              <a:ext uri="{FF2B5EF4-FFF2-40B4-BE49-F238E27FC236}">
                <a16:creationId xmlns:a16="http://schemas.microsoft.com/office/drawing/2014/main" id="{80A53A00-9296-469A-A6AA-354CA4CEB3F6}"/>
              </a:ext>
            </a:extLst>
          </p:cNvPr>
          <p:cNvCxnSpPr>
            <a:cxnSpLocks/>
          </p:cNvCxnSpPr>
          <p:nvPr/>
        </p:nvCxnSpPr>
        <p:spPr>
          <a:xfrm>
            <a:off x="71021" y="1047565"/>
            <a:ext cx="7253056" cy="0"/>
          </a:xfrm>
          <a:prstGeom prst="line">
            <a:avLst/>
          </a:prstGeom>
        </p:spPr>
        <p:style>
          <a:lnRef idx="3">
            <a:schemeClr val="accent1"/>
          </a:lnRef>
          <a:fillRef idx="0">
            <a:schemeClr val="accent1"/>
          </a:fillRef>
          <a:effectRef idx="2">
            <a:schemeClr val="accent1"/>
          </a:effectRef>
          <a:fontRef idx="minor">
            <a:schemeClr val="tx1"/>
          </a:fontRef>
        </p:style>
      </p:cxnSp>
      <p:sp>
        <p:nvSpPr>
          <p:cNvPr id="11" name="CaixaDeTexto 10">
            <a:extLst>
              <a:ext uri="{FF2B5EF4-FFF2-40B4-BE49-F238E27FC236}">
                <a16:creationId xmlns:a16="http://schemas.microsoft.com/office/drawing/2014/main" id="{4C85E029-CF76-43DD-A8E8-7424B900BECF}"/>
              </a:ext>
            </a:extLst>
          </p:cNvPr>
          <p:cNvSpPr txBox="1"/>
          <p:nvPr/>
        </p:nvSpPr>
        <p:spPr>
          <a:xfrm>
            <a:off x="71020" y="1287588"/>
            <a:ext cx="8604682" cy="954107"/>
          </a:xfrm>
          <a:prstGeom prst="rect">
            <a:avLst/>
          </a:prstGeom>
          <a:noFill/>
        </p:spPr>
        <p:txBody>
          <a:bodyPr wrap="square">
            <a:spAutoFit/>
          </a:bodyPr>
          <a:lstStyle/>
          <a:p>
            <a:endParaRPr lang="pt-BR" sz="2800" b="1" dirty="0">
              <a:solidFill>
                <a:srgbClr val="002060"/>
              </a:solidFill>
            </a:endParaRPr>
          </a:p>
          <a:p>
            <a:r>
              <a:rPr lang="pt-BR" sz="2800" b="1" dirty="0">
                <a:solidFill>
                  <a:srgbClr val="002060"/>
                </a:solidFill>
                <a:highlight>
                  <a:srgbClr val="FFFF00"/>
                </a:highlight>
              </a:rPr>
              <a:t>d) Regressão do desenvolvimento neuropsicomotor </a:t>
            </a:r>
          </a:p>
        </p:txBody>
      </p:sp>
      <p:sp>
        <p:nvSpPr>
          <p:cNvPr id="7" name="Título 1">
            <a:extLst>
              <a:ext uri="{FF2B5EF4-FFF2-40B4-BE49-F238E27FC236}">
                <a16:creationId xmlns:a16="http://schemas.microsoft.com/office/drawing/2014/main" id="{1BBA3E3A-ACC1-402A-A8F2-7B07E958E6E3}"/>
              </a:ext>
            </a:extLst>
          </p:cNvPr>
          <p:cNvSpPr txBox="1">
            <a:spLocks/>
          </p:cNvSpPr>
          <p:nvPr/>
        </p:nvSpPr>
        <p:spPr>
          <a:xfrm>
            <a:off x="-1462598" y="932502"/>
            <a:ext cx="10515600" cy="67234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pt-BR" sz="2800" b="1" dirty="0">
                <a:solidFill>
                  <a:srgbClr val="002060"/>
                </a:solidFill>
                <a:latin typeface="Arial" panose="020B0604020202020204" pitchFamily="34" charset="0"/>
                <a:cs typeface="Arial" panose="020B0604020202020204" pitchFamily="34" charset="0"/>
              </a:rPr>
              <a:t>RESPOSTA CORRETA / COMENTÁRIOS</a:t>
            </a:r>
          </a:p>
        </p:txBody>
      </p:sp>
      <p:sp>
        <p:nvSpPr>
          <p:cNvPr id="14" name="CaixaDeTexto 13">
            <a:extLst>
              <a:ext uri="{FF2B5EF4-FFF2-40B4-BE49-F238E27FC236}">
                <a16:creationId xmlns:a16="http://schemas.microsoft.com/office/drawing/2014/main" id="{DF241C89-CCA1-4A3E-B7E2-CBC2BE8B6465}"/>
              </a:ext>
            </a:extLst>
          </p:cNvPr>
          <p:cNvSpPr txBox="1"/>
          <p:nvPr/>
        </p:nvSpPr>
        <p:spPr>
          <a:xfrm>
            <a:off x="137604" y="2596781"/>
            <a:ext cx="11916792" cy="3785652"/>
          </a:xfrm>
          <a:prstGeom prst="rect">
            <a:avLst/>
          </a:prstGeom>
          <a:noFill/>
        </p:spPr>
        <p:txBody>
          <a:bodyPr wrap="square" rtlCol="0">
            <a:spAutoFit/>
          </a:bodyPr>
          <a:lstStyle/>
          <a:p>
            <a:pPr algn="just"/>
            <a:r>
              <a:rPr lang="pt-BR" sz="2000" b="1" dirty="0">
                <a:solidFill>
                  <a:srgbClr val="002060"/>
                </a:solidFill>
              </a:rPr>
              <a:t>O enunciado apresenta uma lactente de 18 meses com desaceleração do crescimento do perímetro cefálico pós-natal, a partir de 7 meses associado a uma síndrome de regressão do Desenvolvimento Neuropsicomotor por volta da mesma idade. No domínio motor: não engatinhou ou ficou de pé com apoio entre 9-10 meses, não andou com apoio aos 12 e sem apoio aos 15 meses. No domínio motor fino: não apreende com pega fina os brinquedos e nem os explora com os dedos. Nos domínios pessoal-social e de linguagem: não evolui o balbucio para palavras com sentido com 12 meses, não compreende brincadeiras, não dança, ou acena ou bate palmas. Verifica-se também uma síndrome paroxística epilética caracterizada por crises convulsivas tônico-</a:t>
            </a:r>
            <a:r>
              <a:rPr lang="pt-BR" sz="2000" b="1" dirty="0" err="1">
                <a:solidFill>
                  <a:srgbClr val="002060"/>
                </a:solidFill>
              </a:rPr>
              <a:t>clônicas</a:t>
            </a:r>
            <a:r>
              <a:rPr lang="pt-BR" sz="2000" b="1" dirty="0">
                <a:solidFill>
                  <a:srgbClr val="002060"/>
                </a:solidFill>
              </a:rPr>
              <a:t> generalizadas. Portanto, microcefalia de inicio pós-natal (geralmente iniciada entre 6 e 12 meses), regressão do desenvolvimento, epilepsia e movimentos estereotipados de mãos do tipo lavar/esfregar sugerem o diagnóstico da Síndrome de Rett, doença genética degenerativa provocada pela mutação no gene MECP2. Esta doença é um dos diagnósticos diferenciais no grupo das síndromes de regressão do neurodesenvolvimento ou síndromes neurodegenerativas da infância.</a:t>
            </a:r>
          </a:p>
        </p:txBody>
      </p:sp>
      <p:cxnSp>
        <p:nvCxnSpPr>
          <p:cNvPr id="9" name="Conector reto 8">
            <a:extLst>
              <a:ext uri="{FF2B5EF4-FFF2-40B4-BE49-F238E27FC236}">
                <a16:creationId xmlns:a16="http://schemas.microsoft.com/office/drawing/2014/main" id="{38B89841-D102-4C58-9297-8B076325B40F}"/>
              </a:ext>
            </a:extLst>
          </p:cNvPr>
          <p:cNvCxnSpPr>
            <a:cxnSpLocks/>
          </p:cNvCxnSpPr>
          <p:nvPr/>
        </p:nvCxnSpPr>
        <p:spPr>
          <a:xfrm>
            <a:off x="71021" y="1047565"/>
            <a:ext cx="7253056" cy="0"/>
          </a:xfrm>
          <a:prstGeom prst="line">
            <a:avLst/>
          </a:prstGeom>
        </p:spPr>
        <p:style>
          <a:lnRef idx="3">
            <a:schemeClr val="accent1"/>
          </a:lnRef>
          <a:fillRef idx="0">
            <a:schemeClr val="accent1"/>
          </a:fillRef>
          <a:effectRef idx="2">
            <a:schemeClr val="accent1"/>
          </a:effectRef>
          <a:fontRef idx="minor">
            <a:schemeClr val="tx1"/>
          </a:fontRef>
        </p:style>
      </p:cxnSp>
      <p:pic>
        <p:nvPicPr>
          <p:cNvPr id="12" name="Imagem 11">
            <a:extLst>
              <a:ext uri="{FF2B5EF4-FFF2-40B4-BE49-F238E27FC236}">
                <a16:creationId xmlns:a16="http://schemas.microsoft.com/office/drawing/2014/main" id="{83DB57A2-5CA3-4A05-9949-5E22737AE22B}"/>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523308" y="62146"/>
            <a:ext cx="1345315" cy="1331651"/>
          </a:xfrm>
          <a:prstGeom prst="rect">
            <a:avLst/>
          </a:prstGeom>
        </p:spPr>
      </p:pic>
      <p:pic>
        <p:nvPicPr>
          <p:cNvPr id="13" name="Picture 2" descr="Pediatras querem mudança em Guia Alimentar que recomenda leite de vaca  integral para bebês - SBP">
            <a:extLst>
              <a:ext uri="{FF2B5EF4-FFF2-40B4-BE49-F238E27FC236}">
                <a16:creationId xmlns:a16="http://schemas.microsoft.com/office/drawing/2014/main" id="{35FF94C3-5021-4EED-B810-F9C5D76B354D}"/>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887375" y="-97661"/>
            <a:ext cx="1526136" cy="1526136"/>
          </a:xfrm>
          <a:prstGeom prst="rect">
            <a:avLst/>
          </a:prstGeom>
          <a:noFill/>
          <a:extLst>
            <a:ext uri="{909E8E84-426E-40DD-AFC4-6F175D3DCCD1}">
              <a14:hiddenFill xmlns:a14="http://schemas.microsoft.com/office/drawing/2010/main">
                <a:solidFill>
                  <a:srgbClr val="FFFFFF"/>
                </a:solidFill>
              </a14:hiddenFill>
            </a:ext>
          </a:extLst>
        </p:spPr>
      </p:pic>
      <p:sp>
        <p:nvSpPr>
          <p:cNvPr id="15" name="CaixaDeTexto 14">
            <a:extLst>
              <a:ext uri="{FF2B5EF4-FFF2-40B4-BE49-F238E27FC236}">
                <a16:creationId xmlns:a16="http://schemas.microsoft.com/office/drawing/2014/main" id="{7D321EE2-542B-4826-8AEF-ED8057C150BE}"/>
              </a:ext>
            </a:extLst>
          </p:cNvPr>
          <p:cNvSpPr txBox="1"/>
          <p:nvPr/>
        </p:nvSpPr>
        <p:spPr>
          <a:xfrm>
            <a:off x="71020" y="62146"/>
            <a:ext cx="7448365" cy="523220"/>
          </a:xfrm>
          <a:prstGeom prst="rect">
            <a:avLst/>
          </a:prstGeom>
          <a:noFill/>
        </p:spPr>
        <p:txBody>
          <a:bodyPr wrap="square" rtlCol="0">
            <a:spAutoFit/>
          </a:bodyPr>
          <a:lstStyle/>
          <a:p>
            <a:r>
              <a:rPr lang="pt-BR" sz="2800" b="1" dirty="0">
                <a:solidFill>
                  <a:srgbClr val="002060"/>
                </a:solidFill>
                <a:latin typeface="Bahnschrift Condensed" panose="020B0502040204020203" pitchFamily="34" charset="0"/>
              </a:rPr>
              <a:t>PUERICULTURA NA PRIMEIRA INFÂNCIA </a:t>
            </a:r>
            <a:endParaRPr lang="pt-BR" sz="2800" b="1" dirty="0">
              <a:solidFill>
                <a:srgbClr val="FF0000"/>
              </a:solidFill>
              <a:latin typeface="Bahnschrift Condensed" panose="020B0502040204020203" pitchFamily="34" charset="0"/>
            </a:endParaRPr>
          </a:p>
        </p:txBody>
      </p:sp>
      <p:pic>
        <p:nvPicPr>
          <p:cNvPr id="16" name="Imagem 15">
            <a:extLst>
              <a:ext uri="{FF2B5EF4-FFF2-40B4-BE49-F238E27FC236}">
                <a16:creationId xmlns:a16="http://schemas.microsoft.com/office/drawing/2014/main" id="{B9ECDF68-DC6D-403B-BDAC-5EF567C9FFF0}"/>
              </a:ext>
            </a:extLst>
          </p:cNvPr>
          <p:cNvPicPr>
            <a:picLocks noChangeAspect="1"/>
          </p:cNvPicPr>
          <p:nvPr/>
        </p:nvPicPr>
        <p:blipFill>
          <a:blip r:embed="rId4"/>
          <a:stretch>
            <a:fillRect/>
          </a:stretch>
        </p:blipFill>
        <p:spPr>
          <a:xfrm>
            <a:off x="6955428" y="385225"/>
            <a:ext cx="2056477" cy="685492"/>
          </a:xfrm>
          <a:prstGeom prst="rect">
            <a:avLst/>
          </a:prstGeom>
        </p:spPr>
      </p:pic>
    </p:spTree>
    <p:extLst>
      <p:ext uri="{BB962C8B-B14F-4D97-AF65-F5344CB8AC3E}">
        <p14:creationId xmlns:p14="http://schemas.microsoft.com/office/powerpoint/2010/main" val="3728958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Conector reto 4">
            <a:extLst>
              <a:ext uri="{FF2B5EF4-FFF2-40B4-BE49-F238E27FC236}">
                <a16:creationId xmlns:a16="http://schemas.microsoft.com/office/drawing/2014/main" id="{80A53A00-9296-469A-A6AA-354CA4CEB3F6}"/>
              </a:ext>
            </a:extLst>
          </p:cNvPr>
          <p:cNvCxnSpPr>
            <a:cxnSpLocks/>
          </p:cNvCxnSpPr>
          <p:nvPr/>
        </p:nvCxnSpPr>
        <p:spPr>
          <a:xfrm>
            <a:off x="71021" y="1047565"/>
            <a:ext cx="7253056" cy="0"/>
          </a:xfrm>
          <a:prstGeom prst="line">
            <a:avLst/>
          </a:prstGeom>
        </p:spPr>
        <p:style>
          <a:lnRef idx="3">
            <a:schemeClr val="accent1"/>
          </a:lnRef>
          <a:fillRef idx="0">
            <a:schemeClr val="accent1"/>
          </a:fillRef>
          <a:effectRef idx="2">
            <a:schemeClr val="accent1"/>
          </a:effectRef>
          <a:fontRef idx="minor">
            <a:schemeClr val="tx1"/>
          </a:fontRef>
        </p:style>
      </p:cxnSp>
      <p:sp>
        <p:nvSpPr>
          <p:cNvPr id="12" name="CaixaDeTexto 11">
            <a:extLst>
              <a:ext uri="{FF2B5EF4-FFF2-40B4-BE49-F238E27FC236}">
                <a16:creationId xmlns:a16="http://schemas.microsoft.com/office/drawing/2014/main" id="{449EA09A-6906-47BE-81E6-E161131754D5}"/>
              </a:ext>
            </a:extLst>
          </p:cNvPr>
          <p:cNvSpPr txBox="1"/>
          <p:nvPr/>
        </p:nvSpPr>
        <p:spPr>
          <a:xfrm>
            <a:off x="137604" y="1549394"/>
            <a:ext cx="11916792" cy="1938992"/>
          </a:xfrm>
          <a:prstGeom prst="rect">
            <a:avLst/>
          </a:prstGeom>
          <a:noFill/>
        </p:spPr>
        <p:txBody>
          <a:bodyPr wrap="square" rtlCol="0">
            <a:spAutoFit/>
          </a:bodyPr>
          <a:lstStyle/>
          <a:p>
            <a:pPr algn="just"/>
            <a:r>
              <a:rPr lang="pt-BR" sz="2400" b="1" dirty="0">
                <a:solidFill>
                  <a:srgbClr val="002060"/>
                </a:solidFill>
              </a:rPr>
              <a:t>Questão 02: Adolescente, sexo feminino, 12 anos, é atendida no pronto-socorro após sofrer queda de bicicleta, apresentando-se com múltiplas escoriações e ferimentos corto-contusos profundos. A caderneta de saúde da criança revela que a menor recebeu as três doses do esquema básico com DTP, com um reforço aos seis anos. A conduta mais adequada com relação à profilaxia antitetânica é aplicar:</a:t>
            </a:r>
          </a:p>
        </p:txBody>
      </p:sp>
      <p:sp>
        <p:nvSpPr>
          <p:cNvPr id="16" name="CaixaDeTexto 15">
            <a:extLst>
              <a:ext uri="{FF2B5EF4-FFF2-40B4-BE49-F238E27FC236}">
                <a16:creationId xmlns:a16="http://schemas.microsoft.com/office/drawing/2014/main" id="{1145C27B-B77B-46A5-B9CD-80CA37D974D4}"/>
              </a:ext>
            </a:extLst>
          </p:cNvPr>
          <p:cNvSpPr txBox="1"/>
          <p:nvPr/>
        </p:nvSpPr>
        <p:spPr>
          <a:xfrm>
            <a:off x="275948" y="3739718"/>
            <a:ext cx="11916052" cy="2677656"/>
          </a:xfrm>
          <a:prstGeom prst="rect">
            <a:avLst/>
          </a:prstGeom>
          <a:noFill/>
        </p:spPr>
        <p:txBody>
          <a:bodyPr wrap="square">
            <a:spAutoFit/>
          </a:bodyPr>
          <a:lstStyle/>
          <a:p>
            <a:pPr marL="342900" indent="-342900">
              <a:buFont typeface="+mj-lt"/>
              <a:buAutoNum type="alphaLcParenR"/>
            </a:pPr>
            <a:r>
              <a:rPr lang="pt-BR" sz="2400" b="1" dirty="0">
                <a:solidFill>
                  <a:srgbClr val="002060"/>
                </a:solidFill>
              </a:rPr>
              <a:t>Uma dose de reforço de DT (dupla tipo infantil) e de soro antitetânico.</a:t>
            </a:r>
          </a:p>
          <a:p>
            <a:pPr marL="342900" indent="-342900">
              <a:buFont typeface="+mj-lt"/>
              <a:buAutoNum type="alphaLcParenR"/>
            </a:pPr>
            <a:endParaRPr lang="pt-BR" sz="2400" b="1" dirty="0">
              <a:solidFill>
                <a:srgbClr val="002060"/>
              </a:solidFill>
            </a:endParaRPr>
          </a:p>
          <a:p>
            <a:pPr marL="342900" indent="-342900">
              <a:buFont typeface="+mj-lt"/>
              <a:buAutoNum type="alphaLcParenR"/>
            </a:pPr>
            <a:r>
              <a:rPr lang="pt-BR" sz="2400" b="1" dirty="0">
                <a:solidFill>
                  <a:srgbClr val="002060"/>
                </a:solidFill>
              </a:rPr>
              <a:t>Uma dose de reforço de DT (dupla tipo adulto) ou vacina antitetânica.</a:t>
            </a:r>
          </a:p>
          <a:p>
            <a:pPr marL="342900" indent="-342900">
              <a:buFont typeface="+mj-lt"/>
              <a:buAutoNum type="alphaLcParenR"/>
            </a:pPr>
            <a:endParaRPr lang="pt-BR" sz="2400" b="1" dirty="0">
              <a:solidFill>
                <a:srgbClr val="002060"/>
              </a:solidFill>
            </a:endParaRPr>
          </a:p>
          <a:p>
            <a:pPr marL="342900" indent="-342900">
              <a:buFont typeface="+mj-lt"/>
              <a:buAutoNum type="alphaLcParenR"/>
            </a:pPr>
            <a:r>
              <a:rPr lang="pt-BR" sz="2400" b="1" dirty="0">
                <a:solidFill>
                  <a:srgbClr val="002060"/>
                </a:solidFill>
              </a:rPr>
              <a:t>Uma dose de reforço de DT (dupla tipo adulto) e de soro antitetânico.</a:t>
            </a:r>
          </a:p>
          <a:p>
            <a:pPr marL="342900" indent="-342900">
              <a:buFont typeface="+mj-lt"/>
              <a:buAutoNum type="alphaLcParenR"/>
            </a:pPr>
            <a:endParaRPr lang="pt-BR" sz="2400" b="1" dirty="0">
              <a:solidFill>
                <a:srgbClr val="002060"/>
              </a:solidFill>
            </a:endParaRPr>
          </a:p>
          <a:p>
            <a:pPr marL="342900" indent="-342900">
              <a:buFont typeface="+mj-lt"/>
              <a:buAutoNum type="alphaLcParenR"/>
            </a:pPr>
            <a:r>
              <a:rPr lang="pt-BR" sz="2400" b="1" dirty="0">
                <a:solidFill>
                  <a:srgbClr val="002060"/>
                </a:solidFill>
              </a:rPr>
              <a:t>Apenas o soro antitetânico, uma vez que a série básica está completa</a:t>
            </a:r>
          </a:p>
        </p:txBody>
      </p:sp>
      <p:cxnSp>
        <p:nvCxnSpPr>
          <p:cNvPr id="9" name="Conector reto 8">
            <a:extLst>
              <a:ext uri="{FF2B5EF4-FFF2-40B4-BE49-F238E27FC236}">
                <a16:creationId xmlns:a16="http://schemas.microsoft.com/office/drawing/2014/main" id="{7B626A15-0D22-45FC-9B53-9829A752EED5}"/>
              </a:ext>
            </a:extLst>
          </p:cNvPr>
          <p:cNvCxnSpPr>
            <a:cxnSpLocks/>
          </p:cNvCxnSpPr>
          <p:nvPr/>
        </p:nvCxnSpPr>
        <p:spPr>
          <a:xfrm>
            <a:off x="71021" y="1047565"/>
            <a:ext cx="7253056" cy="0"/>
          </a:xfrm>
          <a:prstGeom prst="line">
            <a:avLst/>
          </a:prstGeom>
        </p:spPr>
        <p:style>
          <a:lnRef idx="3">
            <a:schemeClr val="accent1"/>
          </a:lnRef>
          <a:fillRef idx="0">
            <a:schemeClr val="accent1"/>
          </a:fillRef>
          <a:effectRef idx="2">
            <a:schemeClr val="accent1"/>
          </a:effectRef>
          <a:fontRef idx="minor">
            <a:schemeClr val="tx1"/>
          </a:fontRef>
        </p:style>
      </p:cxnSp>
      <p:pic>
        <p:nvPicPr>
          <p:cNvPr id="11" name="Imagem 10">
            <a:extLst>
              <a:ext uri="{FF2B5EF4-FFF2-40B4-BE49-F238E27FC236}">
                <a16:creationId xmlns:a16="http://schemas.microsoft.com/office/drawing/2014/main" id="{BD84A0ED-44F1-41C2-B320-2AA3432F465C}"/>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523308" y="62146"/>
            <a:ext cx="1345315" cy="1331651"/>
          </a:xfrm>
          <a:prstGeom prst="rect">
            <a:avLst/>
          </a:prstGeom>
        </p:spPr>
      </p:pic>
      <p:pic>
        <p:nvPicPr>
          <p:cNvPr id="13" name="Picture 2" descr="Pediatras querem mudança em Guia Alimentar que recomenda leite de vaca  integral para bebês - SBP">
            <a:extLst>
              <a:ext uri="{FF2B5EF4-FFF2-40B4-BE49-F238E27FC236}">
                <a16:creationId xmlns:a16="http://schemas.microsoft.com/office/drawing/2014/main" id="{3CBC42E1-6254-461D-A196-A8B9E30ADFEF}"/>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887375" y="-97661"/>
            <a:ext cx="1526136" cy="1526136"/>
          </a:xfrm>
          <a:prstGeom prst="rect">
            <a:avLst/>
          </a:prstGeom>
          <a:noFill/>
          <a:extLst>
            <a:ext uri="{909E8E84-426E-40DD-AFC4-6F175D3DCCD1}">
              <a14:hiddenFill xmlns:a14="http://schemas.microsoft.com/office/drawing/2010/main">
                <a:solidFill>
                  <a:srgbClr val="FFFFFF"/>
                </a:solidFill>
              </a14:hiddenFill>
            </a:ext>
          </a:extLst>
        </p:spPr>
      </p:pic>
      <p:sp>
        <p:nvSpPr>
          <p:cNvPr id="14" name="CaixaDeTexto 13">
            <a:extLst>
              <a:ext uri="{FF2B5EF4-FFF2-40B4-BE49-F238E27FC236}">
                <a16:creationId xmlns:a16="http://schemas.microsoft.com/office/drawing/2014/main" id="{8AFC0B8A-BD08-4520-A3DD-A28D9752CB34}"/>
              </a:ext>
            </a:extLst>
          </p:cNvPr>
          <p:cNvSpPr txBox="1"/>
          <p:nvPr/>
        </p:nvSpPr>
        <p:spPr>
          <a:xfrm>
            <a:off x="71020" y="62146"/>
            <a:ext cx="7448365" cy="523220"/>
          </a:xfrm>
          <a:prstGeom prst="rect">
            <a:avLst/>
          </a:prstGeom>
          <a:noFill/>
        </p:spPr>
        <p:txBody>
          <a:bodyPr wrap="square" rtlCol="0">
            <a:spAutoFit/>
          </a:bodyPr>
          <a:lstStyle/>
          <a:p>
            <a:r>
              <a:rPr lang="pt-BR" sz="2800" b="1" dirty="0">
                <a:solidFill>
                  <a:srgbClr val="002060"/>
                </a:solidFill>
                <a:latin typeface="Bahnschrift Condensed" panose="020B0502040204020203" pitchFamily="34" charset="0"/>
              </a:rPr>
              <a:t>PUERICULTURA NA PRIMEIRA INFÂNCIA </a:t>
            </a:r>
            <a:endParaRPr lang="pt-BR" sz="2800" b="1" dirty="0">
              <a:solidFill>
                <a:srgbClr val="FF0000"/>
              </a:solidFill>
              <a:latin typeface="Bahnschrift Condensed" panose="020B0502040204020203" pitchFamily="34" charset="0"/>
            </a:endParaRPr>
          </a:p>
        </p:txBody>
      </p:sp>
      <p:pic>
        <p:nvPicPr>
          <p:cNvPr id="15" name="Imagem 14">
            <a:extLst>
              <a:ext uri="{FF2B5EF4-FFF2-40B4-BE49-F238E27FC236}">
                <a16:creationId xmlns:a16="http://schemas.microsoft.com/office/drawing/2014/main" id="{2BC3676F-471C-4EAB-8E7F-ECF3DDE59923}"/>
              </a:ext>
            </a:extLst>
          </p:cNvPr>
          <p:cNvPicPr>
            <a:picLocks noChangeAspect="1"/>
          </p:cNvPicPr>
          <p:nvPr/>
        </p:nvPicPr>
        <p:blipFill>
          <a:blip r:embed="rId4"/>
          <a:stretch>
            <a:fillRect/>
          </a:stretch>
        </p:blipFill>
        <p:spPr>
          <a:xfrm>
            <a:off x="6955428" y="385225"/>
            <a:ext cx="2056477" cy="685492"/>
          </a:xfrm>
          <a:prstGeom prst="rect">
            <a:avLst/>
          </a:prstGeom>
        </p:spPr>
      </p:pic>
    </p:spTree>
    <p:extLst>
      <p:ext uri="{BB962C8B-B14F-4D97-AF65-F5344CB8AC3E}">
        <p14:creationId xmlns:p14="http://schemas.microsoft.com/office/powerpoint/2010/main" val="39407653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Conector reto 4">
            <a:extLst>
              <a:ext uri="{FF2B5EF4-FFF2-40B4-BE49-F238E27FC236}">
                <a16:creationId xmlns:a16="http://schemas.microsoft.com/office/drawing/2014/main" id="{80A53A00-9296-469A-A6AA-354CA4CEB3F6}"/>
              </a:ext>
            </a:extLst>
          </p:cNvPr>
          <p:cNvCxnSpPr>
            <a:cxnSpLocks/>
          </p:cNvCxnSpPr>
          <p:nvPr/>
        </p:nvCxnSpPr>
        <p:spPr>
          <a:xfrm>
            <a:off x="71021" y="1047565"/>
            <a:ext cx="7253056" cy="0"/>
          </a:xfrm>
          <a:prstGeom prst="line">
            <a:avLst/>
          </a:prstGeom>
        </p:spPr>
        <p:style>
          <a:lnRef idx="3">
            <a:schemeClr val="accent1"/>
          </a:lnRef>
          <a:fillRef idx="0">
            <a:schemeClr val="accent1"/>
          </a:fillRef>
          <a:effectRef idx="2">
            <a:schemeClr val="accent1"/>
          </a:effectRef>
          <a:fontRef idx="minor">
            <a:schemeClr val="tx1"/>
          </a:fontRef>
        </p:style>
      </p:cxnSp>
      <p:sp>
        <p:nvSpPr>
          <p:cNvPr id="11" name="CaixaDeTexto 10">
            <a:extLst>
              <a:ext uri="{FF2B5EF4-FFF2-40B4-BE49-F238E27FC236}">
                <a16:creationId xmlns:a16="http://schemas.microsoft.com/office/drawing/2014/main" id="{4C85E029-CF76-43DD-A8E8-7424B900BECF}"/>
              </a:ext>
            </a:extLst>
          </p:cNvPr>
          <p:cNvSpPr txBox="1"/>
          <p:nvPr/>
        </p:nvSpPr>
        <p:spPr>
          <a:xfrm>
            <a:off x="441664" y="2297615"/>
            <a:ext cx="11916052" cy="1384995"/>
          </a:xfrm>
          <a:prstGeom prst="rect">
            <a:avLst/>
          </a:prstGeom>
          <a:noFill/>
        </p:spPr>
        <p:txBody>
          <a:bodyPr wrap="square">
            <a:spAutoFit/>
          </a:bodyPr>
          <a:lstStyle/>
          <a:p>
            <a:endParaRPr lang="pt-BR" sz="2800" b="1" dirty="0">
              <a:solidFill>
                <a:srgbClr val="002060"/>
              </a:solidFill>
            </a:endParaRPr>
          </a:p>
          <a:p>
            <a:r>
              <a:rPr lang="pt-BR" sz="2800" b="1" dirty="0">
                <a:solidFill>
                  <a:srgbClr val="002060"/>
                </a:solidFill>
                <a:highlight>
                  <a:srgbClr val="FFFF00"/>
                </a:highlight>
              </a:rPr>
              <a:t>b) Uma dose de reforço de DT (dupla tipo adulto) ou vacina antitetânica.</a:t>
            </a:r>
          </a:p>
          <a:p>
            <a:endParaRPr lang="pt-BR" sz="2800" b="1" dirty="0">
              <a:solidFill>
                <a:srgbClr val="002060"/>
              </a:solidFill>
            </a:endParaRPr>
          </a:p>
        </p:txBody>
      </p:sp>
      <p:sp>
        <p:nvSpPr>
          <p:cNvPr id="9" name="Título 1">
            <a:extLst>
              <a:ext uri="{FF2B5EF4-FFF2-40B4-BE49-F238E27FC236}">
                <a16:creationId xmlns:a16="http://schemas.microsoft.com/office/drawing/2014/main" id="{DE39AF8B-585D-4AFF-A9F5-617467CB914C}"/>
              </a:ext>
            </a:extLst>
          </p:cNvPr>
          <p:cNvSpPr txBox="1">
            <a:spLocks/>
          </p:cNvSpPr>
          <p:nvPr/>
        </p:nvSpPr>
        <p:spPr>
          <a:xfrm>
            <a:off x="752383" y="1467793"/>
            <a:ext cx="10515600" cy="67234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pt-BR" sz="2800" b="1" dirty="0">
                <a:solidFill>
                  <a:srgbClr val="002060"/>
                </a:solidFill>
                <a:latin typeface="Arial" panose="020B0604020202020204" pitchFamily="34" charset="0"/>
                <a:cs typeface="Arial" panose="020B0604020202020204" pitchFamily="34" charset="0"/>
              </a:rPr>
              <a:t>RESPOSTA CORRETA / COMENTÁRIOS</a:t>
            </a:r>
          </a:p>
        </p:txBody>
      </p:sp>
      <p:sp>
        <p:nvSpPr>
          <p:cNvPr id="13" name="Título 1">
            <a:extLst>
              <a:ext uri="{FF2B5EF4-FFF2-40B4-BE49-F238E27FC236}">
                <a16:creationId xmlns:a16="http://schemas.microsoft.com/office/drawing/2014/main" id="{46E44D85-B17B-4DC3-9605-5C88B98842F9}"/>
              </a:ext>
            </a:extLst>
          </p:cNvPr>
          <p:cNvSpPr txBox="1">
            <a:spLocks/>
          </p:cNvSpPr>
          <p:nvPr/>
        </p:nvSpPr>
        <p:spPr>
          <a:xfrm>
            <a:off x="592585" y="3323304"/>
            <a:ext cx="10515600" cy="1852865"/>
          </a:xfrm>
          <a:prstGeom prst="rect">
            <a:avLst/>
          </a:prstGeom>
        </p:spPr>
        <p:txBody>
          <a:bodyPr vert="horz" lIns="91440" tIns="45720" rIns="91440" bIns="45720" rtlCol="0" anchor="b">
            <a:normAutofit fontScale="85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lnSpc>
                <a:spcPct val="220000"/>
              </a:lnSpc>
            </a:pPr>
            <a:r>
              <a:rPr lang="pt-BR" sz="2800" b="1" dirty="0">
                <a:solidFill>
                  <a:srgbClr val="002060"/>
                </a:solidFill>
                <a:latin typeface="Arial" panose="020B0604020202020204" pitchFamily="34" charset="0"/>
                <a:cs typeface="Arial" panose="020B0604020202020204" pitchFamily="34" charset="0"/>
              </a:rPr>
              <a:t>A adolescente não recebeu a dose de 15 meses da vacina DT e as lesões são profundas, justificando uso de proteção contra o tétano</a:t>
            </a:r>
          </a:p>
        </p:txBody>
      </p:sp>
      <p:cxnSp>
        <p:nvCxnSpPr>
          <p:cNvPr id="12" name="Conector reto 11">
            <a:extLst>
              <a:ext uri="{FF2B5EF4-FFF2-40B4-BE49-F238E27FC236}">
                <a16:creationId xmlns:a16="http://schemas.microsoft.com/office/drawing/2014/main" id="{E67636E1-BE31-439E-B7D4-174B8F7EAA14}"/>
              </a:ext>
            </a:extLst>
          </p:cNvPr>
          <p:cNvCxnSpPr>
            <a:cxnSpLocks/>
          </p:cNvCxnSpPr>
          <p:nvPr/>
        </p:nvCxnSpPr>
        <p:spPr>
          <a:xfrm>
            <a:off x="71021" y="1047565"/>
            <a:ext cx="7253056" cy="0"/>
          </a:xfrm>
          <a:prstGeom prst="line">
            <a:avLst/>
          </a:prstGeom>
        </p:spPr>
        <p:style>
          <a:lnRef idx="3">
            <a:schemeClr val="accent1"/>
          </a:lnRef>
          <a:fillRef idx="0">
            <a:schemeClr val="accent1"/>
          </a:fillRef>
          <a:effectRef idx="2">
            <a:schemeClr val="accent1"/>
          </a:effectRef>
          <a:fontRef idx="minor">
            <a:schemeClr val="tx1"/>
          </a:fontRef>
        </p:style>
      </p:cxnSp>
      <p:pic>
        <p:nvPicPr>
          <p:cNvPr id="14" name="Imagem 13">
            <a:extLst>
              <a:ext uri="{FF2B5EF4-FFF2-40B4-BE49-F238E27FC236}">
                <a16:creationId xmlns:a16="http://schemas.microsoft.com/office/drawing/2014/main" id="{5F04009E-A922-4B52-8F72-6BF51D523B23}"/>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523308" y="62146"/>
            <a:ext cx="1345315" cy="1331651"/>
          </a:xfrm>
          <a:prstGeom prst="rect">
            <a:avLst/>
          </a:prstGeom>
        </p:spPr>
      </p:pic>
      <p:pic>
        <p:nvPicPr>
          <p:cNvPr id="15" name="Picture 2" descr="Pediatras querem mudança em Guia Alimentar que recomenda leite de vaca  integral para bebês - SBP">
            <a:extLst>
              <a:ext uri="{FF2B5EF4-FFF2-40B4-BE49-F238E27FC236}">
                <a16:creationId xmlns:a16="http://schemas.microsoft.com/office/drawing/2014/main" id="{7B634600-D2A3-40BE-A9C3-7A678252F9FD}"/>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887375" y="-97661"/>
            <a:ext cx="1526136" cy="1526136"/>
          </a:xfrm>
          <a:prstGeom prst="rect">
            <a:avLst/>
          </a:prstGeom>
          <a:noFill/>
          <a:extLst>
            <a:ext uri="{909E8E84-426E-40DD-AFC4-6F175D3DCCD1}">
              <a14:hiddenFill xmlns:a14="http://schemas.microsoft.com/office/drawing/2010/main">
                <a:solidFill>
                  <a:srgbClr val="FFFFFF"/>
                </a:solidFill>
              </a14:hiddenFill>
            </a:ext>
          </a:extLst>
        </p:spPr>
      </p:pic>
      <p:sp>
        <p:nvSpPr>
          <p:cNvPr id="16" name="CaixaDeTexto 15">
            <a:extLst>
              <a:ext uri="{FF2B5EF4-FFF2-40B4-BE49-F238E27FC236}">
                <a16:creationId xmlns:a16="http://schemas.microsoft.com/office/drawing/2014/main" id="{1000BEE4-F203-4576-820C-F8F76CFC1FEE}"/>
              </a:ext>
            </a:extLst>
          </p:cNvPr>
          <p:cNvSpPr txBox="1"/>
          <p:nvPr/>
        </p:nvSpPr>
        <p:spPr>
          <a:xfrm>
            <a:off x="71020" y="62146"/>
            <a:ext cx="7448365" cy="523220"/>
          </a:xfrm>
          <a:prstGeom prst="rect">
            <a:avLst/>
          </a:prstGeom>
          <a:noFill/>
        </p:spPr>
        <p:txBody>
          <a:bodyPr wrap="square" rtlCol="0">
            <a:spAutoFit/>
          </a:bodyPr>
          <a:lstStyle/>
          <a:p>
            <a:r>
              <a:rPr lang="pt-BR" sz="2800" b="1" dirty="0">
                <a:solidFill>
                  <a:srgbClr val="002060"/>
                </a:solidFill>
                <a:latin typeface="Bahnschrift Condensed" panose="020B0502040204020203" pitchFamily="34" charset="0"/>
              </a:rPr>
              <a:t>PUERICULTURA NA PRIMEIRA INFÂNCIA </a:t>
            </a:r>
            <a:endParaRPr lang="pt-BR" sz="2800" b="1" dirty="0">
              <a:solidFill>
                <a:srgbClr val="FF0000"/>
              </a:solidFill>
              <a:latin typeface="Bahnschrift Condensed" panose="020B0502040204020203" pitchFamily="34" charset="0"/>
            </a:endParaRPr>
          </a:p>
        </p:txBody>
      </p:sp>
      <p:pic>
        <p:nvPicPr>
          <p:cNvPr id="17" name="Imagem 16">
            <a:extLst>
              <a:ext uri="{FF2B5EF4-FFF2-40B4-BE49-F238E27FC236}">
                <a16:creationId xmlns:a16="http://schemas.microsoft.com/office/drawing/2014/main" id="{89C11CEC-C289-4618-9385-FA023AF6D315}"/>
              </a:ext>
            </a:extLst>
          </p:cNvPr>
          <p:cNvPicPr>
            <a:picLocks noChangeAspect="1"/>
          </p:cNvPicPr>
          <p:nvPr/>
        </p:nvPicPr>
        <p:blipFill>
          <a:blip r:embed="rId4"/>
          <a:stretch>
            <a:fillRect/>
          </a:stretch>
        </p:blipFill>
        <p:spPr>
          <a:xfrm>
            <a:off x="6955428" y="385225"/>
            <a:ext cx="2056477" cy="685492"/>
          </a:xfrm>
          <a:prstGeom prst="rect">
            <a:avLst/>
          </a:prstGeom>
        </p:spPr>
      </p:pic>
    </p:spTree>
    <p:extLst>
      <p:ext uri="{BB962C8B-B14F-4D97-AF65-F5344CB8AC3E}">
        <p14:creationId xmlns:p14="http://schemas.microsoft.com/office/powerpoint/2010/main" val="1499600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Conector reto 4">
            <a:extLst>
              <a:ext uri="{FF2B5EF4-FFF2-40B4-BE49-F238E27FC236}">
                <a16:creationId xmlns:a16="http://schemas.microsoft.com/office/drawing/2014/main" id="{80A53A00-9296-469A-A6AA-354CA4CEB3F6}"/>
              </a:ext>
            </a:extLst>
          </p:cNvPr>
          <p:cNvCxnSpPr>
            <a:cxnSpLocks/>
          </p:cNvCxnSpPr>
          <p:nvPr/>
        </p:nvCxnSpPr>
        <p:spPr>
          <a:xfrm>
            <a:off x="71021" y="1047565"/>
            <a:ext cx="7253056" cy="0"/>
          </a:xfrm>
          <a:prstGeom prst="line">
            <a:avLst/>
          </a:prstGeom>
        </p:spPr>
        <p:style>
          <a:lnRef idx="3">
            <a:schemeClr val="accent1"/>
          </a:lnRef>
          <a:fillRef idx="0">
            <a:schemeClr val="accent1"/>
          </a:fillRef>
          <a:effectRef idx="2">
            <a:schemeClr val="accent1"/>
          </a:effectRef>
          <a:fontRef idx="minor">
            <a:schemeClr val="tx1"/>
          </a:fontRef>
        </p:style>
      </p:cxnSp>
      <p:sp>
        <p:nvSpPr>
          <p:cNvPr id="12" name="CaixaDeTexto 11">
            <a:extLst>
              <a:ext uri="{FF2B5EF4-FFF2-40B4-BE49-F238E27FC236}">
                <a16:creationId xmlns:a16="http://schemas.microsoft.com/office/drawing/2014/main" id="{941044F3-BA38-4C36-90C4-C61C8D54F8D6}"/>
              </a:ext>
            </a:extLst>
          </p:cNvPr>
          <p:cNvSpPr txBox="1"/>
          <p:nvPr/>
        </p:nvSpPr>
        <p:spPr>
          <a:xfrm>
            <a:off x="137604" y="1549394"/>
            <a:ext cx="11916792" cy="1815882"/>
          </a:xfrm>
          <a:prstGeom prst="rect">
            <a:avLst/>
          </a:prstGeom>
          <a:noFill/>
        </p:spPr>
        <p:txBody>
          <a:bodyPr wrap="square" rtlCol="0">
            <a:spAutoFit/>
          </a:bodyPr>
          <a:lstStyle/>
          <a:p>
            <a:pPr algn="just"/>
            <a:r>
              <a:rPr lang="pt-BR" sz="2800" b="1" dirty="0">
                <a:solidFill>
                  <a:srgbClr val="002060"/>
                </a:solidFill>
              </a:rPr>
              <a:t>Questão 03: Lactente, dois meses, nasceu com 2.200g a termo, sem outras complicações e encontra-se em aleitamento materno exclusivo. De acordo com a Sociedade Brasileira de Pediatria, a suplementação profilática de ferro neste caso deve ser realizada a partir do: </a:t>
            </a:r>
          </a:p>
        </p:txBody>
      </p:sp>
      <p:sp>
        <p:nvSpPr>
          <p:cNvPr id="13" name="CaixaDeTexto 12">
            <a:extLst>
              <a:ext uri="{FF2B5EF4-FFF2-40B4-BE49-F238E27FC236}">
                <a16:creationId xmlns:a16="http://schemas.microsoft.com/office/drawing/2014/main" id="{C6DA6CA5-153E-4096-BA2F-0D3F6439B5A3}"/>
              </a:ext>
            </a:extLst>
          </p:cNvPr>
          <p:cNvSpPr txBox="1"/>
          <p:nvPr/>
        </p:nvSpPr>
        <p:spPr>
          <a:xfrm>
            <a:off x="213804" y="3557172"/>
            <a:ext cx="11916052" cy="2943563"/>
          </a:xfrm>
          <a:prstGeom prst="rect">
            <a:avLst/>
          </a:prstGeom>
          <a:noFill/>
        </p:spPr>
        <p:txBody>
          <a:bodyPr wrap="square">
            <a:spAutoFit/>
          </a:bodyPr>
          <a:lstStyle/>
          <a:p>
            <a:pPr marL="342900" indent="-342900">
              <a:lnSpc>
                <a:spcPct val="200000"/>
              </a:lnSpc>
              <a:buFont typeface="+mj-lt"/>
              <a:buAutoNum type="alphaLcParenR"/>
            </a:pPr>
            <a:r>
              <a:rPr lang="pt-BR" sz="2400" b="1" dirty="0">
                <a:solidFill>
                  <a:srgbClr val="002060"/>
                </a:solidFill>
              </a:rPr>
              <a:t>Sexto mês de idade, na dose de 1mg/kg/dia.</a:t>
            </a:r>
          </a:p>
          <a:p>
            <a:pPr marL="342900" indent="-342900">
              <a:lnSpc>
                <a:spcPct val="200000"/>
              </a:lnSpc>
              <a:buFont typeface="+mj-lt"/>
              <a:buAutoNum type="alphaLcParenR"/>
            </a:pPr>
            <a:r>
              <a:rPr lang="pt-BR" sz="2400" b="1" dirty="0">
                <a:solidFill>
                  <a:srgbClr val="002060"/>
                </a:solidFill>
              </a:rPr>
              <a:t>Quarto mês de idade, na dose de 1mg/kg/dia.</a:t>
            </a:r>
          </a:p>
          <a:p>
            <a:pPr marL="342900" indent="-342900">
              <a:lnSpc>
                <a:spcPct val="200000"/>
              </a:lnSpc>
              <a:buFont typeface="+mj-lt"/>
              <a:buAutoNum type="alphaLcParenR"/>
            </a:pPr>
            <a:r>
              <a:rPr lang="pt-BR" sz="2400" b="1" dirty="0">
                <a:solidFill>
                  <a:srgbClr val="002060"/>
                </a:solidFill>
              </a:rPr>
              <a:t>Terceiro mês de idade, na dose de 2mg/kg/dia.</a:t>
            </a:r>
          </a:p>
          <a:p>
            <a:pPr marL="342900" indent="-342900">
              <a:lnSpc>
                <a:spcPct val="200000"/>
              </a:lnSpc>
              <a:buFont typeface="+mj-lt"/>
              <a:buAutoNum type="alphaLcParenR"/>
            </a:pPr>
            <a:r>
              <a:rPr lang="pt-BR" sz="2400" b="1" dirty="0">
                <a:solidFill>
                  <a:srgbClr val="002060"/>
                </a:solidFill>
              </a:rPr>
              <a:t>Primeiro mês de idade, na dose de 2mg/kg/dia.</a:t>
            </a:r>
          </a:p>
        </p:txBody>
      </p:sp>
      <p:cxnSp>
        <p:nvCxnSpPr>
          <p:cNvPr id="9" name="Conector reto 8">
            <a:extLst>
              <a:ext uri="{FF2B5EF4-FFF2-40B4-BE49-F238E27FC236}">
                <a16:creationId xmlns:a16="http://schemas.microsoft.com/office/drawing/2014/main" id="{2813A3BA-0B21-49AC-A3D9-762407766A8D}"/>
              </a:ext>
            </a:extLst>
          </p:cNvPr>
          <p:cNvCxnSpPr>
            <a:cxnSpLocks/>
          </p:cNvCxnSpPr>
          <p:nvPr/>
        </p:nvCxnSpPr>
        <p:spPr>
          <a:xfrm>
            <a:off x="71021" y="1047565"/>
            <a:ext cx="7253056" cy="0"/>
          </a:xfrm>
          <a:prstGeom prst="line">
            <a:avLst/>
          </a:prstGeom>
        </p:spPr>
        <p:style>
          <a:lnRef idx="3">
            <a:schemeClr val="accent1"/>
          </a:lnRef>
          <a:fillRef idx="0">
            <a:schemeClr val="accent1"/>
          </a:fillRef>
          <a:effectRef idx="2">
            <a:schemeClr val="accent1"/>
          </a:effectRef>
          <a:fontRef idx="minor">
            <a:schemeClr val="tx1"/>
          </a:fontRef>
        </p:style>
      </p:cxnSp>
      <p:pic>
        <p:nvPicPr>
          <p:cNvPr id="11" name="Imagem 10">
            <a:extLst>
              <a:ext uri="{FF2B5EF4-FFF2-40B4-BE49-F238E27FC236}">
                <a16:creationId xmlns:a16="http://schemas.microsoft.com/office/drawing/2014/main" id="{80CF9341-4709-41F8-856C-4667D608A38C}"/>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523308" y="62146"/>
            <a:ext cx="1345315" cy="1331651"/>
          </a:xfrm>
          <a:prstGeom prst="rect">
            <a:avLst/>
          </a:prstGeom>
        </p:spPr>
      </p:pic>
      <p:pic>
        <p:nvPicPr>
          <p:cNvPr id="14" name="Picture 2" descr="Pediatras querem mudança em Guia Alimentar que recomenda leite de vaca  integral para bebês - SBP">
            <a:extLst>
              <a:ext uri="{FF2B5EF4-FFF2-40B4-BE49-F238E27FC236}">
                <a16:creationId xmlns:a16="http://schemas.microsoft.com/office/drawing/2014/main" id="{61004D20-3DAD-4D14-B617-FAFC3EB58061}"/>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887375" y="-97661"/>
            <a:ext cx="1526136" cy="1526136"/>
          </a:xfrm>
          <a:prstGeom prst="rect">
            <a:avLst/>
          </a:prstGeom>
          <a:noFill/>
          <a:extLst>
            <a:ext uri="{909E8E84-426E-40DD-AFC4-6F175D3DCCD1}">
              <a14:hiddenFill xmlns:a14="http://schemas.microsoft.com/office/drawing/2010/main">
                <a:solidFill>
                  <a:srgbClr val="FFFFFF"/>
                </a:solidFill>
              </a14:hiddenFill>
            </a:ext>
          </a:extLst>
        </p:spPr>
      </p:pic>
      <p:sp>
        <p:nvSpPr>
          <p:cNvPr id="15" name="CaixaDeTexto 14">
            <a:extLst>
              <a:ext uri="{FF2B5EF4-FFF2-40B4-BE49-F238E27FC236}">
                <a16:creationId xmlns:a16="http://schemas.microsoft.com/office/drawing/2014/main" id="{35293DD3-9E49-4E9E-9F11-6169F2ACE48A}"/>
              </a:ext>
            </a:extLst>
          </p:cNvPr>
          <p:cNvSpPr txBox="1"/>
          <p:nvPr/>
        </p:nvSpPr>
        <p:spPr>
          <a:xfrm>
            <a:off x="71020" y="62146"/>
            <a:ext cx="7448365" cy="523220"/>
          </a:xfrm>
          <a:prstGeom prst="rect">
            <a:avLst/>
          </a:prstGeom>
          <a:noFill/>
        </p:spPr>
        <p:txBody>
          <a:bodyPr wrap="square" rtlCol="0">
            <a:spAutoFit/>
          </a:bodyPr>
          <a:lstStyle/>
          <a:p>
            <a:r>
              <a:rPr lang="pt-BR" sz="2800" b="1" dirty="0">
                <a:solidFill>
                  <a:srgbClr val="002060"/>
                </a:solidFill>
                <a:latin typeface="Bahnschrift Condensed" panose="020B0502040204020203" pitchFamily="34" charset="0"/>
              </a:rPr>
              <a:t>PUERICULTURA NA PRIMEIRA INFÂNCIA </a:t>
            </a:r>
            <a:endParaRPr lang="pt-BR" sz="2800" b="1" dirty="0">
              <a:solidFill>
                <a:srgbClr val="FF0000"/>
              </a:solidFill>
              <a:latin typeface="Bahnschrift Condensed" panose="020B0502040204020203" pitchFamily="34" charset="0"/>
            </a:endParaRPr>
          </a:p>
        </p:txBody>
      </p:sp>
      <p:pic>
        <p:nvPicPr>
          <p:cNvPr id="16" name="Imagem 15">
            <a:extLst>
              <a:ext uri="{FF2B5EF4-FFF2-40B4-BE49-F238E27FC236}">
                <a16:creationId xmlns:a16="http://schemas.microsoft.com/office/drawing/2014/main" id="{4BFD0F38-39C3-4106-ADBE-34E86CB2BC5B}"/>
              </a:ext>
            </a:extLst>
          </p:cNvPr>
          <p:cNvPicPr>
            <a:picLocks noChangeAspect="1"/>
          </p:cNvPicPr>
          <p:nvPr/>
        </p:nvPicPr>
        <p:blipFill>
          <a:blip r:embed="rId4"/>
          <a:stretch>
            <a:fillRect/>
          </a:stretch>
        </p:blipFill>
        <p:spPr>
          <a:xfrm>
            <a:off x="6955428" y="385225"/>
            <a:ext cx="2056477" cy="685492"/>
          </a:xfrm>
          <a:prstGeom prst="rect">
            <a:avLst/>
          </a:prstGeom>
        </p:spPr>
      </p:pic>
    </p:spTree>
    <p:extLst>
      <p:ext uri="{BB962C8B-B14F-4D97-AF65-F5344CB8AC3E}">
        <p14:creationId xmlns:p14="http://schemas.microsoft.com/office/powerpoint/2010/main" val="3578134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Conector reto 4">
            <a:extLst>
              <a:ext uri="{FF2B5EF4-FFF2-40B4-BE49-F238E27FC236}">
                <a16:creationId xmlns:a16="http://schemas.microsoft.com/office/drawing/2014/main" id="{80A53A00-9296-469A-A6AA-354CA4CEB3F6}"/>
              </a:ext>
            </a:extLst>
          </p:cNvPr>
          <p:cNvCxnSpPr>
            <a:cxnSpLocks/>
          </p:cNvCxnSpPr>
          <p:nvPr/>
        </p:nvCxnSpPr>
        <p:spPr>
          <a:xfrm>
            <a:off x="71021" y="1047565"/>
            <a:ext cx="7253056" cy="0"/>
          </a:xfrm>
          <a:prstGeom prst="line">
            <a:avLst/>
          </a:prstGeom>
        </p:spPr>
        <p:style>
          <a:lnRef idx="3">
            <a:schemeClr val="accent1"/>
          </a:lnRef>
          <a:fillRef idx="0">
            <a:schemeClr val="accent1"/>
          </a:fillRef>
          <a:effectRef idx="2">
            <a:schemeClr val="accent1"/>
          </a:effectRef>
          <a:fontRef idx="minor">
            <a:schemeClr val="tx1"/>
          </a:fontRef>
        </p:style>
      </p:cxnSp>
      <p:sp>
        <p:nvSpPr>
          <p:cNvPr id="11" name="CaixaDeTexto 10">
            <a:extLst>
              <a:ext uri="{FF2B5EF4-FFF2-40B4-BE49-F238E27FC236}">
                <a16:creationId xmlns:a16="http://schemas.microsoft.com/office/drawing/2014/main" id="{4C85E029-CF76-43DD-A8E8-7424B900BECF}"/>
              </a:ext>
            </a:extLst>
          </p:cNvPr>
          <p:cNvSpPr txBox="1"/>
          <p:nvPr/>
        </p:nvSpPr>
        <p:spPr>
          <a:xfrm>
            <a:off x="361765" y="2391679"/>
            <a:ext cx="11916052" cy="3418756"/>
          </a:xfrm>
          <a:prstGeom prst="rect">
            <a:avLst/>
          </a:prstGeom>
          <a:noFill/>
        </p:spPr>
        <p:txBody>
          <a:bodyPr wrap="square">
            <a:spAutoFit/>
          </a:bodyPr>
          <a:lstStyle/>
          <a:p>
            <a:pPr marL="342900" indent="-342900">
              <a:lnSpc>
                <a:spcPct val="200000"/>
              </a:lnSpc>
              <a:buFont typeface="+mj-lt"/>
              <a:buAutoNum type="alphaLcParenR"/>
            </a:pPr>
            <a:r>
              <a:rPr lang="pt-BR" sz="2800" b="1" dirty="0">
                <a:solidFill>
                  <a:srgbClr val="002060"/>
                </a:solidFill>
              </a:rPr>
              <a:t>Sexto mês de idade, na dose de 1mg/kg/dia.</a:t>
            </a:r>
          </a:p>
          <a:p>
            <a:pPr marL="342900" indent="-342900">
              <a:lnSpc>
                <a:spcPct val="200000"/>
              </a:lnSpc>
              <a:buFont typeface="+mj-lt"/>
              <a:buAutoNum type="alphaLcParenR"/>
            </a:pPr>
            <a:r>
              <a:rPr lang="pt-BR" sz="2800" b="1" dirty="0">
                <a:solidFill>
                  <a:srgbClr val="002060"/>
                </a:solidFill>
              </a:rPr>
              <a:t>Quarto mês de idade, na dose de 1mg/kg/dia.</a:t>
            </a:r>
          </a:p>
          <a:p>
            <a:pPr marL="342900" indent="-342900">
              <a:lnSpc>
                <a:spcPct val="200000"/>
              </a:lnSpc>
              <a:buFont typeface="+mj-lt"/>
              <a:buAutoNum type="alphaLcParenR"/>
            </a:pPr>
            <a:r>
              <a:rPr lang="pt-BR" sz="2800" b="1" dirty="0">
                <a:solidFill>
                  <a:srgbClr val="002060"/>
                </a:solidFill>
              </a:rPr>
              <a:t>Terceiro mês de idade, na dose de 2mg/kg/dia.</a:t>
            </a:r>
          </a:p>
          <a:p>
            <a:pPr marL="342900" indent="-342900">
              <a:lnSpc>
                <a:spcPct val="200000"/>
              </a:lnSpc>
              <a:buFont typeface="+mj-lt"/>
              <a:buAutoNum type="alphaLcParenR"/>
            </a:pPr>
            <a:r>
              <a:rPr lang="pt-BR" sz="2800" b="1" dirty="0">
                <a:solidFill>
                  <a:srgbClr val="002060"/>
                </a:solidFill>
              </a:rPr>
              <a:t>Primeiro mês de idade, na dose de 2mg/kg/dia.</a:t>
            </a:r>
          </a:p>
        </p:txBody>
      </p:sp>
      <p:sp>
        <p:nvSpPr>
          <p:cNvPr id="12" name="Título 1">
            <a:extLst>
              <a:ext uri="{FF2B5EF4-FFF2-40B4-BE49-F238E27FC236}">
                <a16:creationId xmlns:a16="http://schemas.microsoft.com/office/drawing/2014/main" id="{730AB0D2-F602-4525-9680-3170DBE1CD89}"/>
              </a:ext>
            </a:extLst>
          </p:cNvPr>
          <p:cNvSpPr txBox="1">
            <a:spLocks/>
          </p:cNvSpPr>
          <p:nvPr/>
        </p:nvSpPr>
        <p:spPr>
          <a:xfrm>
            <a:off x="590401" y="683695"/>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pt-BR" sz="4000" b="1" dirty="0">
                <a:solidFill>
                  <a:srgbClr val="002060"/>
                </a:solidFill>
                <a:latin typeface="Arial" panose="020B0604020202020204" pitchFamily="34" charset="0"/>
                <a:cs typeface="Arial" panose="020B0604020202020204" pitchFamily="34" charset="0"/>
              </a:rPr>
              <a:t>QUESTÃO 3 </a:t>
            </a:r>
          </a:p>
        </p:txBody>
      </p:sp>
      <p:cxnSp>
        <p:nvCxnSpPr>
          <p:cNvPr id="9" name="Conector reto 8">
            <a:extLst>
              <a:ext uri="{FF2B5EF4-FFF2-40B4-BE49-F238E27FC236}">
                <a16:creationId xmlns:a16="http://schemas.microsoft.com/office/drawing/2014/main" id="{2750EA78-FD66-4924-8800-26B987368436}"/>
              </a:ext>
            </a:extLst>
          </p:cNvPr>
          <p:cNvCxnSpPr>
            <a:cxnSpLocks/>
          </p:cNvCxnSpPr>
          <p:nvPr/>
        </p:nvCxnSpPr>
        <p:spPr>
          <a:xfrm>
            <a:off x="71021" y="1047565"/>
            <a:ext cx="7253056" cy="0"/>
          </a:xfrm>
          <a:prstGeom prst="line">
            <a:avLst/>
          </a:prstGeom>
        </p:spPr>
        <p:style>
          <a:lnRef idx="3">
            <a:schemeClr val="accent1"/>
          </a:lnRef>
          <a:fillRef idx="0">
            <a:schemeClr val="accent1"/>
          </a:fillRef>
          <a:effectRef idx="2">
            <a:schemeClr val="accent1"/>
          </a:effectRef>
          <a:fontRef idx="minor">
            <a:schemeClr val="tx1"/>
          </a:fontRef>
        </p:style>
      </p:cxnSp>
      <p:pic>
        <p:nvPicPr>
          <p:cNvPr id="13" name="Imagem 12">
            <a:extLst>
              <a:ext uri="{FF2B5EF4-FFF2-40B4-BE49-F238E27FC236}">
                <a16:creationId xmlns:a16="http://schemas.microsoft.com/office/drawing/2014/main" id="{19E156AC-A388-4C9D-BF94-4EC7D18D5B36}"/>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523308" y="62146"/>
            <a:ext cx="1345315" cy="1331651"/>
          </a:xfrm>
          <a:prstGeom prst="rect">
            <a:avLst/>
          </a:prstGeom>
        </p:spPr>
      </p:pic>
      <p:pic>
        <p:nvPicPr>
          <p:cNvPr id="14" name="Picture 2" descr="Pediatras querem mudança em Guia Alimentar que recomenda leite de vaca  integral para bebês - SBP">
            <a:extLst>
              <a:ext uri="{FF2B5EF4-FFF2-40B4-BE49-F238E27FC236}">
                <a16:creationId xmlns:a16="http://schemas.microsoft.com/office/drawing/2014/main" id="{822F568D-B9AA-44BD-B8E2-20DF1B475733}"/>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887375" y="-97661"/>
            <a:ext cx="1526136" cy="1526136"/>
          </a:xfrm>
          <a:prstGeom prst="rect">
            <a:avLst/>
          </a:prstGeom>
          <a:noFill/>
          <a:extLst>
            <a:ext uri="{909E8E84-426E-40DD-AFC4-6F175D3DCCD1}">
              <a14:hiddenFill xmlns:a14="http://schemas.microsoft.com/office/drawing/2010/main">
                <a:solidFill>
                  <a:srgbClr val="FFFFFF"/>
                </a:solidFill>
              </a14:hiddenFill>
            </a:ext>
          </a:extLst>
        </p:spPr>
      </p:pic>
      <p:sp>
        <p:nvSpPr>
          <p:cNvPr id="15" name="CaixaDeTexto 14">
            <a:extLst>
              <a:ext uri="{FF2B5EF4-FFF2-40B4-BE49-F238E27FC236}">
                <a16:creationId xmlns:a16="http://schemas.microsoft.com/office/drawing/2014/main" id="{2A6288EF-E5C5-425E-B749-BC6F00A714B0}"/>
              </a:ext>
            </a:extLst>
          </p:cNvPr>
          <p:cNvSpPr txBox="1"/>
          <p:nvPr/>
        </p:nvSpPr>
        <p:spPr>
          <a:xfrm>
            <a:off x="71020" y="62146"/>
            <a:ext cx="7448365" cy="523220"/>
          </a:xfrm>
          <a:prstGeom prst="rect">
            <a:avLst/>
          </a:prstGeom>
          <a:noFill/>
        </p:spPr>
        <p:txBody>
          <a:bodyPr wrap="square" rtlCol="0">
            <a:spAutoFit/>
          </a:bodyPr>
          <a:lstStyle/>
          <a:p>
            <a:r>
              <a:rPr lang="pt-BR" sz="2800" b="1" dirty="0">
                <a:solidFill>
                  <a:srgbClr val="002060"/>
                </a:solidFill>
                <a:latin typeface="Bahnschrift Condensed" panose="020B0502040204020203" pitchFamily="34" charset="0"/>
              </a:rPr>
              <a:t>PUERICULTURA NA PRIMEIRA INFÂNCIA </a:t>
            </a:r>
            <a:endParaRPr lang="pt-BR" sz="2800" b="1" dirty="0">
              <a:solidFill>
                <a:srgbClr val="FF0000"/>
              </a:solidFill>
              <a:latin typeface="Bahnschrift Condensed" panose="020B0502040204020203" pitchFamily="34" charset="0"/>
            </a:endParaRPr>
          </a:p>
        </p:txBody>
      </p:sp>
      <p:pic>
        <p:nvPicPr>
          <p:cNvPr id="16" name="Imagem 15">
            <a:extLst>
              <a:ext uri="{FF2B5EF4-FFF2-40B4-BE49-F238E27FC236}">
                <a16:creationId xmlns:a16="http://schemas.microsoft.com/office/drawing/2014/main" id="{B91F66FD-EF35-44F8-B7D4-6715D29E38B7}"/>
              </a:ext>
            </a:extLst>
          </p:cNvPr>
          <p:cNvPicPr>
            <a:picLocks noChangeAspect="1"/>
          </p:cNvPicPr>
          <p:nvPr/>
        </p:nvPicPr>
        <p:blipFill>
          <a:blip r:embed="rId4"/>
          <a:stretch>
            <a:fillRect/>
          </a:stretch>
        </p:blipFill>
        <p:spPr>
          <a:xfrm>
            <a:off x="6955428" y="385225"/>
            <a:ext cx="2056477" cy="685492"/>
          </a:xfrm>
          <a:prstGeom prst="rect">
            <a:avLst/>
          </a:prstGeom>
        </p:spPr>
      </p:pic>
    </p:spTree>
    <p:extLst>
      <p:ext uri="{BB962C8B-B14F-4D97-AF65-F5344CB8AC3E}">
        <p14:creationId xmlns:p14="http://schemas.microsoft.com/office/powerpoint/2010/main" val="25691478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Conector reto 4">
            <a:extLst>
              <a:ext uri="{FF2B5EF4-FFF2-40B4-BE49-F238E27FC236}">
                <a16:creationId xmlns:a16="http://schemas.microsoft.com/office/drawing/2014/main" id="{80A53A00-9296-469A-A6AA-354CA4CEB3F6}"/>
              </a:ext>
            </a:extLst>
          </p:cNvPr>
          <p:cNvCxnSpPr>
            <a:cxnSpLocks/>
          </p:cNvCxnSpPr>
          <p:nvPr/>
        </p:nvCxnSpPr>
        <p:spPr>
          <a:xfrm>
            <a:off x="71021" y="1047565"/>
            <a:ext cx="7253056" cy="0"/>
          </a:xfrm>
          <a:prstGeom prst="line">
            <a:avLst/>
          </a:prstGeom>
        </p:spPr>
        <p:style>
          <a:lnRef idx="3">
            <a:schemeClr val="accent1"/>
          </a:lnRef>
          <a:fillRef idx="0">
            <a:schemeClr val="accent1"/>
          </a:fillRef>
          <a:effectRef idx="2">
            <a:schemeClr val="accent1"/>
          </a:effectRef>
          <a:fontRef idx="minor">
            <a:schemeClr val="tx1"/>
          </a:fontRef>
        </p:style>
      </p:cxnSp>
      <p:sp>
        <p:nvSpPr>
          <p:cNvPr id="11" name="CaixaDeTexto 10">
            <a:extLst>
              <a:ext uri="{FF2B5EF4-FFF2-40B4-BE49-F238E27FC236}">
                <a16:creationId xmlns:a16="http://schemas.microsoft.com/office/drawing/2014/main" id="{4C85E029-CF76-43DD-A8E8-7424B900BECF}"/>
              </a:ext>
            </a:extLst>
          </p:cNvPr>
          <p:cNvSpPr txBox="1"/>
          <p:nvPr/>
        </p:nvSpPr>
        <p:spPr>
          <a:xfrm>
            <a:off x="426867" y="1947435"/>
            <a:ext cx="11694111" cy="833433"/>
          </a:xfrm>
          <a:prstGeom prst="rect">
            <a:avLst/>
          </a:prstGeom>
          <a:noFill/>
        </p:spPr>
        <p:txBody>
          <a:bodyPr wrap="square">
            <a:spAutoFit/>
          </a:bodyPr>
          <a:lstStyle/>
          <a:p>
            <a:pPr>
              <a:lnSpc>
                <a:spcPct val="200000"/>
              </a:lnSpc>
            </a:pPr>
            <a:r>
              <a:rPr lang="pt-BR" sz="2800" b="1" dirty="0">
                <a:solidFill>
                  <a:srgbClr val="002060"/>
                </a:solidFill>
                <a:highlight>
                  <a:srgbClr val="FFFF00"/>
                </a:highlight>
              </a:rPr>
              <a:t>d) Primeiro mês de idade, na dose de 2mg/kg/dia.</a:t>
            </a:r>
          </a:p>
        </p:txBody>
      </p:sp>
      <p:sp>
        <p:nvSpPr>
          <p:cNvPr id="9" name="Título 1">
            <a:extLst>
              <a:ext uri="{FF2B5EF4-FFF2-40B4-BE49-F238E27FC236}">
                <a16:creationId xmlns:a16="http://schemas.microsoft.com/office/drawing/2014/main" id="{3F74E582-1B2F-4CFB-A31C-2132C1E68126}"/>
              </a:ext>
            </a:extLst>
          </p:cNvPr>
          <p:cNvSpPr txBox="1">
            <a:spLocks/>
          </p:cNvSpPr>
          <p:nvPr/>
        </p:nvSpPr>
        <p:spPr>
          <a:xfrm>
            <a:off x="574830" y="1275093"/>
            <a:ext cx="10515600" cy="67234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pt-BR" sz="2800" b="1" dirty="0">
                <a:solidFill>
                  <a:srgbClr val="002060"/>
                </a:solidFill>
                <a:latin typeface="Arial" panose="020B0604020202020204" pitchFamily="34" charset="0"/>
                <a:cs typeface="Arial" panose="020B0604020202020204" pitchFamily="34" charset="0"/>
              </a:rPr>
              <a:t>RESPOSTA CORRETA / COMENTÁRIOS</a:t>
            </a:r>
          </a:p>
        </p:txBody>
      </p:sp>
      <p:sp>
        <p:nvSpPr>
          <p:cNvPr id="16" name="Título 1">
            <a:extLst>
              <a:ext uri="{FF2B5EF4-FFF2-40B4-BE49-F238E27FC236}">
                <a16:creationId xmlns:a16="http://schemas.microsoft.com/office/drawing/2014/main" id="{6A198F48-FFE8-4EE3-AE2C-B62E2DBE24E0}"/>
              </a:ext>
            </a:extLst>
          </p:cNvPr>
          <p:cNvSpPr txBox="1">
            <a:spLocks/>
          </p:cNvSpPr>
          <p:nvPr/>
        </p:nvSpPr>
        <p:spPr>
          <a:xfrm>
            <a:off x="426867" y="2801229"/>
            <a:ext cx="11587580" cy="3630530"/>
          </a:xfrm>
          <a:prstGeom prst="rect">
            <a:avLst/>
          </a:prstGeom>
        </p:spPr>
        <p:txBody>
          <a:bodyPr vert="horz" lIns="91440" tIns="45720" rIns="91440" bIns="45720" rtlCol="0" anchor="b">
            <a:normAutofit fontScale="8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lnSpc>
                <a:spcPct val="120000"/>
              </a:lnSpc>
            </a:pPr>
            <a:r>
              <a:rPr lang="pt-BR" sz="2800" b="1" dirty="0">
                <a:solidFill>
                  <a:srgbClr val="002060"/>
                </a:solidFill>
                <a:latin typeface="Arial" panose="020B0604020202020204" pitchFamily="34" charset="0"/>
                <a:cs typeface="Arial" panose="020B0604020202020204" pitchFamily="34" charset="0"/>
              </a:rPr>
              <a:t>A anemia ferropriva é a principal causa de anemia no mundo. Tem efeito no crescimento e desenvolvimento de populações, em especial as de risco. Ações tem sido propostas para a prevenção da anemia ferropriva. A suplementação de ferro é política de saúde pública desde 2005 no Brasil. A SBP recomenda a suplementação profilática de ferro 1mg/kg/dia dos 3 aos 24 meses de idade, independente do tipo de aleitamento. Para aqueles de baixo peso ao nascer (&lt;2.500g) a recomendação é 2mg/kg/dia por mais um ano. Para prematuros a dose varia de 2 a 4mg/kg/dia a partir do 30º dia de idade até 1 ano e a partir dai, 1mg/kg/dia por mais um ano.</a:t>
            </a:r>
          </a:p>
        </p:txBody>
      </p:sp>
      <p:cxnSp>
        <p:nvCxnSpPr>
          <p:cNvPr id="12" name="Conector reto 11">
            <a:extLst>
              <a:ext uri="{FF2B5EF4-FFF2-40B4-BE49-F238E27FC236}">
                <a16:creationId xmlns:a16="http://schemas.microsoft.com/office/drawing/2014/main" id="{2A3EBEC2-3149-454F-B6C8-7F043C4413EC}"/>
              </a:ext>
            </a:extLst>
          </p:cNvPr>
          <p:cNvCxnSpPr>
            <a:cxnSpLocks/>
          </p:cNvCxnSpPr>
          <p:nvPr/>
        </p:nvCxnSpPr>
        <p:spPr>
          <a:xfrm>
            <a:off x="71021" y="1047565"/>
            <a:ext cx="7253056" cy="0"/>
          </a:xfrm>
          <a:prstGeom prst="line">
            <a:avLst/>
          </a:prstGeom>
        </p:spPr>
        <p:style>
          <a:lnRef idx="3">
            <a:schemeClr val="accent1"/>
          </a:lnRef>
          <a:fillRef idx="0">
            <a:schemeClr val="accent1"/>
          </a:fillRef>
          <a:effectRef idx="2">
            <a:schemeClr val="accent1"/>
          </a:effectRef>
          <a:fontRef idx="minor">
            <a:schemeClr val="tx1"/>
          </a:fontRef>
        </p:style>
      </p:cxnSp>
      <p:pic>
        <p:nvPicPr>
          <p:cNvPr id="13" name="Imagem 12">
            <a:extLst>
              <a:ext uri="{FF2B5EF4-FFF2-40B4-BE49-F238E27FC236}">
                <a16:creationId xmlns:a16="http://schemas.microsoft.com/office/drawing/2014/main" id="{38259D2A-4733-4B83-9D47-67D7FB04F0AC}"/>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523308" y="62146"/>
            <a:ext cx="1345315" cy="1331651"/>
          </a:xfrm>
          <a:prstGeom prst="rect">
            <a:avLst/>
          </a:prstGeom>
        </p:spPr>
      </p:pic>
      <p:pic>
        <p:nvPicPr>
          <p:cNvPr id="14" name="Picture 2" descr="Pediatras querem mudança em Guia Alimentar que recomenda leite de vaca  integral para bebês - SBP">
            <a:extLst>
              <a:ext uri="{FF2B5EF4-FFF2-40B4-BE49-F238E27FC236}">
                <a16:creationId xmlns:a16="http://schemas.microsoft.com/office/drawing/2014/main" id="{C93AFFFF-6E69-4C49-817E-EE26DABB0827}"/>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887375" y="-97661"/>
            <a:ext cx="1526136" cy="1526136"/>
          </a:xfrm>
          <a:prstGeom prst="rect">
            <a:avLst/>
          </a:prstGeom>
          <a:noFill/>
          <a:extLst>
            <a:ext uri="{909E8E84-426E-40DD-AFC4-6F175D3DCCD1}">
              <a14:hiddenFill xmlns:a14="http://schemas.microsoft.com/office/drawing/2010/main">
                <a:solidFill>
                  <a:srgbClr val="FFFFFF"/>
                </a:solidFill>
              </a14:hiddenFill>
            </a:ext>
          </a:extLst>
        </p:spPr>
      </p:pic>
      <p:sp>
        <p:nvSpPr>
          <p:cNvPr id="15" name="CaixaDeTexto 14">
            <a:extLst>
              <a:ext uri="{FF2B5EF4-FFF2-40B4-BE49-F238E27FC236}">
                <a16:creationId xmlns:a16="http://schemas.microsoft.com/office/drawing/2014/main" id="{24AE2D89-5076-47EF-B032-A4F4C0360552}"/>
              </a:ext>
            </a:extLst>
          </p:cNvPr>
          <p:cNvSpPr txBox="1"/>
          <p:nvPr/>
        </p:nvSpPr>
        <p:spPr>
          <a:xfrm>
            <a:off x="71020" y="62146"/>
            <a:ext cx="7448365" cy="523220"/>
          </a:xfrm>
          <a:prstGeom prst="rect">
            <a:avLst/>
          </a:prstGeom>
          <a:noFill/>
        </p:spPr>
        <p:txBody>
          <a:bodyPr wrap="square" rtlCol="0">
            <a:spAutoFit/>
          </a:bodyPr>
          <a:lstStyle/>
          <a:p>
            <a:r>
              <a:rPr lang="pt-BR" sz="2800" b="1" dirty="0">
                <a:solidFill>
                  <a:srgbClr val="002060"/>
                </a:solidFill>
                <a:latin typeface="Bahnschrift Condensed" panose="020B0502040204020203" pitchFamily="34" charset="0"/>
              </a:rPr>
              <a:t>PUERICULTURA NA PRIMEIRA INFÂNCIA </a:t>
            </a:r>
            <a:endParaRPr lang="pt-BR" sz="2800" b="1" dirty="0">
              <a:solidFill>
                <a:srgbClr val="FF0000"/>
              </a:solidFill>
              <a:latin typeface="Bahnschrift Condensed" panose="020B0502040204020203" pitchFamily="34" charset="0"/>
            </a:endParaRPr>
          </a:p>
        </p:txBody>
      </p:sp>
      <p:pic>
        <p:nvPicPr>
          <p:cNvPr id="17" name="Imagem 16">
            <a:extLst>
              <a:ext uri="{FF2B5EF4-FFF2-40B4-BE49-F238E27FC236}">
                <a16:creationId xmlns:a16="http://schemas.microsoft.com/office/drawing/2014/main" id="{5A5A1522-7D35-47F4-ABEE-057A18638DFA}"/>
              </a:ext>
            </a:extLst>
          </p:cNvPr>
          <p:cNvPicPr>
            <a:picLocks noChangeAspect="1"/>
          </p:cNvPicPr>
          <p:nvPr/>
        </p:nvPicPr>
        <p:blipFill>
          <a:blip r:embed="rId4"/>
          <a:stretch>
            <a:fillRect/>
          </a:stretch>
        </p:blipFill>
        <p:spPr>
          <a:xfrm>
            <a:off x="6955428" y="385225"/>
            <a:ext cx="2056477" cy="685492"/>
          </a:xfrm>
          <a:prstGeom prst="rect">
            <a:avLst/>
          </a:prstGeom>
        </p:spPr>
      </p:pic>
    </p:spTree>
    <p:extLst>
      <p:ext uri="{BB962C8B-B14F-4D97-AF65-F5344CB8AC3E}">
        <p14:creationId xmlns:p14="http://schemas.microsoft.com/office/powerpoint/2010/main" val="7374803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Conector reto 4">
            <a:extLst>
              <a:ext uri="{FF2B5EF4-FFF2-40B4-BE49-F238E27FC236}">
                <a16:creationId xmlns:a16="http://schemas.microsoft.com/office/drawing/2014/main" id="{80A53A00-9296-469A-A6AA-354CA4CEB3F6}"/>
              </a:ext>
            </a:extLst>
          </p:cNvPr>
          <p:cNvCxnSpPr>
            <a:cxnSpLocks/>
          </p:cNvCxnSpPr>
          <p:nvPr/>
        </p:nvCxnSpPr>
        <p:spPr>
          <a:xfrm>
            <a:off x="71021" y="1047565"/>
            <a:ext cx="7253056" cy="0"/>
          </a:xfrm>
          <a:prstGeom prst="line">
            <a:avLst/>
          </a:prstGeom>
        </p:spPr>
        <p:style>
          <a:lnRef idx="3">
            <a:schemeClr val="accent1"/>
          </a:lnRef>
          <a:fillRef idx="0">
            <a:schemeClr val="accent1"/>
          </a:fillRef>
          <a:effectRef idx="2">
            <a:schemeClr val="accent1"/>
          </a:effectRef>
          <a:fontRef idx="minor">
            <a:schemeClr val="tx1"/>
          </a:fontRef>
        </p:style>
      </p:cxnSp>
      <p:sp>
        <p:nvSpPr>
          <p:cNvPr id="12" name="CaixaDeTexto 11">
            <a:extLst>
              <a:ext uri="{FF2B5EF4-FFF2-40B4-BE49-F238E27FC236}">
                <a16:creationId xmlns:a16="http://schemas.microsoft.com/office/drawing/2014/main" id="{941044F3-BA38-4C36-90C4-C61C8D54F8D6}"/>
              </a:ext>
            </a:extLst>
          </p:cNvPr>
          <p:cNvSpPr txBox="1"/>
          <p:nvPr/>
        </p:nvSpPr>
        <p:spPr>
          <a:xfrm>
            <a:off x="137604" y="1549394"/>
            <a:ext cx="11916792" cy="1938992"/>
          </a:xfrm>
          <a:prstGeom prst="rect">
            <a:avLst/>
          </a:prstGeom>
          <a:noFill/>
        </p:spPr>
        <p:txBody>
          <a:bodyPr wrap="square" rtlCol="0">
            <a:spAutoFit/>
          </a:bodyPr>
          <a:lstStyle/>
          <a:p>
            <a:pPr algn="just"/>
            <a:r>
              <a:rPr lang="pt-BR" sz="2400" b="1" dirty="0">
                <a:solidFill>
                  <a:srgbClr val="002060"/>
                </a:solidFill>
              </a:rPr>
              <a:t>Questão 04: </a:t>
            </a:r>
            <a:r>
              <a:rPr lang="pt-BR" sz="2400" b="1" dirty="0" err="1">
                <a:solidFill>
                  <a:srgbClr val="002060"/>
                </a:solidFill>
              </a:rPr>
              <a:t>Pré</a:t>
            </a:r>
            <a:r>
              <a:rPr lang="pt-BR" sz="2400" b="1" dirty="0">
                <a:solidFill>
                  <a:srgbClr val="002060"/>
                </a:solidFill>
              </a:rPr>
              <a:t> escolar, três anos, sexo masculino, é trazido por sua mãe à consulta pois não quer comer e ela teme que fique desnutrido. Conta que faz de tudo para que coma, mas só aceita alimentos pastosos e líquidos, deixa o biscoito na boca até derreter e tem preferência por alimentos lácteos. Em função disso, ela cede e coloca suplementos no leite para tentar nutri-lo. A proposta adequada é: </a:t>
            </a:r>
          </a:p>
        </p:txBody>
      </p:sp>
      <p:sp>
        <p:nvSpPr>
          <p:cNvPr id="13" name="CaixaDeTexto 12">
            <a:extLst>
              <a:ext uri="{FF2B5EF4-FFF2-40B4-BE49-F238E27FC236}">
                <a16:creationId xmlns:a16="http://schemas.microsoft.com/office/drawing/2014/main" id="{C6DA6CA5-153E-4096-BA2F-0D3F6439B5A3}"/>
              </a:ext>
            </a:extLst>
          </p:cNvPr>
          <p:cNvSpPr txBox="1"/>
          <p:nvPr/>
        </p:nvSpPr>
        <p:spPr>
          <a:xfrm>
            <a:off x="213804" y="3557172"/>
            <a:ext cx="11916052" cy="2943563"/>
          </a:xfrm>
          <a:prstGeom prst="rect">
            <a:avLst/>
          </a:prstGeom>
          <a:noFill/>
        </p:spPr>
        <p:txBody>
          <a:bodyPr wrap="square">
            <a:spAutoFit/>
          </a:bodyPr>
          <a:lstStyle/>
          <a:p>
            <a:pPr marL="342900" indent="-342900">
              <a:lnSpc>
                <a:spcPct val="200000"/>
              </a:lnSpc>
              <a:buFont typeface="+mj-lt"/>
              <a:buAutoNum type="alphaLcParenR"/>
            </a:pPr>
            <a:r>
              <a:rPr lang="pt-BR" sz="2400" b="1" dirty="0">
                <a:solidFill>
                  <a:srgbClr val="002060"/>
                </a:solidFill>
              </a:rPr>
              <a:t>Utilizar inicialmente a coerção para alterar a preferência. </a:t>
            </a:r>
          </a:p>
          <a:p>
            <a:pPr marL="342900" indent="-342900">
              <a:lnSpc>
                <a:spcPct val="200000"/>
              </a:lnSpc>
              <a:buFont typeface="+mj-lt"/>
              <a:buAutoNum type="alphaLcParenR"/>
            </a:pPr>
            <a:r>
              <a:rPr lang="pt-BR" sz="2400" b="1" dirty="0">
                <a:solidFill>
                  <a:srgbClr val="002060"/>
                </a:solidFill>
              </a:rPr>
              <a:t>Oferecer alimentos sólidos quando a criança solicitar leite.</a:t>
            </a:r>
          </a:p>
          <a:p>
            <a:pPr marL="342900" indent="-342900">
              <a:lnSpc>
                <a:spcPct val="200000"/>
              </a:lnSpc>
              <a:buFont typeface="+mj-lt"/>
              <a:buAutoNum type="alphaLcParenR"/>
            </a:pPr>
            <a:r>
              <a:rPr lang="pt-BR" sz="2400" b="1" dirty="0">
                <a:solidFill>
                  <a:srgbClr val="002060"/>
                </a:solidFill>
              </a:rPr>
              <a:t>Evitar o uso de utensílios que a criança rejeite como colher.</a:t>
            </a:r>
          </a:p>
          <a:p>
            <a:pPr marL="342900" indent="-342900">
              <a:lnSpc>
                <a:spcPct val="200000"/>
              </a:lnSpc>
              <a:buFont typeface="+mj-lt"/>
              <a:buAutoNum type="alphaLcParenR"/>
            </a:pPr>
            <a:r>
              <a:rPr lang="pt-BR" sz="2400" b="1" dirty="0">
                <a:solidFill>
                  <a:srgbClr val="002060"/>
                </a:solidFill>
              </a:rPr>
              <a:t>Observar pois tal comportamento é normal até quatro anos de idade.</a:t>
            </a:r>
          </a:p>
        </p:txBody>
      </p:sp>
      <p:cxnSp>
        <p:nvCxnSpPr>
          <p:cNvPr id="9" name="Conector reto 8">
            <a:extLst>
              <a:ext uri="{FF2B5EF4-FFF2-40B4-BE49-F238E27FC236}">
                <a16:creationId xmlns:a16="http://schemas.microsoft.com/office/drawing/2014/main" id="{30C8E83E-A81B-4DE8-9A76-600B314BF6D7}"/>
              </a:ext>
            </a:extLst>
          </p:cNvPr>
          <p:cNvCxnSpPr>
            <a:cxnSpLocks/>
          </p:cNvCxnSpPr>
          <p:nvPr/>
        </p:nvCxnSpPr>
        <p:spPr>
          <a:xfrm>
            <a:off x="71021" y="1047565"/>
            <a:ext cx="7253056" cy="0"/>
          </a:xfrm>
          <a:prstGeom prst="line">
            <a:avLst/>
          </a:prstGeom>
        </p:spPr>
        <p:style>
          <a:lnRef idx="3">
            <a:schemeClr val="accent1"/>
          </a:lnRef>
          <a:fillRef idx="0">
            <a:schemeClr val="accent1"/>
          </a:fillRef>
          <a:effectRef idx="2">
            <a:schemeClr val="accent1"/>
          </a:effectRef>
          <a:fontRef idx="minor">
            <a:schemeClr val="tx1"/>
          </a:fontRef>
        </p:style>
      </p:cxnSp>
      <p:pic>
        <p:nvPicPr>
          <p:cNvPr id="11" name="Imagem 10">
            <a:extLst>
              <a:ext uri="{FF2B5EF4-FFF2-40B4-BE49-F238E27FC236}">
                <a16:creationId xmlns:a16="http://schemas.microsoft.com/office/drawing/2014/main" id="{F5F446A9-82CC-4A6B-8A1C-EE27E7E8DBBE}"/>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523308" y="62146"/>
            <a:ext cx="1345315" cy="1331651"/>
          </a:xfrm>
          <a:prstGeom prst="rect">
            <a:avLst/>
          </a:prstGeom>
        </p:spPr>
      </p:pic>
      <p:pic>
        <p:nvPicPr>
          <p:cNvPr id="14" name="Picture 2" descr="Pediatras querem mudança em Guia Alimentar que recomenda leite de vaca  integral para bebês - SBP">
            <a:extLst>
              <a:ext uri="{FF2B5EF4-FFF2-40B4-BE49-F238E27FC236}">
                <a16:creationId xmlns:a16="http://schemas.microsoft.com/office/drawing/2014/main" id="{2BBBB694-61A6-4D78-B974-C1D985416718}"/>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887375" y="-97661"/>
            <a:ext cx="1526136" cy="1526136"/>
          </a:xfrm>
          <a:prstGeom prst="rect">
            <a:avLst/>
          </a:prstGeom>
          <a:noFill/>
          <a:extLst>
            <a:ext uri="{909E8E84-426E-40DD-AFC4-6F175D3DCCD1}">
              <a14:hiddenFill xmlns:a14="http://schemas.microsoft.com/office/drawing/2010/main">
                <a:solidFill>
                  <a:srgbClr val="FFFFFF"/>
                </a:solidFill>
              </a14:hiddenFill>
            </a:ext>
          </a:extLst>
        </p:spPr>
      </p:pic>
      <p:sp>
        <p:nvSpPr>
          <p:cNvPr id="15" name="CaixaDeTexto 14">
            <a:extLst>
              <a:ext uri="{FF2B5EF4-FFF2-40B4-BE49-F238E27FC236}">
                <a16:creationId xmlns:a16="http://schemas.microsoft.com/office/drawing/2014/main" id="{8A654A4E-A07A-4AD9-B71C-562D114DB9AE}"/>
              </a:ext>
            </a:extLst>
          </p:cNvPr>
          <p:cNvSpPr txBox="1"/>
          <p:nvPr/>
        </p:nvSpPr>
        <p:spPr>
          <a:xfrm>
            <a:off x="71020" y="62146"/>
            <a:ext cx="7448365" cy="523220"/>
          </a:xfrm>
          <a:prstGeom prst="rect">
            <a:avLst/>
          </a:prstGeom>
          <a:noFill/>
        </p:spPr>
        <p:txBody>
          <a:bodyPr wrap="square" rtlCol="0">
            <a:spAutoFit/>
          </a:bodyPr>
          <a:lstStyle/>
          <a:p>
            <a:r>
              <a:rPr lang="pt-BR" sz="2800" b="1" dirty="0">
                <a:solidFill>
                  <a:srgbClr val="002060"/>
                </a:solidFill>
                <a:latin typeface="Bahnschrift Condensed" panose="020B0502040204020203" pitchFamily="34" charset="0"/>
              </a:rPr>
              <a:t>PUERICULTURA NA PRIMEIRA INFÂNCIA </a:t>
            </a:r>
            <a:endParaRPr lang="pt-BR" sz="2800" b="1" dirty="0">
              <a:solidFill>
                <a:srgbClr val="FF0000"/>
              </a:solidFill>
              <a:latin typeface="Bahnschrift Condensed" panose="020B0502040204020203" pitchFamily="34" charset="0"/>
            </a:endParaRPr>
          </a:p>
        </p:txBody>
      </p:sp>
      <p:pic>
        <p:nvPicPr>
          <p:cNvPr id="16" name="Imagem 15">
            <a:extLst>
              <a:ext uri="{FF2B5EF4-FFF2-40B4-BE49-F238E27FC236}">
                <a16:creationId xmlns:a16="http://schemas.microsoft.com/office/drawing/2014/main" id="{7C4DBE24-D616-4D94-B754-3FCF67A40C92}"/>
              </a:ext>
            </a:extLst>
          </p:cNvPr>
          <p:cNvPicPr>
            <a:picLocks noChangeAspect="1"/>
          </p:cNvPicPr>
          <p:nvPr/>
        </p:nvPicPr>
        <p:blipFill>
          <a:blip r:embed="rId4"/>
          <a:stretch>
            <a:fillRect/>
          </a:stretch>
        </p:blipFill>
        <p:spPr>
          <a:xfrm>
            <a:off x="6955428" y="385225"/>
            <a:ext cx="2056477" cy="685492"/>
          </a:xfrm>
          <a:prstGeom prst="rect">
            <a:avLst/>
          </a:prstGeom>
        </p:spPr>
      </p:pic>
    </p:spTree>
    <p:extLst>
      <p:ext uri="{BB962C8B-B14F-4D97-AF65-F5344CB8AC3E}">
        <p14:creationId xmlns:p14="http://schemas.microsoft.com/office/powerpoint/2010/main" val="1935782029"/>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973</TotalTime>
  <Words>1513</Words>
  <Application>Microsoft Office PowerPoint</Application>
  <PresentationFormat>Widescreen</PresentationFormat>
  <Paragraphs>70</Paragraphs>
  <Slides>12</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12</vt:i4>
      </vt:variant>
    </vt:vector>
  </HeadingPairs>
  <TitlesOfParts>
    <vt:vector size="18" baseType="lpstr">
      <vt:lpstr>Arial</vt:lpstr>
      <vt:lpstr>Arial Narrow</vt:lpstr>
      <vt:lpstr>Bahnschrift Condensed</vt:lpstr>
      <vt:lpstr>Calibri</vt:lpstr>
      <vt:lpstr>Calibri Light</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SOCEP-I7</dc:creator>
  <cp:lastModifiedBy>SOCEP-I7</cp:lastModifiedBy>
  <cp:revision>9</cp:revision>
  <dcterms:created xsi:type="dcterms:W3CDTF">2021-07-19T17:04:35Z</dcterms:created>
  <dcterms:modified xsi:type="dcterms:W3CDTF">2021-09-30T15:10:21Z</dcterms:modified>
</cp:coreProperties>
</file>