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5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5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acsess.onlinelibrary.wiley.com/doi/10.1002/nse2.20047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anatomypubs.onlinelibrary.wiley.com/doi/10.1002/ase.2003" TargetMode="External"/><Relationship Id="rId5" Type="http://schemas.openxmlformats.org/officeDocument/2006/relationships/hyperlink" Target="https://accpjournals.onlinelibrary.wiley.com/doi/10.1002/jac5.1349" TargetMode="External"/><Relationship Id="rId4" Type="http://schemas.openxmlformats.org/officeDocument/2006/relationships/hyperlink" Target="https://onlinelibrary.wiley.com/doi/10.1002/anzf.14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vsalud.org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ubmed.ncbi.nlm.nih.gov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-periodicos-capes-gov-br.ezl.periodicos.capes.gov.br/index.php" TargetMode="External"/><Relationship Id="rId5" Type="http://schemas.openxmlformats.org/officeDocument/2006/relationships/hyperlink" Target="https://www.sciencedirect.com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scielosp.org/" TargetMode="External"/><Relationship Id="rId9" Type="http://schemas.openxmlformats.org/officeDocument/2006/relationships/hyperlink" Target="https://onlinelibrary.wiley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scielosp.org/article/rpsp/2018.v42/e33/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www.scielosp.org/article/rsp/2017.v51/39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aj.org/article/eceed612af66461c81a4681b84a86978?frbrVersion=2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oaj.org/article/0161e0530021491aaf3efbbdba416a82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sciencedirect.com/science/article/abs/pii/S0260691721002161" TargetMode="External"/><Relationship Id="rId5" Type="http://schemas.openxmlformats.org/officeDocument/2006/relationships/hyperlink" Target="https://www.sciencedirect.com/science/article/abs/pii/S174977282100012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sciencedirect.com/science/article/abs/pii/S0039625721000989" TargetMode="External"/><Relationship Id="rId9" Type="http://schemas.openxmlformats.org/officeDocument/2006/relationships/hyperlink" Target="http://www.edupij.com/files/1/articles/article_205/EDUPIJ_205_article_5f8d51c6e9b16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esquisa.bvsalud.org/portal/resource/pt/mdl-33861153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esquisa.bvsalud.org/portal/resource/pt/mdl-32844960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pubmed.ncbi.nlm.nih.gov/32253133/" TargetMode="External"/><Relationship Id="rId11" Type="http://schemas.openxmlformats.org/officeDocument/2006/relationships/hyperlink" Target="https://pesquisa.bvsalud.org/portal/resource/pt/mdl-33685381" TargetMode="External"/><Relationship Id="rId5" Type="http://schemas.openxmlformats.org/officeDocument/2006/relationships/hyperlink" Target="https://pubmed.ncbi.nlm.nih.gov/32271650/" TargetMode="External"/><Relationship Id="rId10" Type="http://schemas.openxmlformats.org/officeDocument/2006/relationships/hyperlink" Target="https://pesquisa.bvsalud.org/portal/resource/pt/mdl-33871308" TargetMode="External"/><Relationship Id="rId4" Type="http://schemas.openxmlformats.org/officeDocument/2006/relationships/hyperlink" Target="https://pubmed.ncbi.nlm.nih.gov/32400298/" TargetMode="External"/><Relationship Id="rId9" Type="http://schemas.openxmlformats.org/officeDocument/2006/relationships/hyperlink" Target="https://pesquisa.bvsalud.org/portal/resource/pt/mdl-339138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A6D48-8630-4F41-9975-2E6DF7394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821" y="2419643"/>
            <a:ext cx="7747781" cy="1009357"/>
          </a:xfrm>
        </p:spPr>
        <p:txBody>
          <a:bodyPr>
            <a:normAutofit fontScale="90000"/>
          </a:bodyPr>
          <a:lstStyle/>
          <a:p>
            <a:br>
              <a:rPr lang="pt-BR" sz="1700" dirty="0"/>
            </a:br>
            <a:r>
              <a:rPr lang="pt-BR" sz="1800" dirty="0"/>
              <a:t>UNIVERSIDADE FEDERAL DE ALAGOAS</a:t>
            </a:r>
            <a:br>
              <a:rPr lang="pt-BR" sz="1800" dirty="0"/>
            </a:br>
            <a:r>
              <a:rPr lang="pt-BR" sz="1800" dirty="0"/>
              <a:t>FACULDADE DE MEDICINA – FAMED</a:t>
            </a:r>
            <a:br>
              <a:rPr lang="pt-BR" sz="1800" dirty="0"/>
            </a:br>
            <a:r>
              <a:rPr lang="pt-BR" sz="1800" dirty="0"/>
              <a:t>PROGRAMA DE PÓS-GRADUAÇÃO EM ENSINO NA SAÚDE</a:t>
            </a:r>
            <a:br>
              <a:rPr lang="pt-BR" sz="1800" dirty="0"/>
            </a:br>
            <a:r>
              <a:rPr lang="pt-BR" sz="1800" dirty="0"/>
              <a:t>MESTRADO EM ENSINO NA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24CCB-EB1F-46CB-9D1C-4C65706FB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2821" y="3777597"/>
            <a:ext cx="7514137" cy="2079863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ESTUDO BIBLIOMÉTRICO SOBRE A PRODUÇÃO CIENTÍFICA (EBPC): </a:t>
            </a:r>
          </a:p>
          <a:p>
            <a:r>
              <a:rPr lang="pt-BR" b="1" dirty="0"/>
              <a:t>MÉTODO DE PESQUISA ONLINE</a:t>
            </a:r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dirty="0">
                <a:solidFill>
                  <a:schemeClr val="tx1"/>
                </a:solidFill>
              </a:rPr>
              <a:t>Aluna: Juliana de Brito Cadena Dália</a:t>
            </a:r>
          </a:p>
          <a:p>
            <a:pPr algn="r"/>
            <a:r>
              <a:rPr lang="pt-BR" dirty="0">
                <a:solidFill>
                  <a:schemeClr val="tx1"/>
                </a:solidFill>
              </a:rPr>
              <a:t>Orientadora: </a:t>
            </a:r>
            <a:r>
              <a:rPr lang="pt-BR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Profª</a:t>
            </a:r>
            <a:r>
              <a:rPr lang="pt-B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Dra. Andrea Marques Vanderlei </a:t>
            </a:r>
            <a:r>
              <a:rPr lang="pt-BR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Fregadolli</a:t>
            </a:r>
            <a:endParaRPr lang="pt-BR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t-BR" dirty="0"/>
          </a:p>
          <a:p>
            <a:endParaRPr lang="pt-BR" dirty="0"/>
          </a:p>
        </p:txBody>
      </p:sp>
      <p:pic>
        <p:nvPicPr>
          <p:cNvPr id="1026" name="Picture 2" descr="Universidade Federal de Alagoas - UFAL - Photos | Facebook">
            <a:extLst>
              <a:ext uri="{FF2B5EF4-FFF2-40B4-BE49-F238E27FC236}">
                <a16:creationId xmlns:a16="http://schemas.microsoft.com/office/drawing/2014/main" id="{49410A73-CDF1-47E8-9097-6E16FD5A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523" y="675482"/>
            <a:ext cx="1395563" cy="13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3217AF19-F3C7-423B-9198-6C1158887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5"/>
    </mc:Choice>
    <mc:Fallback>
      <p:transition spd="slow" advTm="20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06CF65-0335-4886-A26C-BE8255F2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2535"/>
            <a:ext cx="9486901" cy="480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dirty="0"/>
              <a:t>17. </a:t>
            </a:r>
            <a:r>
              <a:rPr lang="en-US" sz="1100" b="1" i="0" dirty="0">
                <a:solidFill>
                  <a:srgbClr val="1C1D1E"/>
                </a:solidFill>
                <a:effectLst/>
              </a:rPr>
              <a:t>The Paradoxical Effects of COVID-19 in Italian Systemic Practice: Clinical and Teaching ‘Insights’</a:t>
            </a:r>
          </a:p>
          <a:p>
            <a:pPr marL="0" indent="0">
              <a:buNone/>
            </a:pPr>
            <a:r>
              <a:rPr lang="pt-BR" sz="1100" dirty="0">
                <a:hlinkClick r:id="rId4"/>
              </a:rPr>
              <a:t>https://onlinelibrary.wiley.com/doi/10.1002/anzf.1441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18. </a:t>
            </a:r>
            <a:r>
              <a:rPr lang="en-US" sz="1100" b="1" i="0" dirty="0">
                <a:solidFill>
                  <a:srgbClr val="1C1D1E"/>
                </a:solidFill>
                <a:effectLst/>
              </a:rPr>
              <a:t>Forging ahead from adaptations of teaching during the COVID-19 pandemic: Perspectives from multiple pharmacy programs</a:t>
            </a:r>
          </a:p>
          <a:p>
            <a:pPr marL="0" indent="0">
              <a:buNone/>
            </a:pPr>
            <a:r>
              <a:rPr lang="pt-BR" sz="1100" dirty="0">
                <a:hlinkClick r:id="rId5"/>
              </a:rPr>
              <a:t>https://accpjournals.onlinelibrary.wiley.com/doi/10.1002/jac5.1349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19. </a:t>
            </a:r>
            <a:r>
              <a:rPr lang="en-US" sz="1100" b="1" i="0" dirty="0">
                <a:solidFill>
                  <a:srgbClr val="1C1D1E"/>
                </a:solidFill>
                <a:effectLst/>
              </a:rPr>
              <a:t>Ethical Responses to the Covid-19 Pandemic: Implications for the Ethos and Practice of Anatomy as a Health Science Discipline</a:t>
            </a:r>
          </a:p>
          <a:p>
            <a:pPr marL="0" indent="0">
              <a:buNone/>
            </a:pPr>
            <a:r>
              <a:rPr lang="pt-BR" sz="1100" dirty="0">
                <a:hlinkClick r:id="rId6"/>
              </a:rPr>
              <a:t>https://anatomypubs.onlinelibrary.wiley.com/doi/10.1002/ase.2003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20. </a:t>
            </a:r>
            <a:r>
              <a:rPr lang="en-US" sz="1100" b="1" i="0" dirty="0">
                <a:solidFill>
                  <a:srgbClr val="1C1D1E"/>
                </a:solidFill>
                <a:effectLst/>
              </a:rPr>
              <a:t>Lessons learned teaching during the COVID-19 pandemic: Incorporating change for future large science courses</a:t>
            </a:r>
          </a:p>
          <a:p>
            <a:pPr marL="0" indent="0">
              <a:buNone/>
            </a:pPr>
            <a:r>
              <a:rPr lang="pt-BR" sz="1100" dirty="0">
                <a:hlinkClick r:id="rId7"/>
              </a:rPr>
              <a:t>https://acsess.onlinelibrary.wiley.com/doi/10.1002/nse2.20047</a:t>
            </a:r>
            <a:endParaRPr lang="pt-BR" sz="11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Obrigada!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076561B4-30C5-4B69-828F-F4E318A49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2"/>
    </mc:Choice>
    <mc:Fallback>
      <p:transition spd="slow" advTm="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97E89-48F8-4C61-AFCD-02FEB981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Tema: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31A31F-AC7B-4A69-9584-FE00240E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Atividades práticas de graduandos em Saúde durante a pandemia: um estudo bibliométrico</a:t>
            </a:r>
            <a:endParaRPr lang="pt-BR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BCA040AD-F037-4D7A-8381-47F1E9581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9"/>
    </mc:Choice>
    <mc:Fallback>
      <p:transition spd="slow" advTm="7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B33B17-5E00-496F-A0D1-D76BF74B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Etapas da construção do artigo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E9CEB-E708-4563-B9BD-2D90AB8C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Definição do tema        Base de dados        </a:t>
            </a:r>
            <a:r>
              <a:rPr lang="pt-BR" dirty="0" err="1"/>
              <a:t>String</a:t>
            </a:r>
            <a:r>
              <a:rPr lang="pt-BR" dirty="0"/>
              <a:t> de busca </a:t>
            </a:r>
          </a:p>
          <a:p>
            <a:pPr marL="0" indent="0" algn="ctr">
              <a:buNone/>
            </a:pPr>
            <a:r>
              <a:rPr lang="pt-BR" dirty="0"/>
              <a:t>Buscar artigos                     Filtrar Artigos </a:t>
            </a:r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r>
              <a:rPr lang="pt-BR" sz="1800" dirty="0"/>
              <a:t>Produto 1 (biblioteca </a:t>
            </a:r>
            <a:r>
              <a:rPr lang="pt-BR" sz="1800" dirty="0" err="1"/>
              <a:t>clicável</a:t>
            </a:r>
            <a:r>
              <a:rPr lang="pt-BR" sz="1800" dirty="0"/>
              <a:t>) + Produto 2 (Podcast)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Elaboração de tabelas (Protocolo: interrogação dos artigos)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Desenvolvimento do trabalho (com os dados da planilha)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94629E3-49B0-4B5C-9FF1-A163B884FD61}"/>
              </a:ext>
            </a:extLst>
          </p:cNvPr>
          <p:cNvSpPr/>
          <p:nvPr/>
        </p:nvSpPr>
        <p:spPr>
          <a:xfrm>
            <a:off x="4965423" y="2321749"/>
            <a:ext cx="410818" cy="264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5" name="Seta: Curva para a Esquerda 4">
            <a:extLst>
              <a:ext uri="{FF2B5EF4-FFF2-40B4-BE49-F238E27FC236}">
                <a16:creationId xmlns:a16="http://schemas.microsoft.com/office/drawing/2014/main" id="{2AD3E0A2-9BDC-444B-9911-306C18747BA3}"/>
              </a:ext>
            </a:extLst>
          </p:cNvPr>
          <p:cNvSpPr/>
          <p:nvPr/>
        </p:nvSpPr>
        <p:spPr>
          <a:xfrm>
            <a:off x="9789047" y="2391859"/>
            <a:ext cx="304800" cy="3895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FAF83487-C062-41F3-AEF0-161A41F263A1}"/>
              </a:ext>
            </a:extLst>
          </p:cNvPr>
          <p:cNvSpPr/>
          <p:nvPr/>
        </p:nvSpPr>
        <p:spPr>
          <a:xfrm>
            <a:off x="7270180" y="2348716"/>
            <a:ext cx="410818" cy="264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7E873FC2-F5C4-48A0-8ACB-926E4D619499}"/>
              </a:ext>
            </a:extLst>
          </p:cNvPr>
          <p:cNvSpPr/>
          <p:nvPr/>
        </p:nvSpPr>
        <p:spPr>
          <a:xfrm>
            <a:off x="5909640" y="2781411"/>
            <a:ext cx="410818" cy="264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2AC0B1F-BE4E-47DF-99BF-756FF26E4D99}"/>
              </a:ext>
            </a:extLst>
          </p:cNvPr>
          <p:cNvSpPr/>
          <p:nvPr/>
        </p:nvSpPr>
        <p:spPr>
          <a:xfrm>
            <a:off x="7680998" y="3108961"/>
            <a:ext cx="295384" cy="32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C05E395-30F6-4534-888E-9A283829593D}"/>
              </a:ext>
            </a:extLst>
          </p:cNvPr>
          <p:cNvSpPr/>
          <p:nvPr/>
        </p:nvSpPr>
        <p:spPr>
          <a:xfrm>
            <a:off x="6025074" y="4014365"/>
            <a:ext cx="295384" cy="32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FAC812FC-68CF-4D67-8F83-A176ABA90969}"/>
              </a:ext>
            </a:extLst>
          </p:cNvPr>
          <p:cNvSpPr/>
          <p:nvPr/>
        </p:nvSpPr>
        <p:spPr>
          <a:xfrm>
            <a:off x="6044711" y="4947454"/>
            <a:ext cx="295384" cy="32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Áudio 8">
            <a:hlinkClick r:id="" action="ppaction://media"/>
            <a:extLst>
              <a:ext uri="{FF2B5EF4-FFF2-40B4-BE49-F238E27FC236}">
                <a16:creationId xmlns:a16="http://schemas.microsoft.com/office/drawing/2014/main" id="{AF582501-A73A-4D9B-9EC3-664FC77D9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72"/>
    </mc:Choice>
    <mc:Fallback>
      <p:transition spd="slow" advTm="51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8E15D3-92F7-4BEB-ACBF-86900AC2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770859"/>
          </a:xfrm>
        </p:spPr>
        <p:txBody>
          <a:bodyPr anchor="b">
            <a:normAutofit/>
          </a:bodyPr>
          <a:lstStyle/>
          <a:p>
            <a:pPr algn="ctr"/>
            <a:r>
              <a:rPr lang="pt-BR" sz="2800" dirty="0"/>
              <a:t>PROTOCOLO DE ESTUDOS BIBLIOMÉTRICOS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5A89B5-448F-40BC-95E6-2271023B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105253"/>
            <a:ext cx="9599545" cy="388473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FASE 1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Seu nome.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Juliana de Brito Cadena Dália –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juhbc23@gmail.com</a:t>
            </a:r>
            <a:endParaRPr lang="pt-B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2 - Nome do(a) professor(a) que está orientando esta pesquisa.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Profª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Dra. Andrea Marques Vanderlei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Fregadolli</a:t>
            </a:r>
            <a:endParaRPr lang="pt-B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3 - Descrição do que você deseja pesquisar ou tema.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Atividades práticas de graduandos em saúde durante a pandemia: um estudo bibliométrico</a:t>
            </a:r>
            <a:endParaRPr lang="pt-B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4 - Insira de 3 a 5 descritores estruturados no </a:t>
            </a:r>
            <a:r>
              <a:rPr lang="pt-BR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DeCs</a:t>
            </a: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pt-B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Coloque os códigos ao lado. De preferência em inglês.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D015980)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Health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Occupations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D013336)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Pandemics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D058873)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1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D013663)</a:t>
            </a:r>
            <a:r>
              <a:rPr lang="pt-BR" sz="2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AF853886-7F3B-4C6C-BE4E-3EB9924AA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6"/>
    </mc:Choice>
    <mc:Fallback>
      <p:transition spd="slow" advTm="33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4A62E-4821-496C-826D-FF422325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5798"/>
            <a:ext cx="9486901" cy="522640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pt-B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t-BR" sz="15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592A57-ADAE-42AF-810E-90056E23D1CF}"/>
              </a:ext>
            </a:extLst>
          </p:cNvPr>
          <p:cNvSpPr txBox="1"/>
          <p:nvPr/>
        </p:nvSpPr>
        <p:spPr>
          <a:xfrm>
            <a:off x="1371600" y="1448115"/>
            <a:ext cx="9448800" cy="5161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5- Insira descritores ou palavras-chaves que não faz(em) parte da sua pesquisa, mas que aparece(m) comumente nas varreduras dos artigos pesquisados. Caso sejam estruturados no </a:t>
            </a:r>
            <a:r>
              <a:rPr lang="pt-B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DeCs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e/ou </a:t>
            </a:r>
            <a:r>
              <a:rPr lang="pt-B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coloque seus respectivos códigos.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(D014146),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knowledje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D019359),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education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(Q000193)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6 - Qual(</a:t>
            </a:r>
            <a:r>
              <a:rPr lang="pt-B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a(s) </a:t>
            </a:r>
            <a:r>
              <a:rPr lang="pt-B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(s) de busca que você criou?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Health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pandemics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ractice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Health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Occupations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pandemics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11 - Quais as bibliotecas virtuais que você fará as varreduras? Insira o link do portal da biblioteca ao lado de cada uma que for descrita.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Scielo</a:t>
            </a:r>
            <a:r>
              <a:rPr lang="pt-BR" sz="1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https://scielosp.org/</a:t>
            </a:r>
            <a:r>
              <a:rPr lang="pt-B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https://www.sciencedirect.com/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Capes: 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https://www-periodicos-capes-gov-br.ezl.periodicos.capes.gov.br/index.php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https://pubmed.ncbi.nlm.nih.gov/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Bvsalud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https://bvsalud.org/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Wiley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 Library: 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https://onlinelibrary.wiley.com/</a:t>
            </a: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12- Quantos artigos foram aproveitados para sua pesquisa bibliométrica?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5026FA19-E668-4FE9-A108-012DDCB46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70"/>
    </mc:Choice>
    <mc:Fallback>
      <p:transition spd="slow" advTm="3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6187A1-0B98-4639-BDF9-DF491199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-35405"/>
            <a:ext cx="9486901" cy="833668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Tabelas dos estudos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27451C9F-AB6C-4106-B9CE-3039EA5C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5303" y="685800"/>
            <a:ext cx="8731085" cy="5483349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7551BD-2F22-4D0B-BEC5-538453FDB030}"/>
              </a:ext>
            </a:extLst>
          </p:cNvPr>
          <p:cNvSpPr txBox="1"/>
          <p:nvPr/>
        </p:nvSpPr>
        <p:spPr>
          <a:xfrm>
            <a:off x="3884060" y="5796597"/>
            <a:ext cx="60983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https://scielosp.org/article/rpsp/2018.v42/e33</a:t>
            </a:r>
            <a:r>
              <a:rPr lang="pt-BR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2440B317-4228-462A-B143-EB8A76161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47"/>
    </mc:Choice>
    <mc:Fallback>
      <p:transition spd="slow" advTm="27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0A215E-E75F-48F6-9D66-9CBE850A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endParaRPr lang="pt-BR"/>
          </a:p>
        </p:txBody>
      </p:sp>
      <p:pic>
        <p:nvPicPr>
          <p:cNvPr id="11" name="Espaço Reservado para Conteúdo 10" descr="Tabela&#10;&#10;Descrição gerada automaticamente">
            <a:extLst>
              <a:ext uri="{FF2B5EF4-FFF2-40B4-BE49-F238E27FC236}">
                <a16:creationId xmlns:a16="http://schemas.microsoft.com/office/drawing/2014/main" id="{B241C469-4A40-4730-9CC8-849C3153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5559" y="685800"/>
            <a:ext cx="8372330" cy="5488996"/>
          </a:xfr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EE64B1A-C1F5-4CFF-B0DD-6FF535E3F4D6}"/>
              </a:ext>
            </a:extLst>
          </p:cNvPr>
          <p:cNvSpPr txBox="1"/>
          <p:nvPr/>
        </p:nvSpPr>
        <p:spPr>
          <a:xfrm>
            <a:off x="3940319" y="58479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  <a:hlinkClick r:id="rId5"/>
              </a:rPr>
              <a:t>https://www.scielosp.org/article/rsp/2017.v51/39</a:t>
            </a:r>
            <a:r>
              <a:rPr lang="pt-BR" dirty="0">
                <a:hlinkClick r:id="rId5"/>
              </a:rPr>
              <a:t>/</a:t>
            </a:r>
            <a:endParaRPr lang="pt-BR" dirty="0"/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FA24A3CE-D1A1-4A7D-8C6D-CFB3FD7BD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1"/>
    </mc:Choice>
    <mc:Fallback>
      <p:transition spd="slow" advTm="3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FB1740-3789-492B-A979-DE7E7E8E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3242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Demais artigos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E288C9-E623-4706-B232-3C00503C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0504"/>
            <a:ext cx="9486901" cy="443947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i="0" dirty="0">
                <a:solidFill>
                  <a:srgbClr val="505050"/>
                </a:solidFill>
                <a:effectLst/>
              </a:rPr>
              <a:t>3. Impact of COVID-19 pandemic on ophthalmology medical student teaching: educational innovations, challenges, and future directions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https://www.sciencedirect.com/science/article/abs/pii/S0039625721000989</a:t>
            </a:r>
            <a:endParaRPr lang="pt-BR" sz="1100" b="1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100" b="1" i="0" dirty="0">
                <a:solidFill>
                  <a:srgbClr val="505050"/>
                </a:solidFill>
                <a:effectLst/>
              </a:rPr>
              <a:t>An effective blended online teaching and learning strategy during the COVID-19 pandemic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https://www.sciencedirect.com/science/article/abs/pii/S1749772821000129</a:t>
            </a:r>
            <a:endParaRPr lang="pt-B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100" b="1" i="0" dirty="0">
                <a:solidFill>
                  <a:srgbClr val="505050"/>
                </a:solidFill>
                <a:effectLst/>
              </a:rPr>
              <a:t>Student nurse perceptions of an innovative role to support clinical practices during a pandemic: A qualitative study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https://www.sciencedirect.com/science/article/abs/pii/S0260691721002161</a:t>
            </a:r>
            <a:endParaRPr lang="pt-B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100" b="1" i="0" dirty="0">
                <a:solidFill>
                  <a:srgbClr val="282624"/>
                </a:solidFill>
                <a:effectLst/>
              </a:rPr>
              <a:t>Online Teaching Practices and the Effectiveness of the Educational Process in the Wake of the COVID-19 Pandemic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https://doaj.org/article/0161e0530021491aaf3efbbdba416a82</a:t>
            </a:r>
            <a:endParaRPr lang="pt-B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100" b="1" i="0" dirty="0">
                <a:solidFill>
                  <a:srgbClr val="282624"/>
                </a:solidFill>
                <a:effectLst/>
              </a:rPr>
              <a:t>Online Delivery of Teaching and Laboratory Practices: Continuity of University </a:t>
            </a:r>
            <a:r>
              <a:rPr lang="en-US" sz="1100" b="1" i="0" dirty="0" err="1">
                <a:solidFill>
                  <a:srgbClr val="282624"/>
                </a:solidFill>
                <a:effectLst/>
              </a:rPr>
              <a:t>Programmes</a:t>
            </a:r>
            <a:r>
              <a:rPr lang="en-US" sz="1100" b="1" i="0" dirty="0">
                <a:solidFill>
                  <a:srgbClr val="282624"/>
                </a:solidFill>
                <a:effectLst/>
              </a:rPr>
              <a:t> during COVID-19 Pandemic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i="0" dirty="0">
                <a:solidFill>
                  <a:srgbClr val="282624"/>
                </a:solidFill>
                <a:effectLst/>
                <a:hlinkClick r:id="rId8"/>
              </a:rPr>
              <a:t>https://doaj.org/article/eceed612af66461c81a4681b84a86978?frbrVersion=2</a:t>
            </a:r>
            <a:endParaRPr lang="en-US" sz="1100" b="1" i="0" dirty="0">
              <a:solidFill>
                <a:srgbClr val="282624"/>
              </a:solidFill>
              <a:effectLst/>
            </a:endParaRPr>
          </a:p>
          <a:p>
            <a:pPr marL="0" indent="0">
              <a:buNone/>
            </a:pPr>
            <a:r>
              <a:rPr lang="en-US" sz="1100" b="1" dirty="0"/>
              <a:t>8. Online Teaching Practices During the COVID-19 Pandemic </a:t>
            </a:r>
          </a:p>
          <a:p>
            <a:pPr marL="0" indent="0">
              <a:buNone/>
            </a:pPr>
            <a:r>
              <a:rPr lang="pt-BR" sz="1100" b="1" dirty="0">
                <a:hlinkClick r:id="rId9"/>
              </a:rPr>
              <a:t>http://www.edupij.com/files/1/articles/article_205/EDUPIJ_205_article_5f8d51c6e9b16.pdf</a:t>
            </a:r>
            <a:endParaRPr lang="en-US" sz="11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100" b="1" dirty="0">
              <a:solidFill>
                <a:srgbClr val="282624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050" b="1" i="0" dirty="0">
              <a:solidFill>
                <a:srgbClr val="282624"/>
              </a:solidFill>
              <a:effectLst/>
              <a:latin typeface="Spectr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56E88F3D-1C79-4DE3-945E-86FFB7E40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"/>
    </mc:Choice>
    <mc:Fallback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1EA08A-8AD6-48DB-9014-054A95F2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8" y="685800"/>
            <a:ext cx="959954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r>
              <a:rPr lang="pt-BR" sz="1100" b="1" dirty="0"/>
              <a:t>9. </a:t>
            </a:r>
            <a:r>
              <a:rPr lang="en-US" sz="1100" b="1" i="0" dirty="0">
                <a:solidFill>
                  <a:srgbClr val="212121"/>
                </a:solidFill>
                <a:effectLst/>
              </a:rPr>
              <a:t>The impact of COVID-19 on the undergraduate medical curriculum</a:t>
            </a:r>
          </a:p>
          <a:p>
            <a:pPr marL="0" indent="0">
              <a:buNone/>
            </a:pPr>
            <a:r>
              <a:rPr lang="pt-BR" sz="1100" b="1" dirty="0">
                <a:hlinkClick r:id="rId4"/>
              </a:rPr>
              <a:t>https://pubmed.ncbi.nlm.nih.gov/32400298/</a:t>
            </a:r>
            <a:endParaRPr lang="pt-BR" sz="1100" b="1" dirty="0"/>
          </a:p>
          <a:p>
            <a:pPr marL="0" indent="0">
              <a:buNone/>
            </a:pPr>
            <a:r>
              <a:rPr lang="pt-BR" sz="1100" b="1" dirty="0"/>
              <a:t>10. </a:t>
            </a:r>
            <a:r>
              <a:rPr lang="en-US" sz="1100" b="1" i="0" dirty="0">
                <a:solidFill>
                  <a:srgbClr val="212121"/>
                </a:solidFill>
                <a:effectLst/>
              </a:rPr>
              <a:t>The Distance Teaching Practice of Combined Mode of Massive Open Online Course Micro-Video for Interns in Emergency Department During the COVID-19 Epidemic Period</a:t>
            </a:r>
          </a:p>
          <a:p>
            <a:pPr marL="0" indent="0">
              <a:buNone/>
            </a:pPr>
            <a:r>
              <a:rPr lang="pt-BR" sz="1100" b="1" dirty="0">
                <a:hlinkClick r:id="rId5"/>
              </a:rPr>
              <a:t>https://pubmed.ncbi.nlm.nih.gov/32271650/</a:t>
            </a:r>
            <a:endParaRPr lang="pt-BR" sz="1100" b="1" dirty="0"/>
          </a:p>
          <a:p>
            <a:pPr marL="0" indent="0">
              <a:buNone/>
            </a:pPr>
            <a:r>
              <a:rPr lang="pt-BR" sz="1100" b="1" dirty="0"/>
              <a:t>11.</a:t>
            </a:r>
            <a:r>
              <a:rPr lang="en-US" sz="1100" b="1" i="0" dirty="0">
                <a:solidFill>
                  <a:srgbClr val="212121"/>
                </a:solidFill>
                <a:effectLst/>
              </a:rPr>
              <a:t> Using Technology to Maintain the Education of Residents During the COVID-19 Pandemic</a:t>
            </a:r>
          </a:p>
          <a:p>
            <a:pPr marL="0" indent="0">
              <a:buNone/>
            </a:pPr>
            <a:r>
              <a:rPr lang="pt-BR" sz="1100" b="1" dirty="0">
                <a:hlinkClick r:id="rId6"/>
              </a:rPr>
              <a:t>https://pubmed.ncbi.nlm.nih.gov/32253133/</a:t>
            </a:r>
            <a:endParaRPr lang="pt-BR" sz="1100" b="1" dirty="0"/>
          </a:p>
          <a:p>
            <a:pPr marL="0" indent="0">
              <a:buNone/>
            </a:pPr>
            <a:r>
              <a:rPr lang="pt-BR" sz="1100" b="1" dirty="0">
                <a:solidFill>
                  <a:schemeClr val="tx1"/>
                </a:solidFill>
              </a:rPr>
              <a:t>12. </a:t>
            </a:r>
            <a:r>
              <a:rPr lang="en-US" sz="1100" b="1" i="0" dirty="0">
                <a:solidFill>
                  <a:schemeClr val="tx1"/>
                </a:solidFill>
                <a:effectLst/>
              </a:rPr>
              <a:t>Contributions of residents from multiple specializations in managing the COVID-19 pandemic in the largest public hospital Brazil</a:t>
            </a:r>
          </a:p>
          <a:p>
            <a:pPr marL="0" indent="0">
              <a:buNone/>
            </a:pPr>
            <a:r>
              <a:rPr lang="pt-BR" sz="1100" b="1" dirty="0">
                <a:hlinkClick r:id="rId7"/>
              </a:rPr>
              <a:t>https://pesquisa.bvsalud.org/portal/resource/pt/mdl-32844960</a:t>
            </a:r>
            <a:endParaRPr lang="en-US" sz="1100" b="1" dirty="0">
              <a:solidFill>
                <a:srgbClr val="30348C"/>
              </a:solidFill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tx1"/>
                </a:solidFill>
              </a:rPr>
              <a:t>13. </a:t>
            </a:r>
            <a:r>
              <a:rPr lang="en-US" sz="1100" b="1" i="0" dirty="0">
                <a:solidFill>
                  <a:schemeClr val="tx1"/>
                </a:solidFill>
                <a:effectLst/>
              </a:rPr>
              <a:t>International educators' attitudes, experiences, and recommendations after an abrupt transition to remote physiology laboratories.</a:t>
            </a:r>
          </a:p>
          <a:p>
            <a:pPr marL="0" indent="0">
              <a:buNone/>
            </a:pPr>
            <a:r>
              <a:rPr lang="pt-BR" sz="1100" b="1" dirty="0">
                <a:hlinkClick r:id="rId8"/>
              </a:rPr>
              <a:t>https://pesquisa.bvsalud.org/portal/resource/pt/mdl-33861153</a:t>
            </a:r>
            <a:endParaRPr lang="en-US" sz="1100" b="1" dirty="0">
              <a:solidFill>
                <a:srgbClr val="30348C"/>
              </a:solidFill>
            </a:endParaRPr>
          </a:p>
          <a:p>
            <a:pPr marL="0" indent="0">
              <a:buNone/>
            </a:pPr>
            <a:r>
              <a:rPr lang="pt-BR" sz="1100" b="1" dirty="0">
                <a:solidFill>
                  <a:schemeClr val="tx1"/>
                </a:solidFill>
              </a:rPr>
              <a:t>14. </a:t>
            </a:r>
            <a:r>
              <a:rPr lang="en-US" sz="1100" b="1" i="0" dirty="0">
                <a:solidFill>
                  <a:schemeClr val="tx1"/>
                </a:solidFill>
                <a:effectLst/>
              </a:rPr>
              <a:t>Perspectives of physicians regarding the role of webinars on medical education during the COVID-19 pandemic</a:t>
            </a:r>
          </a:p>
          <a:p>
            <a:pPr marL="0" indent="0">
              <a:buNone/>
            </a:pPr>
            <a:r>
              <a:rPr lang="pt-BR" sz="1100" b="1" dirty="0">
                <a:hlinkClick r:id="rId9"/>
              </a:rPr>
              <a:t>https://pesquisa.bvsalud.org/portal/resource/pt/mdl-33913871</a:t>
            </a:r>
            <a:endParaRPr lang="en-US" sz="1100" b="1" dirty="0">
              <a:solidFill>
                <a:srgbClr val="30348C"/>
              </a:solidFill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tx1"/>
                </a:solidFill>
              </a:rPr>
              <a:t>15. </a:t>
            </a:r>
            <a:r>
              <a:rPr lang="en-US" sz="1100" b="1" i="0" dirty="0">
                <a:solidFill>
                  <a:schemeClr val="tx1"/>
                </a:solidFill>
                <a:effectLst/>
              </a:rPr>
              <a:t>Perception of medical education by learners and teachers during the COVID-19 pandemic: a cross-sectional survey of online teaching</a:t>
            </a:r>
          </a:p>
          <a:p>
            <a:pPr marL="0" indent="0">
              <a:buNone/>
            </a:pPr>
            <a:r>
              <a:rPr lang="pt-BR" sz="1100" b="1" dirty="0">
                <a:hlinkClick r:id="rId10"/>
              </a:rPr>
              <a:t>https://pesquisa.bvsalud.org/portal/resource/pt/mdl-33871308</a:t>
            </a:r>
            <a:endParaRPr lang="pt-BR" sz="1100" b="1" dirty="0"/>
          </a:p>
          <a:p>
            <a:pPr marL="0" indent="0">
              <a:buNone/>
            </a:pPr>
            <a:r>
              <a:rPr lang="pt-BR" sz="1100" b="1" dirty="0">
                <a:solidFill>
                  <a:schemeClr val="tx1"/>
                </a:solidFill>
              </a:rPr>
              <a:t>16. </a:t>
            </a:r>
            <a:r>
              <a:rPr lang="en-US" sz="1100" b="1" i="0" dirty="0">
                <a:solidFill>
                  <a:schemeClr val="tx1"/>
                </a:solidFill>
                <a:effectLst/>
              </a:rPr>
              <a:t>Remote clinical training practice in the neurology internship during the COVID-19 pandemic</a:t>
            </a:r>
          </a:p>
          <a:p>
            <a:pPr marL="0" indent="0">
              <a:buNone/>
            </a:pPr>
            <a:r>
              <a:rPr lang="pt-BR" sz="1100" b="1" dirty="0">
                <a:hlinkClick r:id="rId11"/>
              </a:rPr>
              <a:t>https://pesquisa.bvsalud.org/portal/resource/pt/mdl-33685381</a:t>
            </a:r>
            <a:endParaRPr lang="en-US" sz="1100" b="1" dirty="0">
              <a:solidFill>
                <a:srgbClr val="30348C"/>
              </a:solidFill>
            </a:endParaRPr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en-US" sz="1000" dirty="0">
              <a:solidFill>
                <a:srgbClr val="30348C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pt-BR" sz="1100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0A212BE7-D3F2-44B5-998F-152E31F53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"/>
    </mc:Choice>
    <mc:Fallback>
      <p:transition spd="slow" advTm="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</TotalTime>
  <Words>1070</Words>
  <Application>Microsoft Office PowerPoint</Application>
  <PresentationFormat>Widescreen</PresentationFormat>
  <Paragraphs>87</Paragraphs>
  <Slides>10</Slides>
  <Notes>0</Notes>
  <HiddenSlides>0</HiddenSlides>
  <MMClips>10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Gill Sans MT</vt:lpstr>
      <vt:lpstr>Goudy Old Style</vt:lpstr>
      <vt:lpstr>Source Sans Pro</vt:lpstr>
      <vt:lpstr>Spectral</vt:lpstr>
      <vt:lpstr>Times New Roman</vt:lpstr>
      <vt:lpstr>Wingdings</vt:lpstr>
      <vt:lpstr>ClassicFrameVTI</vt:lpstr>
      <vt:lpstr> UNIVERSIDADE FEDERAL DE ALAGOAS FACULDADE DE MEDICINA – FAMED PROGRAMA DE PÓS-GRADUAÇÃO EM ENSINO NA SAÚDE MESTRADO EM ENSINO NA SAÚDE</vt:lpstr>
      <vt:lpstr>Tema:</vt:lpstr>
      <vt:lpstr>Etapas da construção do artigo</vt:lpstr>
      <vt:lpstr>PROTOCOLO DE ESTUDOS BIBLIOMÉTRICOS</vt:lpstr>
      <vt:lpstr>Apresentação do PowerPoint</vt:lpstr>
      <vt:lpstr>Tabelas dos estudos</vt:lpstr>
      <vt:lpstr>Apresentação do PowerPoint</vt:lpstr>
      <vt:lpstr>Demais artigos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UNIVERSIDADE FEDERAL DE ALAGOAS FACULDADE DE MEDICINA – FAMED PROGRAMA DE PÓS-GRADUAÇÃO EM ENSINO NA SAÚDE MESTRADO EM ENSINO NA SAÚDE</dc:title>
  <dc:creator>Luiz Artur Dália</dc:creator>
  <cp:lastModifiedBy>Luiz Artur Dália</cp:lastModifiedBy>
  <cp:revision>7</cp:revision>
  <dcterms:created xsi:type="dcterms:W3CDTF">2021-07-28T15:01:13Z</dcterms:created>
  <dcterms:modified xsi:type="dcterms:W3CDTF">2021-08-03T18:25:53Z</dcterms:modified>
</cp:coreProperties>
</file>