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6" r:id="rId1"/>
  </p:sldMasterIdLst>
  <p:notesMasterIdLst>
    <p:notesMasterId r:id="rId34"/>
  </p:notesMasterIdLst>
  <p:sldIdLst>
    <p:sldId id="308" r:id="rId2"/>
    <p:sldId id="307" r:id="rId3"/>
    <p:sldId id="265" r:id="rId4"/>
    <p:sldId id="259" r:id="rId5"/>
    <p:sldId id="260" r:id="rId6"/>
    <p:sldId id="310" r:id="rId7"/>
    <p:sldId id="311" r:id="rId8"/>
    <p:sldId id="261" r:id="rId9"/>
    <p:sldId id="287" r:id="rId10"/>
    <p:sldId id="263" r:id="rId11"/>
    <p:sldId id="264" r:id="rId12"/>
    <p:sldId id="266" r:id="rId13"/>
    <p:sldId id="290" r:id="rId14"/>
    <p:sldId id="268" r:id="rId15"/>
    <p:sldId id="269" r:id="rId16"/>
    <p:sldId id="270" r:id="rId17"/>
    <p:sldId id="271" r:id="rId18"/>
    <p:sldId id="272" r:id="rId19"/>
    <p:sldId id="293" r:id="rId20"/>
    <p:sldId id="274" r:id="rId21"/>
    <p:sldId id="294" r:id="rId22"/>
    <p:sldId id="275" r:id="rId23"/>
    <p:sldId id="301" r:id="rId24"/>
    <p:sldId id="278" r:id="rId25"/>
    <p:sldId id="280" r:id="rId26"/>
    <p:sldId id="298" r:id="rId27"/>
    <p:sldId id="309" r:id="rId28"/>
    <p:sldId id="267" r:id="rId29"/>
    <p:sldId id="281" r:id="rId30"/>
    <p:sldId id="305" r:id="rId31"/>
    <p:sldId id="283" r:id="rId32"/>
    <p:sldId id="258" r:id="rId3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0FF"/>
    <a:srgbClr val="00A7E2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79928" autoAdjust="0"/>
  </p:normalViewPr>
  <p:slideViewPr>
    <p:cSldViewPr snapToGrid="0">
      <p:cViewPr varScale="1">
        <p:scale>
          <a:sx n="73" d="100"/>
          <a:sy n="73" d="100"/>
        </p:scale>
        <p:origin x="1380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A946-DB9E-414E-9336-C9001BE34A8A}" type="datetimeFigureOut">
              <a:rPr lang="pt-BR" smtClean="0"/>
              <a:pPr/>
              <a:t>28/06/2021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968A-DC2E-4C03-9458-223A269FDC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97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4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9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6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8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3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3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74" y="3470700"/>
            <a:ext cx="843067" cy="7020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40" y="2683550"/>
            <a:ext cx="2270472" cy="18907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27" y="355680"/>
            <a:ext cx="357199" cy="2974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0" y="3357396"/>
            <a:ext cx="1786283" cy="14875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13" y="4845818"/>
            <a:ext cx="1253458" cy="10438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71" y="4574318"/>
            <a:ext cx="2423674" cy="20183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7" y="355680"/>
            <a:ext cx="1786283" cy="148755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48" y="453894"/>
            <a:ext cx="1137494" cy="9472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223" y="183749"/>
            <a:ext cx="1472775" cy="122647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62975" y="1890132"/>
            <a:ext cx="94610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Tweets sobre literatura na escola: conversa </a:t>
            </a:r>
            <a:r>
              <a:rPr lang="pt-BR" sz="5500" b="1" dirty="0" smtClean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antiga...</a:t>
            </a:r>
            <a:endParaRPr lang="pt-BR" sz="5500" b="1" dirty="0">
              <a:solidFill>
                <a:srgbClr val="0070C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55" y="6069502"/>
            <a:ext cx="359695" cy="29873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87" y="4802432"/>
            <a:ext cx="166703" cy="13844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277395" y="6069502"/>
            <a:ext cx="4022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Angélica de Oliveira Castilho Pereira </a:t>
            </a:r>
          </a:p>
          <a:p>
            <a:pPr algn="r"/>
            <a:r>
              <a:rPr lang="pt-BR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CAp-UERJ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13" y="3504047"/>
            <a:ext cx="843067" cy="70207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81" y="1517687"/>
            <a:ext cx="357199" cy="29746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825" y="5239096"/>
            <a:ext cx="93302" cy="7748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225" y="5391496"/>
            <a:ext cx="93302" cy="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1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447" y="289252"/>
            <a:ext cx="7235679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LEITURA DO MUNDO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447" y="1125046"/>
            <a:ext cx="8725988" cy="263705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FREIRE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“A leitura do mundo precede a leitura da palavra” (FREIRE, 2003, p. 11).</a:t>
            </a:r>
          </a:p>
          <a:p>
            <a:pPr marL="0" indent="0" algn="just">
              <a:buNone/>
            </a:pPr>
            <a:endParaRPr lang="pt-BR" sz="28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Ler é fundamental pois o que somos, fazemos e compartilhamos possui a escrita como mediadora.</a:t>
            </a:r>
          </a:p>
          <a:p>
            <a:pPr algn="just"/>
            <a:r>
              <a:rPr lang="pt-B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Permite saber da vida por meio da experiência do outro. 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" y="4023803"/>
            <a:ext cx="4424499" cy="2324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" y="4124934"/>
            <a:ext cx="1498419" cy="9434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30" y="483412"/>
            <a:ext cx="7222616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EXPERIÊNCIA LITERÁRIA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830" y="1636964"/>
            <a:ext cx="3709850" cy="353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TODOROV</a:t>
            </a:r>
          </a:p>
          <a:p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Torna o mundo compreensível.</a:t>
            </a:r>
          </a:p>
          <a:p>
            <a:pPr marL="0" indent="0">
              <a:buNone/>
            </a:pPr>
            <a:endParaRPr 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lvl="0" indent="0">
              <a:buNone/>
            </a:pPr>
            <a:r>
              <a:rPr lang="pt-BR" sz="2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CANDIDO</a:t>
            </a:r>
            <a:endParaRPr lang="pt-BR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0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Materializa em palavras formas inerentemente humanas. </a:t>
            </a:r>
            <a:endParaRPr 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2090331"/>
            <a:ext cx="4746666" cy="26238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43" y="2204020"/>
            <a:ext cx="751114" cy="8586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334" y="352333"/>
            <a:ext cx="7888272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COTIDIANO DA LITERATURA NAS ESCOLAS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7454" y="4193176"/>
            <a:ext cx="8750420" cy="23968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Entre nós, o que é geral é o 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método expositivo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são exposições panorâmicas, em ordem cronológica, o mais dos casos reduzidos a um catálogo de nomes e títulos de obras, acompanhadas às vezes de dados bibliográficos, resumos de enredos ou classificações dos autores por escolas. 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Não será mal dizer que nada disso é Literatura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(COUTINHO, 1975, p. 118 [grifo nosso])</a:t>
            </a:r>
          </a:p>
          <a:p>
            <a:pPr marL="0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(...) as 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imagens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hoje são mais importantes do que as palavras e a literatura. (COSSON, 2014, p. 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20 [grifo nosso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])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16" y="1062198"/>
            <a:ext cx="5143500" cy="26479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90" y="1196883"/>
            <a:ext cx="828160" cy="828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88" y="326207"/>
            <a:ext cx="8112035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COTIDIANO DA LITERATURA NAS ESCOLAS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891" y="1036073"/>
            <a:ext cx="8686799" cy="5599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Discrepância entre o que se entende por literatura nos dois níveis de ensino</a:t>
            </a:r>
          </a:p>
          <a:p>
            <a:pPr lvl="1" algn="just"/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ensino fundamental: leitura pela leitura;</a:t>
            </a:r>
          </a:p>
          <a:p>
            <a:pPr lvl="1" algn="just"/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ensino médio: história da literatura.</a:t>
            </a:r>
          </a:p>
          <a:p>
            <a:pPr marL="371475" lvl="1" indent="0" algn="just">
              <a:buNone/>
            </a:pP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71475" lvl="1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71475" lvl="1" indent="0" algn="just">
              <a:buNone/>
            </a:pP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71475" lvl="1" indent="0" algn="just">
              <a:buNone/>
            </a:pP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02336" lvl="1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02336" lvl="1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LAJOLO</a:t>
            </a:r>
          </a:p>
          <a:p>
            <a:pPr marL="0" lvl="1" indent="0" algn="just">
              <a:buNone/>
            </a:pP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“Ou 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 texto dá um sentido ao mundo, ou ele não tem sentido nenhum. E o mesmo se pode dizer de nossas aulas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.” </a:t>
            </a:r>
            <a:r>
              <a:rPr lang="pt-B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(LAJOLO, 2000, p. 15)</a:t>
            </a:r>
          </a:p>
          <a:p>
            <a:pPr marL="402336" lvl="1" indent="0" algn="just">
              <a:buNone/>
            </a:pPr>
            <a:endParaRPr lang="pt-B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40" y="2373086"/>
            <a:ext cx="5143500" cy="1981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2373085"/>
            <a:ext cx="931816" cy="93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75" y="352333"/>
            <a:ext cx="8712924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COMO O LETRAMENTO LITERÁRIO SE INSERE NESSE CONTEXTO?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637" y="1656805"/>
            <a:ext cx="2782388" cy="5116013"/>
          </a:xfrm>
        </p:spPr>
        <p:txBody>
          <a:bodyPr>
            <a:normAutofit/>
          </a:bodyPr>
          <a:lstStyle/>
          <a:p>
            <a:pPr lvl="0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Como uma prática social;</a:t>
            </a:r>
          </a:p>
          <a:p>
            <a:pPr lvl="0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Como responsabilidade da escola;</a:t>
            </a:r>
          </a:p>
          <a:p>
            <a:pPr lvl="0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Como agente não sacralizador do texto literário;</a:t>
            </a:r>
          </a:p>
          <a:p>
            <a:pPr lvl="0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Como parte da escolarização adequada da literatura.</a:t>
            </a:r>
            <a:endParaRPr 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9" y="3142342"/>
            <a:ext cx="5143500" cy="32480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9" y="1505086"/>
            <a:ext cx="5143500" cy="10001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9" y="1656805"/>
            <a:ext cx="848406" cy="8484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9" y="3142342"/>
            <a:ext cx="962841" cy="9628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29" y="357778"/>
            <a:ext cx="8242661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LETRAMENTO LITERÁRIO: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829" y="1212062"/>
            <a:ext cx="8739051" cy="2641481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é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um entre outros letramentos;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necessita da escola para acontecer;</a:t>
            </a:r>
          </a:p>
          <a:p>
            <a:pPr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equer atualização do leitor em relação ao universo literário;</a:t>
            </a:r>
          </a:p>
          <a:p>
            <a:pPr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ão se restringe a conhecer aspectos/características/conceitos sobre literatura;</a:t>
            </a:r>
          </a:p>
          <a:p>
            <a:pPr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á sentido ao mundo por meio de palavras.</a:t>
            </a:r>
            <a:endParaRPr 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9" y="4310742"/>
            <a:ext cx="5143500" cy="2286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4267926"/>
            <a:ext cx="891903" cy="8919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764" y="288219"/>
            <a:ext cx="8539816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LETRAMENTO E </a:t>
            </a:r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ESCOLA: COMO ENCAMINHAR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764" y="998084"/>
            <a:ext cx="8856617" cy="54157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professor precisa: 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para além dos conteúdo programático, fazer seleção do livro de acordo com os interesses dos estudantes;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facilitar o processo de escolarização da literatura;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reconhecer as instâncias de </a:t>
            </a:r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escolarização (biblioteca </a:t>
            </a: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escolar; leitura </a:t>
            </a:r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 estudo de livros de </a:t>
            </a: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literatura; leitura </a:t>
            </a:r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 </a:t>
            </a: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estudo);</a:t>
            </a:r>
            <a:endParaRPr lang="pt-BR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respeitar o texto;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usar o texto em seu suporte original: o livro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ao usar livro didático, escolher textos não fragmentos;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Ler na integra o texto; 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conduzir a atitudes críticas; 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associar práticas de leitura ao contexto </a:t>
            </a:r>
            <a:endParaRPr lang="pt-BR" sz="22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71475" lvl="1" indent="0" algn="just">
              <a:buNone/>
            </a:pP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social</a:t>
            </a: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40926"/>
            <a:ext cx="4062549" cy="25080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4140926"/>
            <a:ext cx="696685" cy="9013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90" y="927099"/>
            <a:ext cx="7314056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PCN E CONCEITO DE LEITURA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389" y="2489200"/>
            <a:ext cx="8908868" cy="353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 leitura é o processo no qual o leitor realiza um trabalho ativo de compreensão e interpretação do texto, (...) Não se trata de extrair informação, decodificando letra por letra, palavra por palavra. Trata-se de uma atividade  que implica estratégias de seleção, antecipação, inferência e verificação, sem as quais não é possível proficiência. (...) (BRASIL, 1998, p. 69)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30" y="927099"/>
            <a:ext cx="8739050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LEITURA NÃO É SINÔNIMO DE LETRAMENTO LITERÁRIO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830" y="2175691"/>
            <a:ext cx="8739051" cy="425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</a:t>
            </a:r>
          </a:p>
          <a:p>
            <a:pPr lvl="1"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imples atividade da leitura não é leitura literária.</a:t>
            </a:r>
          </a:p>
          <a:p>
            <a:pPr lvl="1"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er apenas o aspecto visível da resistência ao processo de letramento literário na escola.</a:t>
            </a:r>
          </a:p>
          <a:p>
            <a:pPr lvl="1" algn="just"/>
            <a:r>
              <a:rPr lang="pt-BR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Mitos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comuns:</a:t>
            </a:r>
          </a:p>
          <a:p>
            <a:pPr marL="457200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Primeiro: “os livros falam por si mesmos ao leitor”</a:t>
            </a:r>
          </a:p>
          <a:p>
            <a:pPr marL="457200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Segundo: “leitura literária é apenas entretenimento”</a:t>
            </a:r>
          </a:p>
          <a:p>
            <a:pPr marL="457200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Terceiro: “ler é um ato solitário”</a:t>
            </a:r>
          </a:p>
          <a:p>
            <a:pPr marL="457200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Quarto: “impossível expressar o que sentimos na leitura dos textos literários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”</a:t>
            </a:r>
          </a:p>
          <a:p>
            <a:pPr marL="457200" lvl="1" indent="0" algn="just">
              <a:buNone/>
            </a:pP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COSSON, 2014, p. 28)</a:t>
            </a:r>
          </a:p>
          <a:p>
            <a:pPr lvl="1" algn="just"/>
            <a:endParaRPr lang="pt-BR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334" y="927099"/>
            <a:ext cx="8776546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LEITURA NÃO É SINÔNIMO DE LETRAMENTO LITERÁRIO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334" y="1933303"/>
            <a:ext cx="8776546" cy="3925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</a:t>
            </a:r>
          </a:p>
          <a:p>
            <a:pPr lvl="1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 leitura literária é uma atividade individual que é compartilhada.</a:t>
            </a:r>
          </a:p>
          <a:p>
            <a:pPr lvl="1"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Uma leitura que </a:t>
            </a:r>
          </a:p>
          <a:p>
            <a:pPr marL="371475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a) considera a literatura como um processo de comunicação;</a:t>
            </a:r>
          </a:p>
          <a:p>
            <a:pPr marL="371475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b) exige respostas do leitor;</a:t>
            </a:r>
          </a:p>
          <a:p>
            <a:pPr marL="371475" lvl="1" indent="0" algn="just">
              <a:buNone/>
            </a:pP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c) convida a explorar o texto.</a:t>
            </a:r>
          </a:p>
          <a:p>
            <a:pPr lvl="1" algn="just"/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4330754"/>
            <a:ext cx="5695405" cy="24326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02" y="4330754"/>
            <a:ext cx="891903" cy="891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2" y="431074"/>
            <a:ext cx="4389119" cy="58521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82996" y="431074"/>
            <a:ext cx="232788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/>
              <a:t>Problema</a:t>
            </a:r>
          </a:p>
          <a:p>
            <a:pPr algn="ctr"/>
            <a:endParaRPr lang="pt-BR" sz="2800" dirty="0" smtClean="0"/>
          </a:p>
          <a:p>
            <a:pPr algn="ctr"/>
            <a:endParaRPr lang="pt-BR" sz="2800" b="1" dirty="0"/>
          </a:p>
          <a:p>
            <a:pPr algn="ctr"/>
            <a:r>
              <a:rPr lang="pt-BR" sz="2800" b="1" dirty="0" smtClean="0"/>
              <a:t>Motivos</a:t>
            </a:r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Impactos</a:t>
            </a:r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Considerações</a:t>
            </a:r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r>
              <a:rPr lang="pt-BR" sz="2800" b="1" dirty="0" smtClean="0"/>
              <a:t>Soluções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6008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017" y="927099"/>
            <a:ext cx="8686799" cy="70986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POSTURA DO PROFESSOR </a:t>
            </a:r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PARA PROMOVER  </a:t>
            </a:r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LETRAMENTO LITERÁRIO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017" y="2502263"/>
            <a:ext cx="8778240" cy="353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Combater a concepção do texto literário como </a:t>
            </a:r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monumento;</a:t>
            </a:r>
            <a:endParaRPr lang="pt-B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Explorar em conjunto com os alunos as potencialidades do texto e os múltiplos sentidos que este desperta;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Criar condições para haver encontro entre alunos e texto;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Conscientizar que a leitura literária fornece  instrumentos necessários para conhecer e articular o texto melhor.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018" y="556960"/>
            <a:ext cx="8752113" cy="70986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POSTURA DO PROFESSOR PARA PROMOVER  LETRAMENTO LITERÁRIO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017" y="1487715"/>
            <a:ext cx="8752114" cy="353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CHARTIER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É fundamental a</a:t>
            </a:r>
          </a:p>
          <a:p>
            <a:pPr lvl="1"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leitura compartilhada, na escola e na família;</a:t>
            </a:r>
          </a:p>
          <a:p>
            <a:pPr lvl="1"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Trilogia: amar a leitura, os saberes e a língua nacional. </a:t>
            </a:r>
          </a:p>
          <a:p>
            <a:pPr marL="457200" lvl="1" indent="0" algn="just">
              <a:buNone/>
            </a:pPr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(...) A missão da literatura juvenil é fazer com que os três coincidam e proporcionem às crianças emoções memoráveis. (CHARTIER, 2006, p. 69)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31" y="4876167"/>
            <a:ext cx="5143500" cy="1562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69" y="5018315"/>
            <a:ext cx="919842" cy="8730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29" y="927099"/>
            <a:ext cx="8699861" cy="70986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CRITÉRIOS PARA ESCOLHA DE UMA OBRA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829" y="1862183"/>
            <a:ext cx="8856617" cy="35306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dirty="0" smtClean="0"/>
              <a:t>a</a:t>
            </a:r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) Não privilegiar o cânone:</a:t>
            </a:r>
          </a:p>
          <a:p>
            <a:pPr lvl="1"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estético é autônomo e não é redutível à ideologia ou metafísica  (BLOOM);</a:t>
            </a:r>
          </a:p>
          <a:p>
            <a:pPr lvl="1"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aceitar o cânone como herança cultural não é segui-lo cegamente (COSSON);</a:t>
            </a:r>
          </a:p>
          <a:p>
            <a:pPr lvl="1"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respeitar as individualidades dos alunos na seleção de títulos (GERALDI).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34" y="4468715"/>
            <a:ext cx="5290456" cy="20484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72" y="4468715"/>
            <a:ext cx="819565" cy="8195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703" y="373682"/>
            <a:ext cx="8712925" cy="70986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CRITÉRIOS PARA ESCOLHA DE UMA OBRA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703" y="3814354"/>
            <a:ext cx="8712926" cy="172212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b) diversidade</a:t>
            </a:r>
          </a:p>
          <a:p>
            <a:pPr lvl="1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Literatura na escola: investir na leitura de vários sistemas como prática de valorização das diversidades linguísticas e culturais. (COSSON, GERALDI);</a:t>
            </a:r>
          </a:p>
          <a:p>
            <a:pPr lvl="1" algn="just"/>
            <a:endParaRPr lang="pt-BR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lvl="0" indent="0" algn="just">
              <a:buNone/>
            </a:pP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c) atual </a:t>
            </a:r>
            <a:r>
              <a:rPr lang="pt-BR" sz="24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versus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contemporâneo</a:t>
            </a:r>
          </a:p>
          <a:p>
            <a:pPr lvl="1"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Letramento literário trabalha com o atual (COSSON)</a:t>
            </a:r>
            <a:endParaRPr 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81" y="1089276"/>
            <a:ext cx="5143500" cy="2619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6" y="1083547"/>
            <a:ext cx="862148" cy="8621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30" y="927099"/>
            <a:ext cx="8765176" cy="70986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SUGESTÕES </a:t>
            </a:r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 ESTRATÉGIAS DE LEITURA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830" y="1966685"/>
            <a:ext cx="8765177" cy="353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CEREJA, William Roberto.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 Ensino de literatura: 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uma proposta dialógica para o trabalho com literatura. São Paulo: Atual, 2005.</a:t>
            </a:r>
          </a:p>
          <a:p>
            <a:pPr marL="0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/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COSSON, </a:t>
            </a:r>
            <a:r>
              <a:rPr lang="pt-BR" sz="2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Rildo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 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Letramento literário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: teoria e prática. 2. ed. São Paulo: Contexto, 2014.</a:t>
            </a:r>
          </a:p>
          <a:p>
            <a:pPr marL="0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/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ELIAS, Vanda Maria; KOCH, Ingedore Villaça. 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Ler e compreender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: os sentidos do texto. 2. ed. São Paulo: Contexto, 2008.</a:t>
            </a:r>
          </a:p>
          <a:p>
            <a:pPr algn="just"/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/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VILLARDI, Raquel. 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Ensinando a gostar de ler e formando leitores para a vida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 Rio de Janeiro: </a:t>
            </a:r>
            <a:r>
              <a:rPr lang="pt-BR" sz="2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Qualitymark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1997. </a:t>
            </a:r>
          </a:p>
          <a:p>
            <a:pPr algn="just"/>
            <a:endParaRPr lang="pt-BR" sz="2000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pt-BR" sz="2000" dirty="0"/>
          </a:p>
          <a:p>
            <a:endParaRPr lang="pt-BR" sz="2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89" y="73755"/>
            <a:ext cx="7248742" cy="709865"/>
          </a:xfrm>
        </p:spPr>
        <p:txBody>
          <a:bodyPr/>
          <a:lstStyle/>
          <a:p>
            <a:r>
              <a:rPr lang="pt-BR" dirty="0" smtClean="0"/>
              <a:t>LITERATURA EM PERIGO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0486" y="981291"/>
            <a:ext cx="4545874" cy="1899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TODOROV</a:t>
            </a:r>
            <a:endParaRPr lang="pt-BR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erigos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literatura não mais participar da formação cultural das pessoas;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alunos, mesmo de Letras, não lerem, 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formação intelectual apenas em outras manifestações artísticas.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3902413"/>
            <a:ext cx="4663440" cy="2667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39" y="1093898"/>
            <a:ext cx="4115622" cy="28085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3902413"/>
            <a:ext cx="875211" cy="8752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939" y="1183206"/>
            <a:ext cx="754232" cy="7476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69" y="207252"/>
            <a:ext cx="7222618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LITERATURA EM PERIGO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34" y="1913203"/>
            <a:ext cx="4768362" cy="18954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73" y="4169696"/>
            <a:ext cx="3886024" cy="25185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5" y="2774884"/>
            <a:ext cx="4543280" cy="21454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2969" y="1023860"/>
            <a:ext cx="9105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LAJOLO, CEREJA, COSSON, CHARTIER concordam com TODOROV sobre a necessidade de uma formação de futuros professores.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1" y="5659545"/>
            <a:ext cx="5143500" cy="1028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59" y="2074392"/>
            <a:ext cx="825279" cy="8252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9" y="5765856"/>
            <a:ext cx="830887" cy="83088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93" y="4223637"/>
            <a:ext cx="696685" cy="69668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2876111"/>
            <a:ext cx="881089" cy="8810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3" y="246410"/>
            <a:ext cx="7407282" cy="9571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70" y="4205182"/>
            <a:ext cx="5710632" cy="2509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3822"/>
            <a:ext cx="8984735" cy="40199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74" y="4237374"/>
            <a:ext cx="979714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334" y="456836"/>
            <a:ext cx="7260111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QUE FALTA?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334" y="1267096"/>
            <a:ext cx="8750420" cy="52643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2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COSSON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Romper o círculo da reprodução ou da permissividade;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Promover leitura sistemática;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Fazer leitura sistemática do texto literário.</a:t>
            </a:r>
          </a:p>
          <a:p>
            <a:pPr marL="0" indent="0" algn="just">
              <a:buNone/>
            </a:pPr>
            <a:endParaRPr lang="pt-BR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200" b="1" cap="all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Ruth Rocha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Retirar a condição de obrigação escolar;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Não fazer da Literatura material para estudar gramática</a:t>
            </a: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marL="371475" lvl="1" indent="0" algn="just">
              <a:buNone/>
            </a:pPr>
            <a:endParaRPr lang="pt-BR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LAJOLO</a:t>
            </a:r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lvl="1" algn="just"/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Rever o conceito de “motivação”;</a:t>
            </a:r>
          </a:p>
          <a:p>
            <a:pPr lvl="1" algn="just"/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Não tornar periférico o ato de leitura.</a:t>
            </a:r>
          </a:p>
          <a:p>
            <a:pPr lvl="1" algn="just"/>
            <a:endParaRPr lang="pt-BR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WALTY</a:t>
            </a:r>
          </a:p>
          <a:p>
            <a:pPr lvl="1" algn="just"/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Tornar a </a:t>
            </a:r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literatura </a:t>
            </a:r>
            <a:r>
              <a:rPr lang="pt-BR" sz="2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 </a:t>
            </a:r>
            <a:r>
              <a:rPr lang="pt-BR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janela da escola para o aluno ver o mundo.</a:t>
            </a:r>
          </a:p>
          <a:p>
            <a:pPr marL="371475" lvl="1" indent="0" algn="just">
              <a:buNone/>
            </a:pPr>
            <a:endParaRPr lang="pt-BR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704" y="352255"/>
            <a:ext cx="7248742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QUE FAZER?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704" y="1345474"/>
            <a:ext cx="4284616" cy="471351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Dar sentido amplo e intenso ao ato de ler;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Proporcionar letramento literário desde os anos iniciais da Educação Infantil e da Educação Básica;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Desmitificar questões sobre o texto literário;</a:t>
            </a:r>
          </a:p>
          <a:p>
            <a:pPr algn="just"/>
            <a:r>
              <a:rPr lang="pt-BR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Compartilhar leitura com o aluno.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85" y="1514876"/>
            <a:ext cx="4291956" cy="3658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85" y="1658566"/>
            <a:ext cx="911538" cy="99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88" y="164765"/>
            <a:ext cx="7555457" cy="70986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ESCOLARIZAÇÃO DA LITERATURA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2160" y="762490"/>
            <a:ext cx="3564108" cy="60955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35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SOARES</a:t>
            </a:r>
          </a:p>
          <a:p>
            <a:pPr lvl="0" algn="just"/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escola ligada à constituição de “saberes escolares”;</a:t>
            </a:r>
          </a:p>
          <a:p>
            <a:pPr lvl="0" algn="just"/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escola: um </a:t>
            </a:r>
            <a:r>
              <a:rPr lang="pt-BR" sz="35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espaço</a:t>
            </a:r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de ensino e de um </a:t>
            </a:r>
            <a:r>
              <a:rPr lang="pt-BR" sz="35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tempo</a:t>
            </a:r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de aprendizagem.</a:t>
            </a:r>
          </a:p>
          <a:p>
            <a:pPr marL="0" indent="0" algn="just">
              <a:buNone/>
            </a:pPr>
            <a:endParaRPr lang="pt-BR" sz="35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Três </a:t>
            </a:r>
            <a:r>
              <a:rPr lang="pt-BR" sz="3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instâncias principais de escolarização da literatura:</a:t>
            </a:r>
          </a:p>
          <a:p>
            <a:pPr lvl="1" algn="just"/>
            <a:r>
              <a:rPr lang="pt-BR" sz="3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biblioteca escolar;</a:t>
            </a:r>
          </a:p>
          <a:p>
            <a:pPr lvl="1" algn="just"/>
            <a:r>
              <a:rPr lang="pt-BR" sz="3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leitura e estudo de livros de literatura;</a:t>
            </a:r>
          </a:p>
          <a:p>
            <a:pPr lvl="1" algn="just"/>
            <a:r>
              <a:rPr lang="pt-BR" sz="3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leitura e estudo</a:t>
            </a:r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endParaRPr lang="pt-BR" sz="35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02336" lvl="1" indent="0" algn="just">
              <a:buNone/>
            </a:pPr>
            <a:endParaRPr lang="pt-BR" sz="35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02336" lvl="1" indent="0" algn="just">
              <a:buNone/>
            </a:pPr>
            <a:r>
              <a:rPr lang="pt-BR" sz="3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(...) </a:t>
            </a:r>
            <a:r>
              <a:rPr lang="pt-BR" sz="3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literatura é sempre e inevitavelmente escolarizada, quando dela se apropria a escola; o que se pode é distinguir entre uma escolarização adequada da literatura (...) (SOARES, 2006, p. 24)</a:t>
            </a:r>
          </a:p>
          <a:p>
            <a:pPr marL="402336" lvl="1" indent="0" algn="just">
              <a:buNone/>
            </a:pPr>
            <a:endParaRPr lang="pt-B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4" y="762490"/>
            <a:ext cx="3925401" cy="25424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5" y="3341381"/>
            <a:ext cx="3925400" cy="188105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4" y="5365279"/>
            <a:ext cx="5305977" cy="14927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7" y="5258911"/>
            <a:ext cx="766356" cy="6966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8" y="874630"/>
            <a:ext cx="696685" cy="6966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7" y="3447750"/>
            <a:ext cx="696685" cy="6966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0" y="936392"/>
            <a:ext cx="54472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Os “Direitos imprescindíveis do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leitor”, segundo </a:t>
            </a:r>
            <a:r>
              <a:rPr lang="pt-BR" sz="24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Pennac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não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ler.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pular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páginas.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não terminar um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livro.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reler.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ler qualquer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coisa.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ao bovarismo (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doença textualmente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transmissível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).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ler em qualquer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lugar.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ler uma frase aqui e outa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ali.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direito de ler em voz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alta.</a:t>
            </a:r>
          </a:p>
          <a:p>
            <a:pPr algn="just"/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direto de calar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algn="just"/>
            <a:r>
              <a:rPr lang="pt-BR" sz="2400" cap="all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(VILLARDI</a:t>
            </a:r>
            <a:r>
              <a:rPr lang="pt-BR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1997, p. 30).</a:t>
            </a:r>
            <a:endParaRPr lang="pt-BR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/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65760" y="266002"/>
            <a:ext cx="887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PARA FINALIZAR: DIREITOS DO LEITOR</a:t>
            </a:r>
            <a:endParaRPr lang="pt-BR" sz="3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21" y="4297680"/>
            <a:ext cx="3213221" cy="2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9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894" y="273956"/>
            <a:ext cx="7260111" cy="709865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894" y="983821"/>
            <a:ext cx="8854923" cy="5678236"/>
          </a:xfrm>
        </p:spPr>
        <p:txBody>
          <a:bodyPr>
            <a:normAutofit fontScale="25000" lnSpcReduction="20000"/>
          </a:bodyPr>
          <a:lstStyle/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BAKHTIN, Mikhail. </a:t>
            </a:r>
            <a:r>
              <a:rPr lang="pt-BR" sz="4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Estética da criação verbal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Tradução Maria </a:t>
            </a:r>
            <a:r>
              <a:rPr lang="pt-BR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Ermantina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Galvão G. Pereira. 2. 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d. São Paulo: Martins Fontes, 1997.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BARTHES, Roland. </a:t>
            </a:r>
            <a:r>
              <a:rPr lang="pt-BR" sz="4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Aula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10. ed. São Paulo: </a:t>
            </a:r>
            <a:r>
              <a:rPr lang="pt-BR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Cultrix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2002. p. 18.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______. </a:t>
            </a:r>
            <a:r>
              <a:rPr lang="pt-BR" sz="4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prazer do texto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3. ed. São Paulo: </a:t>
            </a:r>
            <a:r>
              <a:rPr lang="pt-BR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Cultrix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1980, p. 18.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BASTOS, </a:t>
            </a:r>
            <a:r>
              <a:rPr lang="pt-BR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Dau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(Org.) </a:t>
            </a:r>
            <a:r>
              <a:rPr lang="pt-BR" sz="4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Ana &amp; Ruth. 25 anos de literatura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Textos de Carlos Moraes e Marisa Lajolo. Rio de Janeiro: Salamandra, 1995.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BLOOM, Harold. </a:t>
            </a:r>
            <a:r>
              <a:rPr lang="pt-BR" sz="4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 cânone ocidental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: os livros e a escola do tempo. Tradução Marcos </a:t>
            </a:r>
            <a:r>
              <a:rPr lang="pt-BR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Santarrita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 Rio de Janeiro: Objetiva, 1995.</a:t>
            </a:r>
          </a:p>
          <a:p>
            <a:r>
              <a:rPr lang="pt-BR" sz="4000" cap="all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BRASIL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Ministério da Educação e do Desporto. Secretaria de Educação Fundamental.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Referencial curricular nacional para a educação infantil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/ Ministério da Educação e do Desporto, Secretaria de Educação Fundamental. — Brasília: MEC/SEF, 1998.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______.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Parâmetros Curriculares Nacionais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terceiro e quarto ciclos do Ensino Fundamental, 1998</a:t>
            </a:r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CANDIDO, Antonio. O Direito à Literatura.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Vários escritos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4. ed. Rio de Janeiro: Ouro sobre o azul; São Paulo: Duas Cidades, 2004.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CEREJA, William Roberto.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Ensino de literatura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uma proposta dialógica para o trabalho com literatura. São Paulo: Atual, 2005.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CHARTIER, Anne-Marie. Leitura e saber ou a literatura juvenil entre ciência e ficção. In: VANGELISTA, Aracy Alves Martins; BRANDÃO,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Heliana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Maria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Brina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; MACHADO, Maria Zélia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Versiani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escolarização da leitura literária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o jogo do livro infantil e juvenil. 2. ed. Belo Horizonte: Autêntica, 2006.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COSSON,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Rildo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Letramento literário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teoria e prática. 2. ed. São Paulo: Contexto, 2014.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COUTINHO, Afrânio.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 ensino da literatura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Rio de Janeiro: Departamento de Imprensa Nacional, 1975.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ELIAS, Vanda Maria; KOCH,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Ingedore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Villaça.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Ler e compreender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os sentidos do texto. 2. ed. São Paulo: Contexto, 2008.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FREIRE, Paulo.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importância do ato de ler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em três artigos que se completam. 44. ed. São Paulo Cortez, 2003.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FOTOGRAFIA 2. Disponível em: &lt;https://images6.fanpop.com/image/photos/39000000/Books-My-Mini-Library-books-my-mini-library-39065518-500-334.jpg&gt;. Acesso em: 26 maio de 2021.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LOGOTIPO 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 TWITTER. Disponível em: &lt;https://todomundodigital.wordpress.com/2012/06/08/o-passaro-do-twitter-mudou/&gt;. Acesso em: 26 maio de 2021.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NETO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Felipe. Forçar adolescentes a lerem romantismo e realismo brasileiro é um desserviço das escolas para a literatura. 23 jan. 2021.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Twitter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@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felipeneto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Disponível em: https://twitter.com/felipeneto/status/1352832461441560576. Acesso em: 27 maio 2021.</a:t>
            </a:r>
            <a:endParaRPr lang="pt-BR" sz="4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GIROTTO,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Cyntia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; SOUZA, Renata. 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Estratégias de leitura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para ensinar alunos a compreenderem o que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lêem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In: </a:t>
            </a:r>
          </a:p>
          <a:p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SOUZA, Renata. (Org.) Ler e compreender: estratégias de leitura. Campinas: Mercado de Letras, 2010.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LAJOLO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Marisa. “A Leitura Literária na Escola”.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Do mundo da leitura para a leitura do mundo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6. ed. São Paulo: Ática, 2000.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SOARES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Magda. A Escolarização da Literatura Infantil e Juvenil. In: EVANGELISTA, Aracy Alves Martins; BRANDÃO,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Heliana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Maria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Brina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; MACHADO, Maria Zélia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Versiani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 A escolarização da leitura literária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o jogo do livro infantil e juvenil. 2. ed. Belo Horizonte: Autêntica, 2006.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TODOROV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Tzvetan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literatura em perigo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Tradução Caio Meira. Rio de Janeiro: DIFEL, 2009.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VILLARDI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Raquel.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Ensinando a gostar de ler e formando leitores para a vida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 Rio de Janeiro: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Qualitymark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1997. </a:t>
            </a:r>
          </a:p>
          <a:p>
            <a:r>
              <a:rPr lang="pt-BR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WALTY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Ivete Lara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Camargos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Literatura e escola: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anti-lições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In: VANGELISTA, Aracy Alves Martins; BRANDÃO,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Heliana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Maria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Brina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; MACHADO, Maria Zélia </a:t>
            </a:r>
            <a:r>
              <a:rPr lang="pt-BR" sz="4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Versiani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 </a:t>
            </a:r>
            <a:r>
              <a:rPr lang="pt-B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escolarização da leitura literária</a:t>
            </a:r>
            <a:r>
              <a:rPr lang="pt-BR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o jogo do livro infantil e juvenil. 2. ed. Belo Horizonte: Autêntica, 2006.</a:t>
            </a:r>
          </a:p>
          <a:p>
            <a:pPr marL="0" indent="0">
              <a:buNone/>
            </a:pPr>
            <a:endParaRPr lang="pt-BR" sz="1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>
              <a:buNone/>
            </a:pPr>
            <a:endParaRPr lang="pt-BR" sz="1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pt-BR" sz="1800" dirty="0"/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Angélica Castilho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50335" y="4527447"/>
            <a:ext cx="4596431" cy="152065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E-mail: aocastilho@gmail.com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Instagram: @leituraalive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                   @jornalnossavoz.capuerj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45" y="5107578"/>
            <a:ext cx="841321" cy="70719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726105" y="486460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&lt;a </a:t>
            </a:r>
            <a:r>
              <a:rPr lang="pt-BR" sz="1200" dirty="0" err="1"/>
              <a:t>rel</a:t>
            </a:r>
            <a:r>
              <a:rPr lang="pt-BR" sz="1200" dirty="0"/>
              <a:t>="</a:t>
            </a:r>
            <a:r>
              <a:rPr lang="pt-BR" sz="1200" dirty="0" err="1"/>
              <a:t>license</a:t>
            </a:r>
            <a:r>
              <a:rPr lang="pt-BR" sz="1200" dirty="0"/>
              <a:t>" </a:t>
            </a:r>
            <a:r>
              <a:rPr lang="pt-BR" sz="1200" dirty="0" err="1"/>
              <a:t>href</a:t>
            </a:r>
            <a:r>
              <a:rPr lang="pt-BR" sz="1200" dirty="0"/>
              <a:t>="http://creativecommons.org/licenses/by-nc-nd/4.0/"&gt;&lt;img </a:t>
            </a:r>
            <a:r>
              <a:rPr lang="pt-BR" sz="1200" dirty="0" err="1"/>
              <a:t>alt</a:t>
            </a:r>
            <a:r>
              <a:rPr lang="pt-BR" sz="1200" dirty="0"/>
              <a:t>="Licença </a:t>
            </a:r>
            <a:r>
              <a:rPr lang="pt-BR" sz="1200" dirty="0" err="1"/>
              <a:t>Creative</a:t>
            </a:r>
            <a:r>
              <a:rPr lang="pt-BR" sz="1200" dirty="0"/>
              <a:t> </a:t>
            </a:r>
            <a:r>
              <a:rPr lang="pt-BR" sz="1200" dirty="0" err="1"/>
              <a:t>Commons</a:t>
            </a:r>
            <a:r>
              <a:rPr lang="pt-BR" sz="1200" dirty="0"/>
              <a:t>" </a:t>
            </a:r>
            <a:r>
              <a:rPr lang="pt-BR" sz="1200" dirty="0" err="1"/>
              <a:t>style</a:t>
            </a:r>
            <a:r>
              <a:rPr lang="pt-BR" sz="1200" dirty="0"/>
              <a:t>="border-width:0" </a:t>
            </a:r>
            <a:r>
              <a:rPr lang="pt-BR" sz="1200" dirty="0" err="1"/>
              <a:t>src</a:t>
            </a:r>
            <a:r>
              <a:rPr lang="pt-BR" sz="1200" dirty="0"/>
              <a:t>="https://i.creativecommons.org/l/by-nc-nd/4.0/88x31.png" /&gt;&lt;/a&gt;&lt;</a:t>
            </a:r>
            <a:r>
              <a:rPr lang="pt-BR" sz="1200" dirty="0" err="1"/>
              <a:t>br</a:t>
            </a:r>
            <a:r>
              <a:rPr lang="pt-BR" sz="1200" dirty="0"/>
              <a:t> /&gt;&lt;</a:t>
            </a:r>
            <a:r>
              <a:rPr lang="pt-BR" sz="1200" dirty="0" err="1"/>
              <a:t>span</a:t>
            </a:r>
            <a:r>
              <a:rPr lang="pt-BR" sz="1200" dirty="0"/>
              <a:t> </a:t>
            </a:r>
            <a:r>
              <a:rPr lang="pt-BR" sz="1200" dirty="0" err="1"/>
              <a:t>xmlns:dct</a:t>
            </a:r>
            <a:r>
              <a:rPr lang="pt-BR" sz="1200" dirty="0"/>
              <a:t>="http://purl.org/dc/terms/" </a:t>
            </a:r>
            <a:r>
              <a:rPr lang="pt-BR" sz="1200" dirty="0" err="1"/>
              <a:t>property</a:t>
            </a:r>
            <a:r>
              <a:rPr lang="pt-BR" sz="1200" dirty="0"/>
              <a:t>="</a:t>
            </a:r>
            <a:r>
              <a:rPr lang="pt-BR" sz="1200" dirty="0" err="1"/>
              <a:t>dct:title</a:t>
            </a:r>
            <a:r>
              <a:rPr lang="pt-BR" sz="1200" dirty="0"/>
              <a:t>"&gt;</a:t>
            </a:r>
            <a:r>
              <a:rPr lang="pt-BR" sz="1200" dirty="0" err="1"/>
              <a:t>Tweets</a:t>
            </a:r>
            <a:r>
              <a:rPr lang="pt-BR" sz="1200" dirty="0"/>
              <a:t> sobre literatura na escola: conversa antiga...&lt;/</a:t>
            </a:r>
            <a:r>
              <a:rPr lang="pt-BR" sz="1200" dirty="0" err="1"/>
              <a:t>span</a:t>
            </a:r>
            <a:r>
              <a:rPr lang="pt-BR" sz="1200" dirty="0"/>
              <a:t>&gt; de &lt;</a:t>
            </a:r>
            <a:r>
              <a:rPr lang="pt-BR" sz="1200" dirty="0" err="1"/>
              <a:t>span</a:t>
            </a:r>
            <a:r>
              <a:rPr lang="pt-BR" sz="1200" dirty="0"/>
              <a:t> </a:t>
            </a:r>
            <a:r>
              <a:rPr lang="pt-BR" sz="1200" dirty="0" err="1"/>
              <a:t>xmlns:cc</a:t>
            </a:r>
            <a:r>
              <a:rPr lang="pt-BR" sz="1200" dirty="0"/>
              <a:t>="http://creativecommons.org/ns#" </a:t>
            </a:r>
            <a:r>
              <a:rPr lang="pt-BR" sz="1200" dirty="0" err="1"/>
              <a:t>property</a:t>
            </a:r>
            <a:r>
              <a:rPr lang="pt-BR" sz="1200" dirty="0"/>
              <a:t>="</a:t>
            </a:r>
            <a:r>
              <a:rPr lang="pt-BR" sz="1200" dirty="0" err="1"/>
              <a:t>cc:attributionName</a:t>
            </a:r>
            <a:r>
              <a:rPr lang="pt-BR" sz="1200" dirty="0"/>
              <a:t>"&gt;Angélica de Oliveira Castilho Pereira&lt;/</a:t>
            </a:r>
            <a:r>
              <a:rPr lang="pt-BR" sz="1200" dirty="0" err="1"/>
              <a:t>span</a:t>
            </a:r>
            <a:r>
              <a:rPr lang="pt-BR" sz="1200" dirty="0"/>
              <a:t>&gt; está licenciado com uma Licença &lt;a </a:t>
            </a:r>
            <a:r>
              <a:rPr lang="pt-BR" sz="1200" dirty="0" err="1"/>
              <a:t>rel</a:t>
            </a:r>
            <a:r>
              <a:rPr lang="pt-BR" sz="1200" dirty="0"/>
              <a:t>="</a:t>
            </a:r>
            <a:r>
              <a:rPr lang="pt-BR" sz="1200" dirty="0" err="1"/>
              <a:t>license</a:t>
            </a:r>
            <a:r>
              <a:rPr lang="pt-BR" sz="1200" dirty="0"/>
              <a:t>" </a:t>
            </a:r>
            <a:r>
              <a:rPr lang="pt-BR" sz="1200" dirty="0" err="1"/>
              <a:t>href</a:t>
            </a:r>
            <a:r>
              <a:rPr lang="pt-BR" sz="1200" dirty="0"/>
              <a:t>="http://creativecommons.org/licenses/by-nc-nd/4.0/"&gt;Creative </a:t>
            </a:r>
            <a:r>
              <a:rPr lang="pt-BR" sz="1200" dirty="0" err="1"/>
              <a:t>Commons</a:t>
            </a:r>
            <a:r>
              <a:rPr lang="pt-BR" sz="1200" dirty="0"/>
              <a:t> - Atribuição-</a:t>
            </a:r>
            <a:r>
              <a:rPr lang="pt-BR" sz="1200" dirty="0" err="1"/>
              <a:t>NãoComercial</a:t>
            </a:r>
            <a:r>
              <a:rPr lang="pt-BR" sz="1200" dirty="0"/>
              <a:t>-</a:t>
            </a:r>
            <a:r>
              <a:rPr lang="pt-BR" sz="1200" dirty="0" err="1"/>
              <a:t>SemDerivações</a:t>
            </a:r>
            <a:r>
              <a:rPr lang="pt-BR" sz="1200" dirty="0"/>
              <a:t> 4.0 Internacional&lt;/a</a:t>
            </a:r>
            <a:r>
              <a:rPr lang="pt-BR" sz="1200" dirty="0" smtClean="0"/>
              <a:t>&gt;.</a:t>
            </a:r>
          </a:p>
          <a:p>
            <a:endParaRPr lang="pt-BR" sz="1200" dirty="0"/>
          </a:p>
          <a:p>
            <a:endParaRPr lang="pt-BR" sz="1200" dirty="0"/>
          </a:p>
        </p:txBody>
      </p:sp>
      <p:pic>
        <p:nvPicPr>
          <p:cNvPr id="1028" name="Picture 4" descr="Licença Creative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04" y="2499509"/>
            <a:ext cx="1440032" cy="5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58204" y="3644537"/>
            <a:ext cx="37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Material disponível no site </a:t>
            </a:r>
            <a:r>
              <a:rPr lang="pt-BR" dirty="0" err="1" smtClean="0"/>
              <a:t>eduCAPES</a:t>
            </a:r>
            <a:r>
              <a:rPr lang="pt-BR" dirty="0" smtClean="0"/>
              <a:t>: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335" y="538627"/>
            <a:ext cx="8763482" cy="95053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REFERENCIAL CURRICULAR NACIONAL PARA A EDUCAÇÃO INFANTIL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336" y="1489166"/>
            <a:ext cx="2793756" cy="50554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(...) Nas leituras grupais, as crianças elaboram não somente os conteúdos comentados, mas estabelecem uma experiência de contato e 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diálogo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com as outras crianças, desenvolvendo o respeito, a tolerância à </a:t>
            </a:r>
            <a:r>
              <a:rPr lang="pt-BR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diversidade de interpretações </a:t>
            </a: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ou atribuição de sentido às imagens (...) (BRASIL, 1998, p. 105)</a:t>
            </a:r>
          </a:p>
          <a:p>
            <a:pPr marL="0" indent="0" algn="just">
              <a:buNone/>
            </a:pP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Ter acesso à boa literatura é dispor de uma informação cultural que alimenta a imaginação e desperta o prazer pela leitura. (...) (BRASIL, 1998, p. 143)</a:t>
            </a:r>
          </a:p>
          <a:p>
            <a:pPr marL="0" indent="0" algn="just">
              <a:buNone/>
            </a:pPr>
            <a:endParaRPr lang="pt-BR" sz="20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17" y="4016896"/>
            <a:ext cx="5143500" cy="23907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6" y="1332411"/>
            <a:ext cx="3872290" cy="25456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9" y="1332411"/>
            <a:ext cx="696685" cy="6966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4" y="4160586"/>
            <a:ext cx="792479" cy="829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334" y="297005"/>
            <a:ext cx="8071152" cy="70986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LITERATURA: UNIVERSAL E PRAZEROSA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654" y="3149796"/>
            <a:ext cx="8763483" cy="1362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TODOROV</a:t>
            </a:r>
          </a:p>
          <a:p>
            <a:pPr marL="0" indent="0" algn="just">
              <a:buNone/>
            </a:pPr>
            <a:r>
              <a:rPr lang="pt-BR" sz="2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(...) a literatura amplia o nosso universo, incita-nos a imaginar outras maneiras de concebê-lo e organizá-lo. (TODOROV, 2009, p. 22</a:t>
            </a:r>
            <a:r>
              <a:rPr lang="pt-BR" sz="2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1006870"/>
            <a:ext cx="3896784" cy="20422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38" y="4598127"/>
            <a:ext cx="3912679" cy="20505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55" y="1006870"/>
            <a:ext cx="3537616" cy="20570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1033305"/>
            <a:ext cx="696685" cy="6966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55" y="1033304"/>
            <a:ext cx="696685" cy="6966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83" y="4715691"/>
            <a:ext cx="696685" cy="696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3" y="102719"/>
            <a:ext cx="8321761" cy="95715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8782" y="1791394"/>
            <a:ext cx="47287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BARTHES</a:t>
            </a:r>
            <a:endParaRPr lang="pt-BR" sz="2400" b="1" dirty="0"/>
          </a:p>
          <a:p>
            <a:r>
              <a:rPr lang="pt-BR" sz="2400" dirty="0"/>
              <a:t>Língua fascista </a:t>
            </a:r>
            <a:r>
              <a:rPr lang="pt-BR" sz="2400" i="1" dirty="0"/>
              <a:t>versus</a:t>
            </a:r>
            <a:r>
              <a:rPr lang="pt-BR" sz="2400" dirty="0"/>
              <a:t> literatura;</a:t>
            </a:r>
          </a:p>
          <a:p>
            <a:r>
              <a:rPr lang="pt-BR" sz="2400" dirty="0"/>
              <a:t>Literatura espaço de vários saberes;</a:t>
            </a:r>
          </a:p>
          <a:p>
            <a:r>
              <a:rPr lang="pt-BR" sz="2400" dirty="0"/>
              <a:t>Salvação da disciplina literária.</a:t>
            </a:r>
          </a:p>
          <a:p>
            <a:endParaRPr lang="pt-BR" sz="2400" dirty="0"/>
          </a:p>
          <a:p>
            <a:r>
              <a:rPr lang="pt-BR" sz="2400" dirty="0"/>
              <a:t>(...) o sujeito chega à fruição pela coabitação das linguagens, que trabalham lado a lado: o texto de prazer é Babel feliz. (BARTHES, 1980, p.8)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69" y="984601"/>
            <a:ext cx="3522251" cy="20648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4389120"/>
            <a:ext cx="4249673" cy="209529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69" y="1059875"/>
            <a:ext cx="696685" cy="103018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93" y="4493623"/>
            <a:ext cx="696685" cy="9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423" y="231742"/>
            <a:ext cx="8543925" cy="921897"/>
          </a:xfrm>
        </p:spPr>
        <p:txBody>
          <a:bodyPr/>
          <a:lstStyle/>
          <a:p>
            <a:r>
              <a:rPr lang="pt-BR" dirty="0" smtClean="0"/>
              <a:t>LITERATURA NA ESCOLA: ENTRETENIMENTO?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3" y="3871993"/>
            <a:ext cx="4322201" cy="26158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25" y="1463017"/>
            <a:ext cx="4485577" cy="13416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159" y="1153639"/>
            <a:ext cx="4233137" cy="19603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72" y="3642552"/>
            <a:ext cx="4536424" cy="3074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6" y="1505853"/>
            <a:ext cx="800352" cy="6966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1242568"/>
            <a:ext cx="879238" cy="8792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6" y="4010297"/>
            <a:ext cx="800352" cy="8476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3736682"/>
            <a:ext cx="696685" cy="7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7" y="221704"/>
            <a:ext cx="7222616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COMUNICAÇÃO CULTURAL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2160" y="1516570"/>
            <a:ext cx="3749040" cy="48051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32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BAKHTIN</a:t>
            </a:r>
          </a:p>
          <a:p>
            <a:pPr marL="0" indent="0" algn="r">
              <a:buNone/>
            </a:pPr>
            <a:r>
              <a:rPr lang="pt-BR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 literatura materializa-se em circunstâncias mais complexa.</a:t>
            </a:r>
          </a:p>
          <a:p>
            <a:pPr marL="0" indent="0" algn="r">
              <a:buNone/>
            </a:pPr>
            <a:endParaRPr lang="pt-BR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r">
              <a:buNone/>
            </a:pPr>
            <a:r>
              <a:rPr lang="pt-BR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 literatura exerce papel de comunicação cultural.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4399881"/>
            <a:ext cx="5143500" cy="1485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1080674"/>
            <a:ext cx="5143500" cy="28384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1106266"/>
            <a:ext cx="914399" cy="9143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7" y="4509264"/>
            <a:ext cx="822959" cy="8229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618" y="239043"/>
            <a:ext cx="7260111" cy="709865"/>
          </a:xfrm>
        </p:spPr>
        <p:txBody>
          <a:bodyPr/>
          <a:lstStyle/>
          <a:p>
            <a:r>
              <a:rPr lang="pt-BR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COMUNICAÇÃO CULTURAL</a:t>
            </a:r>
            <a:endParaRPr lang="pt-B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333" y="1083641"/>
            <a:ext cx="3538340" cy="53694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31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CANDIDO</a:t>
            </a:r>
          </a:p>
          <a:p>
            <a:pPr marL="0" indent="0" algn="just">
              <a:buNone/>
            </a:pPr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Função da literatura associada à complexidade. </a:t>
            </a:r>
          </a:p>
          <a:p>
            <a:pPr algn="just"/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construção de objetos autônomos - estrutura e significado;</a:t>
            </a:r>
          </a:p>
          <a:p>
            <a:pPr algn="just"/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forma de expressão;</a:t>
            </a:r>
          </a:p>
          <a:p>
            <a:pPr algn="just"/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forma de conhecimento.</a:t>
            </a:r>
          </a:p>
          <a:p>
            <a:pPr marL="0" indent="0" algn="just">
              <a:buNone/>
            </a:pPr>
            <a:endParaRPr lang="pt-BR" sz="31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>
              <a:buNone/>
            </a:pPr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Relação entre  literatura e direitos humanos:</a:t>
            </a:r>
          </a:p>
          <a:p>
            <a:pPr algn="just"/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Primeiro: necessidade universal</a:t>
            </a:r>
          </a:p>
          <a:p>
            <a:pPr algn="just"/>
            <a:r>
              <a:rPr lang="pt-BR" sz="31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Segundo: instrumento consciente de desmascaramentos.</a:t>
            </a:r>
          </a:p>
          <a:p>
            <a:pPr algn="just"/>
            <a:endParaRPr lang="pt-BR" sz="24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61" y="1083641"/>
            <a:ext cx="5143500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84" y="4022543"/>
            <a:ext cx="5143500" cy="1533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8" y="1083641"/>
            <a:ext cx="809897" cy="80989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8" y="4131809"/>
            <a:ext cx="901339" cy="832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1617</Words>
  <Application>Microsoft Office PowerPoint</Application>
  <PresentationFormat>Papel A4 (210 x 297 mm)</PresentationFormat>
  <Paragraphs>237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Adobe Devanagari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ESCOLARIZAÇÃO DA LITERATURA</vt:lpstr>
      <vt:lpstr>REFERENCIAL CURRICULAR NACIONAL PARA A EDUCAÇÃO INFANTIL</vt:lpstr>
      <vt:lpstr>LITERATURA: UNIVERSAL E PRAZEROSA</vt:lpstr>
      <vt:lpstr>Apresentação do PowerPoint</vt:lpstr>
      <vt:lpstr>LITERATURA NA ESCOLA: ENTRETENIMENTO? </vt:lpstr>
      <vt:lpstr>COMUNICAÇÃO CULTURAL</vt:lpstr>
      <vt:lpstr>COMUNICAÇÃO CULTURAL</vt:lpstr>
      <vt:lpstr>LEITURA DO MUNDO</vt:lpstr>
      <vt:lpstr>EXPERIÊNCIA LITERÁRIA</vt:lpstr>
      <vt:lpstr>COTIDIANO DA LITERATURA NAS ESCOLAS</vt:lpstr>
      <vt:lpstr>COTIDIANO DA LITERATURA NAS ESCOLAS</vt:lpstr>
      <vt:lpstr>COMO O LETRAMENTO LITERÁRIO SE INSERE NESSE CONTEXTO?</vt:lpstr>
      <vt:lpstr>O LETRAMENTO LITERÁRIO:</vt:lpstr>
      <vt:lpstr>LETRAMENTO E ESCOLA: COMO ENCAMINHAR</vt:lpstr>
      <vt:lpstr>PCN E CONCEITO DE LEITURA</vt:lpstr>
      <vt:lpstr>LEITURA NÃO É SINÔNIMO DE LETRAMENTO LITERÁRIO</vt:lpstr>
      <vt:lpstr>LEITURA NÃO É SINÔNIMO DE LETRAMENTO LITERÁRIO</vt:lpstr>
      <vt:lpstr>POSTURA DO PROFESSOR PARA PROMOVER  LETRAMENTO LITERÁRIO</vt:lpstr>
      <vt:lpstr>POSTURA DO PROFESSOR PARA PROMOVER  LETRAMENTO LITERÁRIO</vt:lpstr>
      <vt:lpstr>CRITÉRIOS PARA ESCOLHA DE UMA OBRA</vt:lpstr>
      <vt:lpstr>CRITÉRIOS PARA ESCOLHA DE UMA OBRA</vt:lpstr>
      <vt:lpstr>SUGESTÕES DE ESTRATÉGIAS DE LEITURA</vt:lpstr>
      <vt:lpstr>LITERATURA EM PERIGO</vt:lpstr>
      <vt:lpstr>LITERATURA EM PERIGO</vt:lpstr>
      <vt:lpstr>Apresentação do PowerPoint</vt:lpstr>
      <vt:lpstr>O QUE FALTA?</vt:lpstr>
      <vt:lpstr>O QUE FAZER?</vt:lpstr>
      <vt:lpstr>Apresentação do PowerPoint</vt:lpstr>
      <vt:lpstr>REFERÊNCIAS</vt:lpstr>
      <vt:lpstr>Angélica Castilho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Angélica Castilho Pereira</cp:lastModifiedBy>
  <cp:revision>197</cp:revision>
  <dcterms:created xsi:type="dcterms:W3CDTF">2014-09-12T02:18:09Z</dcterms:created>
  <dcterms:modified xsi:type="dcterms:W3CDTF">2021-06-28T18:38:46Z</dcterms:modified>
</cp:coreProperties>
</file>