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Roboto"/>
      <p:regular r:id="rId25"/>
      <p:bold r:id="rId26"/>
      <p:italic r:id="rId27"/>
      <p:boldItalic r:id="rId28"/>
    </p:embeddedFont>
    <p:embeddedFont>
      <p:font typeface="Lato"/>
      <p:regular r:id="rId29"/>
      <p:bold r:id="rId30"/>
      <p:italic r:id="rId31"/>
      <p:boldItalic r:id="rId32"/>
    </p:embeddedFont>
    <p:embeddedFont>
      <p:font typeface="Lato Light"/>
      <p:regular r:id="rId33"/>
      <p:bold r:id="rId34"/>
      <p:italic r:id="rId35"/>
      <p:boldItalic r:id="rId36"/>
    </p:embeddedFont>
    <p:embeddedFont>
      <p:font typeface="Roboto Ligh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">
          <p15:clr>
            <a:srgbClr val="9AA0A6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41" roundtripDataSignature="AMtx7mjHQOP4NzYL8s3sQHx2/7Spd8CL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Light-boldItalic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italic.fntdata"/><Relationship Id="rId30" Type="http://schemas.openxmlformats.org/officeDocument/2006/relationships/font" Target="fonts/Lato-bold.fntdata"/><Relationship Id="rId11" Type="http://schemas.openxmlformats.org/officeDocument/2006/relationships/slide" Target="slides/slide6.xml"/><Relationship Id="rId33" Type="http://schemas.openxmlformats.org/officeDocument/2006/relationships/font" Target="fonts/LatoLight-regular.fntdata"/><Relationship Id="rId10" Type="http://schemas.openxmlformats.org/officeDocument/2006/relationships/slide" Target="slides/slide5.xml"/><Relationship Id="rId32" Type="http://schemas.openxmlformats.org/officeDocument/2006/relationships/font" Target="fonts/Lato-boldItalic.fntdata"/><Relationship Id="rId13" Type="http://schemas.openxmlformats.org/officeDocument/2006/relationships/slide" Target="slides/slide8.xml"/><Relationship Id="rId35" Type="http://schemas.openxmlformats.org/officeDocument/2006/relationships/font" Target="fonts/LatoLight-italic.fntdata"/><Relationship Id="rId12" Type="http://schemas.openxmlformats.org/officeDocument/2006/relationships/slide" Target="slides/slide7.xml"/><Relationship Id="rId34" Type="http://schemas.openxmlformats.org/officeDocument/2006/relationships/font" Target="fonts/LatoLight-bold.fntdata"/><Relationship Id="rId15" Type="http://schemas.openxmlformats.org/officeDocument/2006/relationships/slide" Target="slides/slide10.xml"/><Relationship Id="rId37" Type="http://schemas.openxmlformats.org/officeDocument/2006/relationships/font" Target="fonts/RobotoLight-regular.fntdata"/><Relationship Id="rId14" Type="http://schemas.openxmlformats.org/officeDocument/2006/relationships/slide" Target="slides/slide9.xml"/><Relationship Id="rId36" Type="http://schemas.openxmlformats.org/officeDocument/2006/relationships/font" Target="fonts/LatoLight-boldItalic.fntdata"/><Relationship Id="rId17" Type="http://schemas.openxmlformats.org/officeDocument/2006/relationships/slide" Target="slides/slide12.xml"/><Relationship Id="rId39" Type="http://schemas.openxmlformats.org/officeDocument/2006/relationships/font" Target="fonts/RobotoLight-italic.fntdata"/><Relationship Id="rId16" Type="http://schemas.openxmlformats.org/officeDocument/2006/relationships/slide" Target="slides/slide11.xml"/><Relationship Id="rId38" Type="http://schemas.openxmlformats.org/officeDocument/2006/relationships/font" Target="fonts/RobotoLight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db9e5b2a5_0_1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cdb9e5b2a5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7e7cce288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c7e7cce28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7e7cce288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c7e7cce28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7e7cce288_0_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c7e7cce28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c7e7cce288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c7e7cce28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d90c8494f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cd90c849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d2516d470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gd2516d470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cdb9e5b2a5_0_1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cdb9e5b2a5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c7e7cce288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c7e7cce28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ed51365c2_0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gced51365c2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d2934d1351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d2934d135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d2934d1351_0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d2934d135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ed51365c2_0_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ced51365c2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d096a38cd3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d096a38cd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c7e7cce288_0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gc7e7cce28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d2fc2cbeea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d2fc2cbee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332687c44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gd332687c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cdb9e5b2a5_0_1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gcdb9e5b2a5_0_1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gcdb9e5b2a5_0_1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cdb9e5b2a5_0_16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gcdb9e5b2a5_0_16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gcdb9e5b2a5_0_1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cdb9e5b2a5_0_17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gcdb9e5b2a5_0_1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cdb9e5b2a5_0_1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gcdb9e5b2a5_0_18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gcdb9e5b2a5_0_18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gcdb9e5b2a5_0_1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cdb9e5b2a5_0_1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gcdb9e5b2a5_0_1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cdb9e5b2a5_0_18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gcdb9e5b2a5_0_18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gcdb9e5b2a5_0_1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cdb9e5b2a5_0_19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gcdb9e5b2a5_0_1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cdb9e5b2a5_0_19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gcdb9e5b2a5_0_19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gcdb9e5b2a5_0_19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gcdb9e5b2a5_0_19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gcdb9e5b2a5_0_1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cdb9e5b2a5_0_20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gcdb9e5b2a5_0_2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cdb9e5b2a5_0_20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gcdb9e5b2a5_0_20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gcdb9e5b2a5_0_2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cdb9e5b2a5_0_20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cdb9e5b2a5_0_1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gcdb9e5b2a5_0_1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gcdb9e5b2a5_0_1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hyperlink" Target="https://en.m.wikipedia.org/wiki/File:Logotipo_Recursos_Educacionais_Abertos_Fundo_branco_(Vers%C3%A3o_em_Portugu%C3%AAs_do_Logotipo_Global).svg" TargetMode="External"/><Relationship Id="rId5" Type="http://schemas.openxmlformats.org/officeDocument/2006/relationships/hyperlink" Target="https://creativecommons.org/licenses/by/3.0/deed.e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hyperlink" Target="https://commons.wikimedia.org/wiki/File:Meenikunno_maastikukaiteala.jpg" TargetMode="External"/><Relationship Id="rId5" Type="http://schemas.openxmlformats.org/officeDocument/2006/relationships/hyperlink" Target="https://creativecommons.org/licenses/by-sa/3.0/deed.en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commons.wikimedia.org/wiki/File:Forest_(98).jpg" TargetMode="External"/><Relationship Id="rId8" Type="http://schemas.openxmlformats.org/officeDocument/2006/relationships/hyperlink" Target="https://creativecommons.org/licenses/by/2.0/deed.en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hyperlink" Target="https://commons.wikimedia.org/wiki/File:Ilustration_of_scales.png" TargetMode="External"/><Relationship Id="rId5" Type="http://schemas.openxmlformats.org/officeDocument/2006/relationships/hyperlink" Target="https://creativecommons.org/licenses/by-sa/4.0/deed.pt_BR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hyperlink" Target="https://commons.wikimedia.org/wiki/File:QUALIDADE-foco.png" TargetMode="External"/><Relationship Id="rId5" Type="http://schemas.openxmlformats.org/officeDocument/2006/relationships/hyperlink" Target="https://creativecommons.org/licenses/by-sa/4.0/deed.en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commons.wikimedia.org/wiki/File:Ever_Given_in_Suez_Canal_viewed_from_ISS.jpg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commons.wikimedia.org/wiki/File:BlockbusterMoncton.JPG" TargetMode="External"/><Relationship Id="rId4" Type="http://schemas.openxmlformats.org/officeDocument/2006/relationships/hyperlink" Target="https://creativecommons.org/licenses/by-sa/3.0/deed.en" TargetMode="External"/><Relationship Id="rId5" Type="http://schemas.openxmlformats.org/officeDocument/2006/relationships/image" Target="../media/image13.png"/><Relationship Id="rId6" Type="http://schemas.openxmlformats.org/officeDocument/2006/relationships/hyperlink" Target="https://commons.wikimedia.org/wiki/File:1926_-_Sala_de_Aula.jpg" TargetMode="External"/><Relationship Id="rId7" Type="http://schemas.openxmlformats.org/officeDocument/2006/relationships/hyperlink" Target="https://creativecommons.org/publicdomain/zero/1.0/deed.en" TargetMode="External"/><Relationship Id="rId8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hyperlink" Target="https://faculty.washington.edu/ajko/books/foundations-of-information/#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hyperlink" Target="https://commons.wikimedia.org/wiki/File:Panicked_Multitasking_Cartoon_Woman.svg" TargetMode="External"/><Relationship Id="rId5" Type="http://schemas.openxmlformats.org/officeDocument/2006/relationships/hyperlink" Target="https://creativecommons.org/licenses/by-sa/4.0/deed.en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portal.mec.gov.br/index.php?option=com_docman&amp;view=download&amp;alias=79531-edital-pnld-2019-consolidado-3-retificao-pdf&amp;category_slug=dezembro-2017-pdf&amp;Itemid=30192" TargetMode="External"/><Relationship Id="rId4" Type="http://schemas.openxmlformats.org/officeDocument/2006/relationships/hyperlink" Target="https://livrorea.aberta.org.br/projeto-folhas-e-livro-didatico-publico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wikipedia.org/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hyperlink" Target="https://oe4bw.org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oerworldmap.org/resource/" TargetMode="External"/><Relationship Id="rId4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hyperlink" Target="https://ieeecompsac.computer.org/2021/oer-contest/" TargetMode="External"/><Relationship Id="rId5" Type="http://schemas.openxmlformats.org/officeDocument/2006/relationships/hyperlink" Target="https://cbie.ceie-br.org/2020/eventos/sbie.html" TargetMode="External"/><Relationship Id="rId6" Type="http://schemas.openxmlformats.org/officeDocument/2006/relationships/hyperlink" Target="http://www2.sbc.org.br/csbc2020/28o-wei-workshop-sobre-educacao-em-computacao/" TargetMode="External"/><Relationship Id="rId7" Type="http://schemas.openxmlformats.org/officeDocument/2006/relationships/hyperlink" Target="https://www.educompbrasil.org/simposio/2021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hyperlink" Target="https://commons.wikimedia.org/wiki/File:Forest_(98).jpg" TargetMode="External"/><Relationship Id="rId5" Type="http://schemas.openxmlformats.org/officeDocument/2006/relationships/hyperlink" Target="https://creativecommons.org/licenses/by/2.0/deed.en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oecd.org/education/ceri/37351085.pdf" TargetMode="External"/><Relationship Id="rId4" Type="http://schemas.openxmlformats.org/officeDocument/2006/relationships/hyperlink" Target="https://vimeo.com/396687933" TargetMode="External"/><Relationship Id="rId5" Type="http://schemas.openxmlformats.org/officeDocument/2006/relationships/hyperlink" Target="https://livrorea.aberta.org.br/projeto-folhas-e-livro-didatico-publico/" TargetMode="External"/><Relationship Id="rId6" Type="http://schemas.openxmlformats.org/officeDocument/2006/relationships/hyperlink" Target="https://pixabay.com/illustrations/network-connections-communication-3537400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cdb9e5b2a5_0_159"/>
          <p:cNvSpPr txBox="1"/>
          <p:nvPr>
            <p:ph type="title"/>
          </p:nvPr>
        </p:nvSpPr>
        <p:spPr>
          <a:xfrm>
            <a:off x="898925" y="1393500"/>
            <a:ext cx="3508800" cy="2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 sz="40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R</a:t>
            </a:r>
            <a:r>
              <a:rPr b="1" lang="pt-BR" sz="4000">
                <a:solidFill>
                  <a:srgbClr val="424242"/>
                </a:solidFill>
                <a:latin typeface="Roboto"/>
                <a:ea typeface="Roboto"/>
                <a:cs typeface="Roboto"/>
                <a:sym typeface="Roboto"/>
              </a:rPr>
              <a:t>ecursos </a:t>
            </a:r>
            <a:r>
              <a:rPr b="1" lang="pt-BR" sz="40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b="1" lang="pt-BR" sz="4000">
                <a:solidFill>
                  <a:srgbClr val="424242"/>
                </a:solidFill>
                <a:latin typeface="Roboto"/>
                <a:ea typeface="Roboto"/>
                <a:cs typeface="Roboto"/>
                <a:sym typeface="Roboto"/>
              </a:rPr>
              <a:t>ducacionais </a:t>
            </a:r>
            <a:endParaRPr b="1" sz="4000">
              <a:solidFill>
                <a:srgbClr val="4242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 sz="40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b="1" lang="pt-BR" sz="4000">
                <a:solidFill>
                  <a:srgbClr val="424242"/>
                </a:solidFill>
                <a:latin typeface="Roboto"/>
                <a:ea typeface="Roboto"/>
                <a:cs typeface="Roboto"/>
                <a:sym typeface="Roboto"/>
              </a:rPr>
              <a:t>bertos</a:t>
            </a:r>
            <a:endParaRPr b="1" sz="4000">
              <a:solidFill>
                <a:srgbClr val="4242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pt-BR" sz="2000">
                <a:solidFill>
                  <a:srgbClr val="424242"/>
                </a:solidFill>
                <a:latin typeface="Lato Light"/>
                <a:ea typeface="Lato Light"/>
                <a:cs typeface="Lato Light"/>
                <a:sym typeface="Lato Light"/>
              </a:rPr>
              <a:t>Desafios e Oportunidades</a:t>
            </a:r>
            <a:endParaRPr i="1" sz="2000">
              <a:solidFill>
                <a:srgbClr val="424242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55" name="Google Shape;55;gcdb9e5b2a5_0_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5775" y="1006225"/>
            <a:ext cx="3131050" cy="313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Sumário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 Light"/>
              <a:buChar char="●"/>
            </a:pPr>
            <a:r>
              <a:rPr lang="pt-BR" sz="24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Introdução - Recursos Educacionais Abertos (REAs)</a:t>
            </a:r>
            <a:endParaRPr sz="24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81000" lvl="0" marL="4572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 Light"/>
              <a:buChar char="●"/>
            </a:pPr>
            <a:r>
              <a:rPr lang="pt-BR" sz="24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Os principais desafios</a:t>
            </a:r>
            <a:endParaRPr sz="24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81000" lvl="0" marL="4572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 Light"/>
              <a:buChar char="●"/>
            </a:pPr>
            <a:r>
              <a:rPr lang="pt-BR" sz="24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As oportunidades</a:t>
            </a:r>
            <a:endParaRPr sz="24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81000" lvl="0" marL="4572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 Light"/>
              <a:buChar char="●"/>
            </a:pPr>
            <a:r>
              <a:rPr lang="pt-BR" sz="24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Considerações finais</a:t>
            </a:r>
            <a:endParaRPr sz="24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pSp>
        <p:nvGrpSpPr>
          <p:cNvPr id="62" name="Google Shape;62;p4"/>
          <p:cNvGrpSpPr/>
          <p:nvPr/>
        </p:nvGrpSpPr>
        <p:grpSpPr>
          <a:xfrm>
            <a:off x="4499550" y="1371788"/>
            <a:ext cx="4042500" cy="2732037"/>
            <a:chOff x="4973575" y="1102938"/>
            <a:chExt cx="4042500" cy="2732037"/>
          </a:xfrm>
        </p:grpSpPr>
        <p:pic>
          <p:nvPicPr>
            <p:cNvPr id="63" name="Google Shape;63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973575" y="1102938"/>
              <a:ext cx="4042500" cy="26983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" name="Google Shape;64;p4"/>
            <p:cNvSpPr txBox="1"/>
            <p:nvPr/>
          </p:nvSpPr>
          <p:spPr>
            <a:xfrm>
              <a:off x="5315575" y="3511875"/>
              <a:ext cx="3358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Fonte: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4"/>
                </a:rPr>
                <a:t>Wikimedia</a:t>
              </a: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5"/>
                </a:rPr>
                <a:t>CC BY 3.0</a:t>
              </a:r>
              <a:endParaRPr b="0" i="0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7e7cce288_0_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 conceito “orgânico” de iniciativas abertas e dos REAs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0" name="Google Shape;70;gc7e7cce288_0_1"/>
          <p:cNvGrpSpPr/>
          <p:nvPr/>
        </p:nvGrpSpPr>
        <p:grpSpPr>
          <a:xfrm>
            <a:off x="4709700" y="1864463"/>
            <a:ext cx="4122600" cy="2629087"/>
            <a:chOff x="4709850" y="1425213"/>
            <a:chExt cx="4122600" cy="2629087"/>
          </a:xfrm>
        </p:grpSpPr>
        <p:pic>
          <p:nvPicPr>
            <p:cNvPr id="71" name="Google Shape;71;gc7e7cce288_0_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709850" y="1425213"/>
              <a:ext cx="4122450" cy="22931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gc7e7cce288_0_1"/>
            <p:cNvSpPr txBox="1"/>
            <p:nvPr/>
          </p:nvSpPr>
          <p:spPr>
            <a:xfrm>
              <a:off x="4709850" y="3731200"/>
              <a:ext cx="41226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Fonte: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4"/>
                </a:rPr>
                <a:t>Wikimedia</a:t>
              </a: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5"/>
                </a:rPr>
                <a:t>CC BY-SA 3.0</a:t>
              </a:r>
              <a:endParaRPr b="0" i="0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73" name="Google Shape;73;gc7e7cce288_0_1"/>
          <p:cNvGrpSpPr/>
          <p:nvPr/>
        </p:nvGrpSpPr>
        <p:grpSpPr>
          <a:xfrm>
            <a:off x="311700" y="1858025"/>
            <a:ext cx="4122525" cy="2641975"/>
            <a:chOff x="311625" y="1412325"/>
            <a:chExt cx="4122525" cy="2641975"/>
          </a:xfrm>
        </p:grpSpPr>
        <p:pic>
          <p:nvPicPr>
            <p:cNvPr id="74" name="Google Shape;74;gc7e7cce288_0_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11700" y="1412325"/>
              <a:ext cx="4122450" cy="23188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gc7e7cce288_0_1"/>
            <p:cNvSpPr txBox="1"/>
            <p:nvPr/>
          </p:nvSpPr>
          <p:spPr>
            <a:xfrm>
              <a:off x="311625" y="3731200"/>
              <a:ext cx="41223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Fonte: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7"/>
                </a:rPr>
                <a:t>Wikimedia</a:t>
              </a: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8"/>
                </a:rPr>
                <a:t>CC BY 2.0</a:t>
              </a:r>
              <a:endParaRPr b="0" i="0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c7e7cce288_0_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Desafios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 questão dos </a:t>
            </a:r>
            <a:r>
              <a:rPr b="1" lang="pt-BR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direitos autorais</a:t>
            </a:r>
            <a:endParaRPr b="1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" name="Google Shape;81;gc7e7cce288_0_6"/>
          <p:cNvSpPr txBox="1"/>
          <p:nvPr/>
        </p:nvSpPr>
        <p:spPr>
          <a:xfrm>
            <a:off x="488450" y="1265525"/>
            <a:ext cx="426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gc7e7cce288_0_6"/>
          <p:cNvSpPr txBox="1"/>
          <p:nvPr/>
        </p:nvSpPr>
        <p:spPr>
          <a:xfrm>
            <a:off x="2603600" y="1169475"/>
            <a:ext cx="57165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 legislação do </a:t>
            </a:r>
            <a:r>
              <a:rPr b="1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direito autoral</a:t>
            </a: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é complexa e por vezes não entendida pelo público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○"/>
            </a:pPr>
            <a:r>
              <a:rPr b="0" i="0" lang="pt-BR" sz="15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Domínio público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○"/>
            </a:pPr>
            <a:r>
              <a:rPr b="0" i="0" lang="pt-BR" sz="15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Alguns direitos reservados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○"/>
            </a:pPr>
            <a:r>
              <a:rPr b="0" i="0" lang="pt-BR" sz="15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Licenças inválidas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Falta de conhecimento sobre uso e funcionamento de </a:t>
            </a:r>
            <a:r>
              <a:rPr b="1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licenças abertas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3" name="Google Shape;83;gc7e7cce288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575" y="1476325"/>
            <a:ext cx="1580950" cy="22466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gc7e7cce288_0_6"/>
          <p:cNvSpPr txBox="1"/>
          <p:nvPr/>
        </p:nvSpPr>
        <p:spPr>
          <a:xfrm>
            <a:off x="465400" y="3680475"/>
            <a:ext cx="2115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pt-BR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Fonte: </a:t>
            </a:r>
            <a:r>
              <a:rPr b="0" i="0" lang="pt-BR" sz="9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Wikimedia</a:t>
            </a:r>
            <a:r>
              <a:rPr b="0" i="0" lang="pt-BR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b="0" i="0" lang="pt-BR" sz="9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CC BY-SA 4.0</a:t>
            </a:r>
            <a:endParaRPr b="0" i="0" sz="9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7e7cce288_0_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Desafios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b="1" lang="pt-BR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qualidade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um REA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gc7e7cce288_0_15"/>
          <p:cNvSpPr txBox="1"/>
          <p:nvPr/>
        </p:nvSpPr>
        <p:spPr>
          <a:xfrm>
            <a:off x="488450" y="1265525"/>
            <a:ext cx="426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gc7e7cce288_0_15"/>
          <p:cNvSpPr txBox="1"/>
          <p:nvPr/>
        </p:nvSpPr>
        <p:spPr>
          <a:xfrm>
            <a:off x="488450" y="1263450"/>
            <a:ext cx="38487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Char char="●"/>
            </a:pPr>
            <a:r>
              <a:rPr b="0" i="0" lang="pt-BR" sz="1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Como concluir que um REA é de qualidade?</a:t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Char char="●"/>
            </a:pPr>
            <a:r>
              <a:rPr b="0" i="0" lang="pt-BR" sz="1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Falta de voluntários e dificuldades de encontrar especialistas</a:t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Char char="●"/>
            </a:pPr>
            <a:r>
              <a:rPr b="0" i="0" lang="pt-BR" sz="1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Métricas pode ser burladas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92" name="Google Shape;92;gc7e7cce288_0_15"/>
          <p:cNvGrpSpPr/>
          <p:nvPr/>
        </p:nvGrpSpPr>
        <p:grpSpPr>
          <a:xfrm>
            <a:off x="4427275" y="1287400"/>
            <a:ext cx="4267200" cy="2568700"/>
            <a:chOff x="4413125" y="1068325"/>
            <a:chExt cx="4267200" cy="2568700"/>
          </a:xfrm>
        </p:grpSpPr>
        <p:pic>
          <p:nvPicPr>
            <p:cNvPr id="93" name="Google Shape;93;gc7e7cce288_0_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13150" y="1068325"/>
              <a:ext cx="4267150" cy="2245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gc7e7cce288_0_15"/>
            <p:cNvSpPr txBox="1"/>
            <p:nvPr/>
          </p:nvSpPr>
          <p:spPr>
            <a:xfrm>
              <a:off x="4413125" y="3313925"/>
              <a:ext cx="4267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Fonte: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4"/>
                </a:rPr>
                <a:t>Wikimedia</a:t>
              </a: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5"/>
                </a:rPr>
                <a:t>CC BY-SA 4.0</a:t>
              </a:r>
              <a:endParaRPr b="0" i="0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95" name="Google Shape;95;gc7e7cce288_0_15"/>
          <p:cNvSpPr txBox="1"/>
          <p:nvPr/>
        </p:nvSpPr>
        <p:spPr>
          <a:xfrm>
            <a:off x="933900" y="3684500"/>
            <a:ext cx="7619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Comentários, </a:t>
            </a:r>
            <a:r>
              <a:rPr b="0" i="1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likes </a:t>
            </a: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 interações podem ser burlados por usuários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Total de downloads e visualizações podem ser alterado por mecanismos automatizados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7e7cce288_0_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</a:rPr>
              <a:t>Desafios - </a:t>
            </a:r>
            <a:r>
              <a:rPr lang="pt-BR">
                <a:solidFill>
                  <a:srgbClr val="000000"/>
                </a:solidFill>
              </a:rPr>
              <a:t>Problemas técnicos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101" name="Google Shape;101;gc7e7cce288_0_20"/>
          <p:cNvSpPr txBox="1"/>
          <p:nvPr/>
        </p:nvSpPr>
        <p:spPr>
          <a:xfrm>
            <a:off x="488450" y="1265525"/>
            <a:ext cx="426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gc7e7cce288_0_20"/>
          <p:cNvSpPr txBox="1"/>
          <p:nvPr/>
        </p:nvSpPr>
        <p:spPr>
          <a:xfrm>
            <a:off x="3155425" y="1187525"/>
            <a:ext cx="53487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Falta de </a:t>
            </a:r>
            <a:r>
              <a:rPr b="1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documentação e apoio</a:t>
            </a: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sobre como fazer uso de repositório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Problemas no processo de </a:t>
            </a:r>
            <a:r>
              <a:rPr b="1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classificação </a:t>
            </a: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do recurso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Não sabemos como </a:t>
            </a:r>
            <a:r>
              <a:rPr b="1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recuperar </a:t>
            </a: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modo efetivo os REAs armazenados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gc7e7cce288_0_20"/>
          <p:cNvSpPr txBox="1"/>
          <p:nvPr/>
        </p:nvSpPr>
        <p:spPr>
          <a:xfrm>
            <a:off x="431575" y="4336950"/>
            <a:ext cx="249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pt-BR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Fonte: </a:t>
            </a:r>
            <a:r>
              <a:rPr b="0" i="0" lang="pt-BR" sz="9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Wikimedia/NASA</a:t>
            </a:r>
            <a:r>
              <a:rPr b="0" i="0" lang="pt-BR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Domínio Público</a:t>
            </a:r>
            <a:endParaRPr b="0" i="0" sz="9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4" name="Google Shape;104;gc7e7cce288_0_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9175" y="1187525"/>
            <a:ext cx="2233335" cy="322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d90c8494f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Desafios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Por que usar REAs então?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gcd90c8494f_0_0"/>
          <p:cNvSpPr txBox="1"/>
          <p:nvPr/>
        </p:nvSpPr>
        <p:spPr>
          <a:xfrm>
            <a:off x="488450" y="1265525"/>
            <a:ext cx="426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gcd90c8494f_0_0"/>
          <p:cNvSpPr txBox="1"/>
          <p:nvPr/>
        </p:nvSpPr>
        <p:spPr>
          <a:xfrm>
            <a:off x="431575" y="1065425"/>
            <a:ext cx="80301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Muitos dos desafios apresentados (e outros), são na verdade, problemas de </a:t>
            </a:r>
            <a:r>
              <a:rPr b="1" i="0" lang="pt-BR" sz="2000" u="none" cap="none" strike="noStrike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falta de prática do uso</a:t>
            </a: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 REAs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Os professores, alunos e usuários na internet geralmente... 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Consultam materiais digitais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Fazem o reuso de tais recursos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Compartilham entre colegas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Mas quase sempre fazem isso com </a:t>
            </a:r>
            <a:r>
              <a:rPr b="1" i="0" lang="pt-BR" sz="2000" u="none" cap="none" strike="noStrike">
                <a:solidFill>
                  <a:srgbClr val="4A86E8"/>
                </a:solidFill>
                <a:latin typeface="Roboto"/>
                <a:ea typeface="Roboto"/>
                <a:cs typeface="Roboto"/>
                <a:sym typeface="Roboto"/>
              </a:rPr>
              <a:t>recursos fechados</a:t>
            </a:r>
            <a:endParaRPr b="1" i="0" sz="2000" u="none" cap="none" strike="noStrike"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2516d470e_0_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Oportunidade - </a:t>
            </a:r>
            <a:r>
              <a:rPr lang="pt-BR" sz="2600">
                <a:latin typeface="Roboto"/>
                <a:ea typeface="Roboto"/>
                <a:cs typeface="Roboto"/>
                <a:sym typeface="Roboto"/>
              </a:rPr>
              <a:t>Faz sentido usar os mesmos recursos?</a:t>
            </a:r>
            <a:endParaRPr/>
          </a:p>
        </p:txBody>
      </p:sp>
      <p:sp>
        <p:nvSpPr>
          <p:cNvPr id="117" name="Google Shape;117;gd2516d470e_0_14"/>
          <p:cNvSpPr txBox="1"/>
          <p:nvPr/>
        </p:nvSpPr>
        <p:spPr>
          <a:xfrm>
            <a:off x="375775" y="4237875"/>
            <a:ext cx="3893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pt-BR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Fonte: </a:t>
            </a:r>
            <a:r>
              <a:rPr b="0" i="0" lang="pt-BR" sz="9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Wikimedia</a:t>
            </a:r>
            <a:r>
              <a:rPr b="0" i="0" lang="pt-BR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b="0" i="0" lang="pt-BR" sz="9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CC BY-SA 3.0</a:t>
            </a:r>
            <a:r>
              <a:rPr b="0" i="0" lang="pt-BR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- Uma das maiores locadoras de vídeos do mundo</a:t>
            </a:r>
            <a:endParaRPr b="0" i="0" sz="9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18" name="Google Shape;118;gd2516d470e_0_14"/>
          <p:cNvGrpSpPr/>
          <p:nvPr/>
        </p:nvGrpSpPr>
        <p:grpSpPr>
          <a:xfrm>
            <a:off x="4714650" y="1399750"/>
            <a:ext cx="3990300" cy="3161225"/>
            <a:chOff x="4714650" y="1399750"/>
            <a:chExt cx="3990300" cy="3161225"/>
          </a:xfrm>
        </p:grpSpPr>
        <p:pic>
          <p:nvPicPr>
            <p:cNvPr id="119" name="Google Shape;119;gd2516d470e_0_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714650" y="1399750"/>
              <a:ext cx="3990300" cy="283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gd2516d470e_0_14"/>
            <p:cNvSpPr txBox="1"/>
            <p:nvPr/>
          </p:nvSpPr>
          <p:spPr>
            <a:xfrm>
              <a:off x="4714650" y="4237875"/>
              <a:ext cx="39903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Fonte: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6"/>
                </a:rPr>
                <a:t>Wikimedia</a:t>
              </a: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7"/>
                </a:rPr>
                <a:t>CC0 1.0</a:t>
              </a: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- Uma sala de aula no interior do Brasil em 1926</a:t>
              </a:r>
              <a:endParaRPr b="0" i="0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121" name="Google Shape;121;gd2516d470e_0_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4750" y="1399750"/>
            <a:ext cx="3784176" cy="28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db9e5b2a5_0_1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Oportunidade - </a:t>
            </a:r>
            <a:r>
              <a:rPr lang="pt-BR" sz="2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Faz sentido pensar em novos formatos?</a:t>
            </a:r>
            <a:endParaRPr sz="2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27" name="Google Shape;127;gcdb9e5b2a5_0_132"/>
          <p:cNvGrpSpPr/>
          <p:nvPr/>
        </p:nvGrpSpPr>
        <p:grpSpPr>
          <a:xfrm>
            <a:off x="417700" y="1170125"/>
            <a:ext cx="4346650" cy="3334275"/>
            <a:chOff x="2398675" y="1163050"/>
            <a:chExt cx="4346650" cy="3334275"/>
          </a:xfrm>
        </p:grpSpPr>
        <p:pic>
          <p:nvPicPr>
            <p:cNvPr id="128" name="Google Shape;128;gcdb9e5b2a5_0_1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98675" y="1163050"/>
              <a:ext cx="4346650" cy="3011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gcdb9e5b2a5_0_132"/>
            <p:cNvSpPr txBox="1"/>
            <p:nvPr/>
          </p:nvSpPr>
          <p:spPr>
            <a:xfrm>
              <a:off x="2398675" y="4174225"/>
              <a:ext cx="40890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Fonte: Amy J. Ko, extraído do livro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4"/>
                </a:rPr>
                <a:t>Foundations of Information</a:t>
              </a:r>
              <a:endParaRPr b="0" i="0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30" name="Google Shape;130;gcdb9e5b2a5_0_132"/>
          <p:cNvSpPr txBox="1"/>
          <p:nvPr/>
        </p:nvSpPr>
        <p:spPr>
          <a:xfrm>
            <a:off x="4572000" y="1390363"/>
            <a:ext cx="42603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Char char="➔"/>
            </a:pPr>
            <a:r>
              <a:rPr b="0" i="0" lang="pt-BR" sz="1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Possibilidade de atualizar o recurso a qualquer momento</a:t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Char char="➔"/>
            </a:pPr>
            <a:r>
              <a:rPr b="0" i="0" lang="pt-BR" sz="1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Corrigir erros de digitação</a:t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Char char="➔"/>
            </a:pPr>
            <a:r>
              <a:rPr b="0" i="0" lang="pt-BR" sz="1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Melhorar imagens, passagens ou ideias</a:t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Char char="➔"/>
            </a:pPr>
            <a:r>
              <a:rPr b="0" i="0" lang="pt-BR" sz="1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Atualizar dados e eventos recentes</a:t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Char char="➔"/>
            </a:pPr>
            <a:r>
              <a:rPr b="0" i="0" lang="pt-BR" sz="1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Adicionar recursos complementares (vídeos, podcasts, leituras…)</a:t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7e7cce288_0_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Oportunidade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Somos produtores de conteúdo?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gc7e7cce288_0_10"/>
          <p:cNvSpPr txBox="1"/>
          <p:nvPr/>
        </p:nvSpPr>
        <p:spPr>
          <a:xfrm>
            <a:off x="431575" y="1415000"/>
            <a:ext cx="53559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Disponibilizar conteúdos educacionais que já produzimos de forma aberta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Produzir materiais conforme uma “metodologia aberta” de trabalho</a:t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7" name="Google Shape;137;gc7e7cce288_0_10"/>
          <p:cNvGrpSpPr/>
          <p:nvPr/>
        </p:nvGrpSpPr>
        <p:grpSpPr>
          <a:xfrm>
            <a:off x="5941600" y="1017725"/>
            <a:ext cx="2661550" cy="3711725"/>
            <a:chOff x="5941600" y="1017725"/>
            <a:chExt cx="2661550" cy="3711725"/>
          </a:xfrm>
        </p:grpSpPr>
        <p:pic>
          <p:nvPicPr>
            <p:cNvPr id="138" name="Google Shape;138;gc7e7cce288_0_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941600" y="1017725"/>
              <a:ext cx="2661550" cy="34433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gc7e7cce288_0_10"/>
            <p:cNvSpPr txBox="1"/>
            <p:nvPr/>
          </p:nvSpPr>
          <p:spPr>
            <a:xfrm>
              <a:off x="6049100" y="4406350"/>
              <a:ext cx="22923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Fonte: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4"/>
                </a:rPr>
                <a:t>Wikimedia</a:t>
              </a: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5"/>
                </a:rPr>
                <a:t>CC BY-SA 4.0</a:t>
              </a:r>
              <a:endParaRPr b="0" i="0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ced51365c2_0_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Oportunidade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Um mundo mais </a:t>
            </a:r>
            <a:r>
              <a:rPr b="1" lang="pt-BR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aberto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gced51365c2_0_40"/>
          <p:cNvSpPr txBox="1"/>
          <p:nvPr/>
        </p:nvSpPr>
        <p:spPr>
          <a:xfrm>
            <a:off x="438650" y="1068325"/>
            <a:ext cx="8221200" cy="3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Ciência aberta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Software abertos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</a:pP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Editais e </a:t>
            </a:r>
            <a:r>
              <a:rPr b="1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iniciativas públicas </a:t>
            </a:r>
            <a:r>
              <a:rPr b="0" i="0" lang="pt-BR" sz="2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nacionais</a:t>
            </a:r>
            <a:endParaRPr b="0" i="0" sz="2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b="1" i="0" lang="pt-BR" sz="1400" u="sng" cap="none" strike="noStrike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Plano Nacional do Livro Didático</a:t>
            </a:r>
            <a:r>
              <a:rPr b="0" i="0" lang="pt-BR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(2019) estabeleceu que materiais complementares dos livros didáticos devem ser licenciados de modo aberto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b="1" i="0" lang="pt-BR" sz="1400" u="sng" cap="none" strike="noStrike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Projeto folhas</a:t>
            </a: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(2003-2010): estrutura definida pelo Departamento de Educação Básica da Secretaria em que os professores da rede pública produziam materiais didáticos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d2934d1351_0_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Oportunidade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Primeiros passos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gd2934d1351_0_10"/>
          <p:cNvSpPr txBox="1"/>
          <p:nvPr/>
        </p:nvSpPr>
        <p:spPr>
          <a:xfrm>
            <a:off x="3244650" y="3857600"/>
            <a:ext cx="2654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pt-BR" sz="1000" u="sng" cap="none" strike="noStrik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Wikimedia projetos</a:t>
            </a:r>
            <a:endParaRPr b="1" i="0" sz="1000" u="none" cap="none" strike="noStrike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2" name="Google Shape;152;gd2934d1351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6675" y="1247950"/>
            <a:ext cx="5710660" cy="253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d2934d1351_0_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Oportunidade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Tenho um REA, como divulgo?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gd2934d1351_0_3"/>
          <p:cNvSpPr txBox="1"/>
          <p:nvPr/>
        </p:nvSpPr>
        <p:spPr>
          <a:xfrm>
            <a:off x="573075" y="1995750"/>
            <a:ext cx="3657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Encontrar a(s) melhor(es) fonte(s)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Use termos relevantes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Pense em quem pode reusar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Pense como pode reusar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Compartilhe!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gd2934d1351_0_3"/>
          <p:cNvSpPr txBox="1"/>
          <p:nvPr/>
        </p:nvSpPr>
        <p:spPr>
          <a:xfrm>
            <a:off x="4928025" y="1887900"/>
            <a:ext cx="36579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Pesquisar o que as pessoas pesquisam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Produzir conteúdo </a:t>
            </a:r>
            <a:r>
              <a:rPr b="1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aberto </a:t>
            </a: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sobre o seu material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0" i="0" lang="pt-BR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Optar por </a:t>
            </a:r>
            <a:r>
              <a:rPr b="1" i="0" lang="pt-BR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títulos </a:t>
            </a:r>
            <a:r>
              <a:rPr b="0" i="0" lang="pt-BR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informativos e não gerais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0" i="0" lang="pt-BR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Adapte, revise, remix e redistribua materiais abertos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gd2934d1351_0_3"/>
          <p:cNvSpPr txBox="1"/>
          <p:nvPr/>
        </p:nvSpPr>
        <p:spPr>
          <a:xfrm>
            <a:off x="438525" y="1380150"/>
            <a:ext cx="814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Em repositórios                        </a:t>
            </a:r>
            <a:r>
              <a:rPr b="1" i="0" lang="pt-BR" sz="28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Na internet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ced51365c2_0_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Oportunidade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Tenho uma ideia, o que eu faço?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6" name="Google Shape;166;gced51365c2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4888" y="982350"/>
            <a:ext cx="5114229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ced51365c2_0_45"/>
          <p:cNvSpPr txBox="1"/>
          <p:nvPr/>
        </p:nvSpPr>
        <p:spPr>
          <a:xfrm>
            <a:off x="3150013" y="4634100"/>
            <a:ext cx="28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Open Education for a Better World</a:t>
            </a:r>
            <a:endParaRPr b="1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d096a38cd3_0_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Oportunidade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Tenho uma </a:t>
            </a: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iniciativa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o que eu faço?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gd096a38cd3_0_4"/>
          <p:cNvSpPr txBox="1"/>
          <p:nvPr/>
        </p:nvSpPr>
        <p:spPr>
          <a:xfrm>
            <a:off x="3500100" y="3912450"/>
            <a:ext cx="214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OER World Map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4" name="Google Shape;174;gd096a38cd3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7875" y="1017725"/>
            <a:ext cx="6628251" cy="2940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c7e7cce288_0_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Oportunidade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Tenho interesse acadêmico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0" name="Google Shape;180;gc7e7cce288_0_32"/>
          <p:cNvGrpSpPr/>
          <p:nvPr/>
        </p:nvGrpSpPr>
        <p:grpSpPr>
          <a:xfrm>
            <a:off x="4572000" y="1372575"/>
            <a:ext cx="4262700" cy="3135600"/>
            <a:chOff x="4572000" y="1372575"/>
            <a:chExt cx="4262700" cy="3135600"/>
          </a:xfrm>
        </p:grpSpPr>
        <p:pic>
          <p:nvPicPr>
            <p:cNvPr id="181" name="Google Shape;181;gc7e7cce288_0_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72000" y="1372575"/>
              <a:ext cx="3921651" cy="2766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gc7e7cce288_0_32"/>
            <p:cNvSpPr txBox="1"/>
            <p:nvPr/>
          </p:nvSpPr>
          <p:spPr>
            <a:xfrm>
              <a:off x="4572000" y="4138875"/>
              <a:ext cx="4262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pt-BR" sz="12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Veja mais em </a:t>
              </a:r>
              <a:r>
                <a:rPr b="1" i="0" lang="pt-BR" sz="1200" u="sng" cap="none" strike="noStrike">
                  <a:solidFill>
                    <a:schemeClr val="hlink"/>
                  </a:solidFill>
                  <a:latin typeface="Roboto"/>
                  <a:ea typeface="Roboto"/>
                  <a:cs typeface="Roboto"/>
                  <a:sym typeface="Roboto"/>
                  <a:hlinkClick r:id="rId4"/>
                </a:rPr>
                <a:t>COMPSAC</a:t>
              </a:r>
              <a:endParaRPr b="1" i="0" sz="1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83" name="Google Shape;183;gc7e7cce288_0_32"/>
          <p:cNvSpPr txBox="1"/>
          <p:nvPr/>
        </p:nvSpPr>
        <p:spPr>
          <a:xfrm>
            <a:off x="353750" y="1139075"/>
            <a:ext cx="4676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Simpósio Brasileiro de Informática na Educação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Workshop sobre Educação em Computação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Simpósio Brasileiro de Educação em Computação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d2fc2cbeea_0_8"/>
          <p:cNvSpPr txBox="1"/>
          <p:nvPr>
            <p:ph type="title"/>
          </p:nvPr>
        </p:nvSpPr>
        <p:spPr>
          <a:xfrm>
            <a:off x="311700" y="445025"/>
            <a:ext cx="8520600" cy="9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Conclusão - </a:t>
            </a:r>
            <a:r>
              <a:rPr lang="pt-B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 que fazer agora? Qual o próximo passo?</a:t>
            </a:r>
            <a:endParaRPr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9" name="Google Shape;189;gd2fc2cbeea_0_8"/>
          <p:cNvGrpSpPr/>
          <p:nvPr/>
        </p:nvGrpSpPr>
        <p:grpSpPr>
          <a:xfrm>
            <a:off x="1940375" y="1422114"/>
            <a:ext cx="5263228" cy="3283768"/>
            <a:chOff x="311625" y="1412325"/>
            <a:chExt cx="4122525" cy="2572075"/>
          </a:xfrm>
        </p:grpSpPr>
        <p:pic>
          <p:nvPicPr>
            <p:cNvPr id="190" name="Google Shape;190;gd2fc2cbeea_0_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11700" y="1412325"/>
              <a:ext cx="4122450" cy="23188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gd2fc2cbeea_0_8"/>
            <p:cNvSpPr txBox="1"/>
            <p:nvPr/>
          </p:nvSpPr>
          <p:spPr>
            <a:xfrm>
              <a:off x="311625" y="3731200"/>
              <a:ext cx="41223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Fonte: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4"/>
                </a:rPr>
                <a:t>Wikimedia</a:t>
              </a:r>
              <a:r>
                <a:rPr b="0" i="0" lang="pt-BR" sz="9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b="0" i="0" lang="pt-BR" sz="900" u="sng" cap="none" strike="noStrike">
                  <a:solidFill>
                    <a:schemeClr val="hlink"/>
                  </a:solidFill>
                  <a:latin typeface="Lato"/>
                  <a:ea typeface="Lato"/>
                  <a:cs typeface="Lato"/>
                  <a:sym typeface="Lato"/>
                  <a:hlinkClick r:id="rId5"/>
                </a:rPr>
                <a:t>CC BY 2.0</a:t>
              </a:r>
              <a:endParaRPr b="0" i="0" sz="9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Referências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p16"/>
          <p:cNvSpPr txBox="1"/>
          <p:nvPr>
            <p:ph idx="1" type="body"/>
          </p:nvPr>
        </p:nvSpPr>
        <p:spPr>
          <a:xfrm>
            <a:off x="311700" y="1152475"/>
            <a:ext cx="8520600" cy="3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i="1" lang="pt-BR" sz="1100">
                <a:solidFill>
                  <a:srgbClr val="000000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Todas as imagens, fotografias e recursos externos desta apresentação foram usados em seu formato original, sem qualquer alteração. Complementarmente, as seguintes fontes foram consultadas a fim de organizar este conteúdo:</a:t>
            </a:r>
            <a:endParaRPr i="1" sz="1100">
              <a:solidFill>
                <a:srgbClr val="000000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Char char="●"/>
            </a:pPr>
            <a:r>
              <a:rPr lang="pt-BR" sz="1000">
                <a:solidFill>
                  <a:srgbClr val="000000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Hylén, J. Open Educational Resources: Opportunities and Challenges. </a:t>
            </a:r>
            <a:r>
              <a:rPr lang="pt-BR" sz="1000" u="sng">
                <a:solidFill>
                  <a:schemeClr val="accent5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http://www.oecd.org/education/ceri/37351085.pdf</a:t>
            </a:r>
            <a:endParaRPr sz="1000">
              <a:solidFill>
                <a:schemeClr val="accent5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Char char="●"/>
            </a:pPr>
            <a:r>
              <a:rPr lang="pt-BR" sz="1000">
                <a:solidFill>
                  <a:srgbClr val="000000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Salto para o Futuro: Recursos Educacionais Abertos: </a:t>
            </a:r>
            <a:r>
              <a:rPr lang="pt-BR" sz="1000" u="sng">
                <a:solidFill>
                  <a:schemeClr val="accent5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https://vimeo.com/396687933</a:t>
            </a:r>
            <a:endParaRPr sz="1000">
              <a:solidFill>
                <a:schemeClr val="accent5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Char char="●"/>
            </a:pPr>
            <a:r>
              <a:rPr lang="pt-BR" sz="1000">
                <a:solidFill>
                  <a:srgbClr val="000000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Mary Lane Hutner (Entrevista a Paulo Darcie). Projeto Folhas e Livro Didático Público. </a:t>
            </a:r>
            <a:r>
              <a:rPr lang="pt-BR" sz="1000" u="sng">
                <a:solidFill>
                  <a:schemeClr val="hlink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  <a:hlinkClick r:id="rId5"/>
              </a:rPr>
              <a:t>https://livrorea.aberta.org.br/projeto-folhas-e-livro-didatico-publico/</a:t>
            </a:r>
            <a:endParaRPr sz="1000">
              <a:solidFill>
                <a:srgbClr val="000000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292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Char char="●"/>
            </a:pPr>
            <a:r>
              <a:rPr lang="pt-BR" sz="1000">
                <a:solidFill>
                  <a:srgbClr val="000000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Slide 01: Rede Conectada: </a:t>
            </a:r>
            <a:r>
              <a:rPr lang="pt-BR" sz="1000" u="sng">
                <a:solidFill>
                  <a:schemeClr val="hlink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  <a:hlinkClick r:id="rId6"/>
              </a:rPr>
              <a:t>https://pixabay.com/illustrations/network-connections-communication-3537400/</a:t>
            </a:r>
            <a:endParaRPr sz="1000">
              <a:solidFill>
                <a:srgbClr val="000000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d332687c44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Dúvidas?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3" name="Google Shape;203;gd332687c44_0_0"/>
          <p:cNvGrpSpPr/>
          <p:nvPr/>
        </p:nvGrpSpPr>
        <p:grpSpPr>
          <a:xfrm>
            <a:off x="2391925" y="1216675"/>
            <a:ext cx="3941721" cy="2922050"/>
            <a:chOff x="2391925" y="1216675"/>
            <a:chExt cx="3941721" cy="2922050"/>
          </a:xfrm>
        </p:grpSpPr>
        <p:sp>
          <p:nvSpPr>
            <p:cNvPr id="204" name="Google Shape;204;gd332687c44_0_0"/>
            <p:cNvSpPr/>
            <p:nvPr/>
          </p:nvSpPr>
          <p:spPr>
            <a:xfrm>
              <a:off x="2391925" y="3771525"/>
              <a:ext cx="367200" cy="367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gd332687c44_0_0"/>
            <p:cNvSpPr/>
            <p:nvPr/>
          </p:nvSpPr>
          <p:spPr>
            <a:xfrm>
              <a:off x="2522825" y="3576450"/>
              <a:ext cx="456300" cy="4563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gd332687c44_0_0"/>
            <p:cNvSpPr/>
            <p:nvPr/>
          </p:nvSpPr>
          <p:spPr>
            <a:xfrm>
              <a:off x="2724450" y="3176650"/>
              <a:ext cx="714600" cy="7146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gd332687c44_0_0"/>
            <p:cNvSpPr/>
            <p:nvPr/>
          </p:nvSpPr>
          <p:spPr>
            <a:xfrm>
              <a:off x="2810362" y="1216675"/>
              <a:ext cx="3523284" cy="2710152"/>
            </a:xfrm>
            <a:prstGeom prst="cloud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00"/>
                <a:buFont typeface="Arial"/>
                <a:buNone/>
              </a:pPr>
              <a:r>
                <a:rPr b="1" i="0" lang="pt-BR" sz="5400" u="none" cap="none" strike="noStrike">
                  <a:solidFill>
                    <a:srgbClr val="000000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?</a:t>
              </a:r>
              <a:r>
                <a:rPr b="1" i="0" lang="pt-BR" sz="9600" u="none" cap="none" strike="noStrike">
                  <a:solidFill>
                    <a:srgbClr val="000000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?</a:t>
              </a:r>
              <a:r>
                <a:rPr b="1" i="0" lang="pt-BR" sz="7200" u="none" cap="none" strike="noStrike">
                  <a:solidFill>
                    <a:srgbClr val="000000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?</a:t>
              </a:r>
              <a:r>
                <a:rPr b="1" i="0" lang="pt-BR" sz="3000" u="none" cap="none" strike="noStrike">
                  <a:solidFill>
                    <a:srgbClr val="000000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?</a:t>
              </a:r>
              <a:endParaRPr b="1" i="0" sz="30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