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Roboto"/>
      <p:regular r:id="rId42"/>
      <p:bold r:id="rId43"/>
      <p:italic r:id="rId44"/>
      <p:boldItalic r:id="rId45"/>
    </p:embeddedFont>
    <p:embeddedFont>
      <p:font typeface="Lato"/>
      <p:regular r:id="rId46"/>
      <p:bold r:id="rId47"/>
      <p:italic r:id="rId48"/>
      <p:boldItalic r:id="rId49"/>
    </p:embeddedFont>
    <p:embeddedFont>
      <p:font typeface="Lato Light"/>
      <p:regular r:id="rId50"/>
      <p:bold r:id="rId51"/>
      <p:italic r:id="rId52"/>
      <p:boldItalic r:id="rId53"/>
    </p:embeddedFont>
    <p:embeddedFont>
      <p:font typeface="Roboto Light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Roboto-regular.fntdata"/><Relationship Id="rId41" Type="http://schemas.openxmlformats.org/officeDocument/2006/relationships/slide" Target="slides/slide36.xml"/><Relationship Id="rId44" Type="http://schemas.openxmlformats.org/officeDocument/2006/relationships/font" Target="fonts/Roboto-italic.fntdata"/><Relationship Id="rId43" Type="http://schemas.openxmlformats.org/officeDocument/2006/relationships/font" Target="fonts/Roboto-bold.fntdata"/><Relationship Id="rId46" Type="http://schemas.openxmlformats.org/officeDocument/2006/relationships/font" Target="fonts/Lato-regular.fntdata"/><Relationship Id="rId45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italic.fntdata"/><Relationship Id="rId47" Type="http://schemas.openxmlformats.org/officeDocument/2006/relationships/font" Target="fonts/Lato-bold.fntdata"/><Relationship Id="rId49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Light-bold.fntdata"/><Relationship Id="rId50" Type="http://schemas.openxmlformats.org/officeDocument/2006/relationships/font" Target="fonts/LatoLight-regular.fntdata"/><Relationship Id="rId53" Type="http://schemas.openxmlformats.org/officeDocument/2006/relationships/font" Target="fonts/LatoLight-boldItalic.fntdata"/><Relationship Id="rId52" Type="http://schemas.openxmlformats.org/officeDocument/2006/relationships/font" Target="fonts/LatoLight-italic.fntdata"/><Relationship Id="rId11" Type="http://schemas.openxmlformats.org/officeDocument/2006/relationships/slide" Target="slides/slide6.xml"/><Relationship Id="rId55" Type="http://schemas.openxmlformats.org/officeDocument/2006/relationships/font" Target="fonts/RobotoLight-bold.fntdata"/><Relationship Id="rId10" Type="http://schemas.openxmlformats.org/officeDocument/2006/relationships/slide" Target="slides/slide5.xml"/><Relationship Id="rId54" Type="http://schemas.openxmlformats.org/officeDocument/2006/relationships/font" Target="fonts/RobotoLight-regular.fntdata"/><Relationship Id="rId13" Type="http://schemas.openxmlformats.org/officeDocument/2006/relationships/slide" Target="slides/slide8.xml"/><Relationship Id="rId57" Type="http://schemas.openxmlformats.org/officeDocument/2006/relationships/font" Target="fonts/RobotoLight-boldItalic.fntdata"/><Relationship Id="rId12" Type="http://schemas.openxmlformats.org/officeDocument/2006/relationships/slide" Target="slides/slide7.xml"/><Relationship Id="rId56" Type="http://schemas.openxmlformats.org/officeDocument/2006/relationships/font" Target="fonts/RobotoLight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04f075fe9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e04f075f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f9e90c92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df9e90c9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04f075fe9_0_2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e04f075fe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b6cb1894c0_0_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b6cb1894c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ff2b844c3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dff2b844c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04f075fe9_0_5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e04f075fe9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dafe96b7f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ddafe96b7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04f075fe9_0_2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e04f075fe9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04f075fe9_0_2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e04f075fe9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dafe96b7f_0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ddafe96b7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dafe96b7f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ddafe96b7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04f075fe9_0_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ge04f075fe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04f075fe9_0_3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e04f075fe9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e04f075fe9_0_3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e04f075fe9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04f075fe9_0_3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ge04f075fe9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04f075fe9_0_2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e04f075fe9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df9e90c92f_0_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df9e90c92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f9e90c92f_0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df9e90c92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04f075fe9_0_4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e04f075fe9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04f075fe9_0_3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e04f075fe9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04f075fe9_0_4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e04f075fe9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04f075fe9_0_3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e04f075fe9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00759de39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ge00759de3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dafe96b7f_0_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ddafe96b7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e04f075fe9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e04f075fe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04f075fe9_0_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e04f075fe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00759de39_0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ge00759de3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e00759de39_0_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e00759de3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00759de39_0_1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e00759de3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00759de39_0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e00759de3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f9e90c92f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df9e90c92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6cb1894c0_0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gb6cb1894c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04f075fe9_0_1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e04f075fe9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04f075fe9_0_5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e04f075fe9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fa2e90cee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dfa2e90ce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f9e90c92f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df9e90c92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hyperlink" Target="https://zenodo.org/record/1419201#.YMdRldVKiUk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oerworldmap.org/" TargetMode="External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zenodo.org/" TargetMode="External"/><Relationship Id="rId4" Type="http://schemas.openxmlformats.org/officeDocument/2006/relationships/image" Target="../media/image14.png"/><Relationship Id="rId5" Type="http://schemas.openxmlformats.org/officeDocument/2006/relationships/hyperlink" Target="https://zenodo.org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ata.mendeley.com/" TargetMode="External"/><Relationship Id="rId4" Type="http://schemas.openxmlformats.org/officeDocument/2006/relationships/image" Target="../media/image32.png"/><Relationship Id="rId5" Type="http://schemas.openxmlformats.org/officeDocument/2006/relationships/hyperlink" Target="https://data.mendeley.com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educapes.capes.gov.br/" TargetMode="External"/><Relationship Id="rId4" Type="http://schemas.openxmlformats.org/officeDocument/2006/relationships/image" Target="../media/image29.png"/><Relationship Id="rId5" Type="http://schemas.openxmlformats.org/officeDocument/2006/relationships/hyperlink" Target="https://educapes.capes.gov.br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hyperlink" Target="https://en.m.wikipedia.org/wiki/File:Logotipo_Recursos_Educacionais_Abertos_Fundo_branco_(Vers%C3%A3o_em_Portugu%C3%AAs_do_Logotipo_Global).svg" TargetMode="External"/><Relationship Id="rId5" Type="http://schemas.openxmlformats.org/officeDocument/2006/relationships/hyperlink" Target="https://creativecommons.org/licenses/by/3.0/deed.en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plataformaintegrada.mec.gov.br/" TargetMode="External"/><Relationship Id="rId4" Type="http://schemas.openxmlformats.org/officeDocument/2006/relationships/image" Target="../media/image21.png"/><Relationship Id="rId5" Type="http://schemas.openxmlformats.org/officeDocument/2006/relationships/hyperlink" Target="https://plataformaintegrada.mec.gov.br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oercommons.org/" TargetMode="External"/><Relationship Id="rId4" Type="http://schemas.openxmlformats.org/officeDocument/2006/relationships/image" Target="../media/image19.png"/><Relationship Id="rId5" Type="http://schemas.openxmlformats.org/officeDocument/2006/relationships/hyperlink" Target="https://www.oercommons.org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merlot.org/merlot/communities.htm?type=0&amp;fromAdvancedSearch=true" TargetMode="External"/><Relationship Id="rId4" Type="http://schemas.openxmlformats.org/officeDocument/2006/relationships/image" Target="../media/image31.png"/><Relationship Id="rId5" Type="http://schemas.openxmlformats.org/officeDocument/2006/relationships/hyperlink" Target="https://www.merlot.org/merlot/index.htm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ocw.mit.edu/courses/electrical-engineering-and-computer-science/6-0001-introduction-to-computer-science-and-programming-in-python-fall-2016/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ocw.mit.edu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creativecommons.org/share-your-work/" TargetMode="External"/><Relationship Id="rId4" Type="http://schemas.openxmlformats.org/officeDocument/2006/relationships/image" Target="../media/image18.png"/><Relationship Id="rId5" Type="http://schemas.openxmlformats.org/officeDocument/2006/relationships/hyperlink" Target="https://creativecommons.org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Relationship Id="rId4" Type="http://schemas.openxmlformats.org/officeDocument/2006/relationships/hyperlink" Target="https://commons.wikimedia.org/wiki/File:Ilustration_of_scales.png" TargetMode="External"/><Relationship Id="rId5" Type="http://schemas.openxmlformats.org/officeDocument/2006/relationships/hyperlink" Target="https://creativecommons.org/licenses/by-sa/4.0/deed.pt_BR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Relationship Id="rId4" Type="http://schemas.openxmlformats.org/officeDocument/2006/relationships/hyperlink" Target="https://ieeecompsac.computer.org/2021/oer-contest/" TargetMode="External"/><Relationship Id="rId5" Type="http://schemas.openxmlformats.org/officeDocument/2006/relationships/hyperlink" Target="https://cbie.ceie-br.org/2020/eventos/sbie.html" TargetMode="External"/><Relationship Id="rId6" Type="http://schemas.openxmlformats.org/officeDocument/2006/relationships/hyperlink" Target="http://www2.sbc.org.br/csbc2020/28o-wei-workshop-sobre-educacao-em-computacao/" TargetMode="External"/><Relationship Id="rId7" Type="http://schemas.openxmlformats.org/officeDocument/2006/relationships/hyperlink" Target="https://www.educompbrasil.org/simposio/2021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educacaoaberta.org/cadernorea/" TargetMode="External"/><Relationship Id="rId4" Type="http://schemas.openxmlformats.org/officeDocument/2006/relationships/hyperlink" Target="http://www.aberta.org.br/livrorea/livro/home.html" TargetMode="External"/><Relationship Id="rId9" Type="http://schemas.openxmlformats.org/officeDocument/2006/relationships/hyperlink" Target="https://hewlett.org/strategy/open-education/" TargetMode="External"/><Relationship Id="rId5" Type="http://schemas.openxmlformats.org/officeDocument/2006/relationships/hyperlink" Target="https://aberta.org.br/" TargetMode="External"/><Relationship Id="rId6" Type="http://schemas.openxmlformats.org/officeDocument/2006/relationships/hyperlink" Target="https://educadigital.org.br/" TargetMode="External"/><Relationship Id="rId7" Type="http://schemas.openxmlformats.org/officeDocument/2006/relationships/hyperlink" Target="https://apps.univesp.br/o-que-e-um-rea/" TargetMode="External"/><Relationship Id="rId8" Type="http://schemas.openxmlformats.org/officeDocument/2006/relationships/hyperlink" Target="https://en.unesco.org/themes/building-knowledge-societies/oer/recommendation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unesdoc.unesco.org/ark:/48223/pf0000373755/PDF/373755eng.pdf.multi.page=3" TargetMode="External"/><Relationship Id="rId4" Type="http://schemas.openxmlformats.org/officeDocument/2006/relationships/hyperlink" Target="http://www.oecd.org/education/ceri/37351085.pdf" TargetMode="External"/><Relationship Id="rId9" Type="http://schemas.openxmlformats.org/officeDocument/2006/relationships/hyperlink" Target="https://www.oecd.org/innovation/open-educational-resources-9789264247543-en.htm" TargetMode="External"/><Relationship Id="rId5" Type="http://schemas.openxmlformats.org/officeDocument/2006/relationships/hyperlink" Target="https://vimeo.com/396687933" TargetMode="External"/><Relationship Id="rId6" Type="http://schemas.openxmlformats.org/officeDocument/2006/relationships/hyperlink" Target="https://pixabay.com/illustrations/network-connections-communication-3537400/" TargetMode="External"/><Relationship Id="rId7" Type="http://schemas.openxmlformats.org/officeDocument/2006/relationships/hyperlink" Target="https://creativecommons.org/about/cclicenses/" TargetMode="External"/><Relationship Id="rId8" Type="http://schemas.openxmlformats.org/officeDocument/2006/relationships/hyperlink" Target="https://www.oecd.org/education/ceri/38654317.pdf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eloquentjavascript.net/2nd_edition/" TargetMode="External"/><Relationship Id="rId4" Type="http://schemas.openxmlformats.org/officeDocument/2006/relationships/hyperlink" Target="https://github.com/braziljs/eloquente-javascript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17.png"/><Relationship Id="rId7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Relationship Id="rId6" Type="http://schemas.openxmlformats.org/officeDocument/2006/relationships/image" Target="../media/image33.png"/><Relationship Id="rId7" Type="http://schemas.openxmlformats.org/officeDocument/2006/relationships/hyperlink" Target="https://freeicons.io/profile/714" TargetMode="External"/><Relationship Id="rId8" Type="http://schemas.openxmlformats.org/officeDocument/2006/relationships/hyperlink" Target="https://creativecommons.org/licenses/by/3.0/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zenodo.org/" TargetMode="External"/><Relationship Id="rId4" Type="http://schemas.openxmlformats.org/officeDocument/2006/relationships/image" Target="../media/image23.png"/><Relationship Id="rId5" Type="http://schemas.openxmlformats.org/officeDocument/2006/relationships/hyperlink" Target="https://data.mendeley.com/" TargetMode="External"/><Relationship Id="rId6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opencontent.org/blog/archives/3221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creativecommons.org/licenses/by-sa/4.0/" TargetMode="External"/><Relationship Id="rId5" Type="http://schemas.openxmlformats.org/officeDocument/2006/relationships/hyperlink" Target="https://creativecommons.org/licenses/by-nc/4.0/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reativecommons.org/licenses/by-nc-sa/4.0/" TargetMode="External"/><Relationship Id="rId4" Type="http://schemas.openxmlformats.org/officeDocument/2006/relationships/hyperlink" Target="https://creativecommons.org/licenses/by-nd/4.0/" TargetMode="External"/><Relationship Id="rId5" Type="http://schemas.openxmlformats.org/officeDocument/2006/relationships/hyperlink" Target="https://creativecommons.org/licenses/by-nc-nd/4.0/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898925" y="1393500"/>
            <a:ext cx="3508800" cy="2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 sz="4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b="1" lang="pt-BR" sz="40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ecursos </a:t>
            </a:r>
            <a:r>
              <a:rPr b="1" lang="pt-BR" sz="4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b="1" lang="pt-BR" sz="40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ducacionais </a:t>
            </a:r>
            <a:endParaRPr b="1" sz="40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 sz="4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b="1" lang="pt-BR" sz="40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bertos</a:t>
            </a:r>
            <a:endParaRPr b="1" sz="40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pt-BR" sz="2000">
                <a:solidFill>
                  <a:srgbClr val="424242"/>
                </a:solidFill>
                <a:latin typeface="Lato Light"/>
                <a:ea typeface="Lato Light"/>
                <a:cs typeface="Lato Light"/>
                <a:sym typeface="Lato Light"/>
              </a:rPr>
              <a:t>Definições e uso</a:t>
            </a:r>
            <a:endParaRPr i="1" sz="2000">
              <a:solidFill>
                <a:srgbClr val="42424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775" y="1006225"/>
            <a:ext cx="3131050" cy="313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Usando REA na (sua) dissertação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just"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Char char="●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Muitos </a:t>
            </a:r>
            <a:r>
              <a:rPr b="1" lang="pt-BR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artefatos </a:t>
            </a: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são produzidos durante a pesquisa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1" marL="914400" rtl="0" algn="just"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○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Produtos diretos e indiretos da pesquisa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1" marL="914400" rtl="0" algn="just"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○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Slides de apresentação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1" marL="914400" rtl="0" algn="just"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○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Protocolos de pesquisa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1" marL="914400" rtl="0" algn="just"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○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Planilhas com dados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1" marL="914400" rtl="0" algn="just"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○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…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Char char="●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Que tal disponibilizar tais </a:t>
            </a:r>
            <a:r>
              <a:rPr b="1" lang="pt-BR" sz="24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artefatos como REA?</a:t>
            </a:r>
            <a:endParaRPr b="1" sz="24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just"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○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Benefícios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4" name="Google Shape;16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Usando REA na (sua) dissertação</a:t>
            </a:r>
            <a:endParaRPr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56726"/>
            <a:ext cx="2226750" cy="25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4850" y="1356725"/>
            <a:ext cx="1941747" cy="25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099" y="1356725"/>
            <a:ext cx="2282700" cy="17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0299" y="1392150"/>
            <a:ext cx="1623501" cy="2039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1785600" y="4077800"/>
            <a:ext cx="557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Roboto"/>
                <a:ea typeface="Roboto"/>
                <a:cs typeface="Roboto"/>
                <a:sym typeface="Roboto"/>
              </a:rPr>
              <a:t>Dados </a:t>
            </a:r>
            <a:r>
              <a:rPr lang="pt-BR" sz="900">
                <a:latin typeface="Roboto"/>
                <a:ea typeface="Roboto"/>
                <a:cs typeface="Roboto"/>
                <a:sym typeface="Roboto"/>
              </a:rPr>
              <a:t>extraídos de: </a:t>
            </a:r>
            <a:r>
              <a:rPr lang="pt-BR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https://zenodo.org/record/1419201#.YMdRldVKiUk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Usando REA na (sua) dissertação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AutoNum type="arabicPeriod"/>
            </a:pPr>
            <a:r>
              <a:rPr b="1" lang="pt-BR" sz="24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Identificar </a:t>
            </a: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o que pode se tornar um REA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AutoNum type="arabicPeriod"/>
            </a:pPr>
            <a:r>
              <a:rPr b="1" lang="pt-BR" sz="240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Localizar </a:t>
            </a: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um repositório de dados, plataforma ou fonte aberta que permita </a:t>
            </a: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disponibilizar</a:t>
            </a: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 o recurso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AutoNum type="arabicPeriod"/>
            </a:pPr>
            <a:r>
              <a:rPr b="1" lang="pt-BR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Observar </a:t>
            </a: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os diferenciais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AutoNum type="alphaLcPeriod"/>
            </a:pPr>
            <a:r>
              <a:rPr lang="pt-BR">
                <a:latin typeface="Roboto Light"/>
                <a:ea typeface="Roboto Light"/>
                <a:cs typeface="Roboto Light"/>
                <a:sym typeface="Roboto Light"/>
              </a:rPr>
              <a:t>Comunidade ativa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AutoNum type="alphaLcPeriod"/>
            </a:pPr>
            <a:r>
              <a:rPr lang="pt-BR">
                <a:latin typeface="Roboto Light"/>
                <a:ea typeface="Roboto Light"/>
                <a:cs typeface="Roboto Light"/>
                <a:sym typeface="Roboto Light"/>
              </a:rPr>
              <a:t>Suporte a revisão ou remix (se aplicável)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AutoNum type="alphaLcPeriod"/>
            </a:pPr>
            <a:r>
              <a:rPr lang="pt-BR">
                <a:latin typeface="Roboto Light"/>
                <a:ea typeface="Roboto Light"/>
                <a:cs typeface="Roboto Light"/>
                <a:sym typeface="Roboto Light"/>
              </a:rPr>
              <a:t>DOI ou link dedicado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AutoNum type="alphaLcPeriod"/>
            </a:pPr>
            <a:r>
              <a:rPr lang="pt-BR">
                <a:latin typeface="Roboto Light"/>
                <a:ea typeface="Roboto Light"/>
                <a:cs typeface="Roboto Light"/>
                <a:sym typeface="Roboto Light"/>
              </a:rPr>
              <a:t>Não são apenas dados que podem ser disponibilizados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2" name="Google Shape;18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ATENÇÃO! </a:t>
            </a:r>
            <a:r>
              <a:rPr b="1" lang="pt-BR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Antes de transformar os artefatos em REA</a:t>
            </a:r>
            <a:endParaRPr b="1"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AutoNum type="arabicPeriod"/>
            </a:pPr>
            <a:r>
              <a:rPr b="1" lang="pt-BR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Converse </a:t>
            </a: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com o(a) orientador(a)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AutoNum type="arabicPeriod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Pense na </a:t>
            </a:r>
            <a:r>
              <a:rPr b="1" lang="pt-BR" sz="24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abertura </a:t>
            </a: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do seu recurso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AutoNum type="alphaLcPeriod"/>
            </a:pPr>
            <a:r>
              <a:rPr lang="pt-BR" sz="1800">
                <a:latin typeface="Roboto Light"/>
                <a:ea typeface="Roboto Light"/>
                <a:cs typeface="Roboto Light"/>
                <a:sym typeface="Roboto Light"/>
              </a:rPr>
              <a:t>Optar por licenças permissivas</a:t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AutoNum type="alphaLcPeriod"/>
            </a:pPr>
            <a:r>
              <a:rPr lang="pt-BR" sz="1800">
                <a:latin typeface="Roboto Light"/>
                <a:ea typeface="Roboto Light"/>
                <a:cs typeface="Roboto Light"/>
                <a:sym typeface="Roboto Light"/>
              </a:rPr>
              <a:t>Optar por padrões e ferramentas livres</a:t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AutoNum type="arabicPeriod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Trate dados sensíveis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AutoNum type="alphaLcPeriod"/>
            </a:pPr>
            <a:r>
              <a:rPr lang="pt-BR" sz="1800">
                <a:latin typeface="Roboto Light"/>
                <a:ea typeface="Roboto Light"/>
                <a:cs typeface="Roboto Light"/>
                <a:sym typeface="Roboto Light"/>
              </a:rPr>
              <a:t>E-mails, CPF, números de identificação</a:t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9" name="Google Shape;18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Usando REA na (sua) dissertação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just"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Char char="●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Além de criarmos REA, podemos utilizar recursos já existentes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1" marL="914400" rtl="0" algn="just"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○"/>
            </a:pPr>
            <a:r>
              <a:rPr i="1" lang="pt-BR" sz="2000">
                <a:latin typeface="Roboto Light"/>
                <a:ea typeface="Roboto Light"/>
                <a:cs typeface="Roboto Light"/>
                <a:sym typeface="Roboto Light"/>
              </a:rPr>
              <a:t>Datasets</a:t>
            </a:r>
            <a:endParaRPr i="1"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1" marL="914400" rtl="0" algn="just"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○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Artefatos para experimentação ou estudos de casos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1" marL="914400" rtl="0" algn="just"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○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Contribuir em projetos similares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6" name="Google Shape;19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REA?</a:t>
            </a:r>
            <a:endParaRPr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362625" y="1354325"/>
            <a:ext cx="8436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pt-BR" sz="24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REA </a:t>
            </a:r>
            <a:r>
              <a:rPr b="1" lang="pt-BR" sz="24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não possuem</a:t>
            </a:r>
            <a:r>
              <a:rPr b="1" lang="pt-BR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4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uma estrutura fixa ou fonte estável</a:t>
            </a:r>
            <a:endParaRPr sz="24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Light"/>
              <a:buChar char="●"/>
            </a:pPr>
            <a:r>
              <a:rPr lang="pt-BR" sz="24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REA estão distribuídos em diferentes sites, repositórios, plataformas</a:t>
            </a:r>
            <a:endParaRPr sz="24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pt-BR" sz="24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Por isso é essencial </a:t>
            </a:r>
            <a:r>
              <a:rPr b="1" lang="pt-BR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entender </a:t>
            </a:r>
            <a:r>
              <a:rPr lang="pt-BR" sz="24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o conceito de REA para saber quando e como encontrá-los</a:t>
            </a:r>
            <a:endParaRPr sz="24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3" name="Google Shape;20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REA?</a:t>
            </a:r>
            <a:endParaRPr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3500100" y="3912450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Mapa mundial de REA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7875" y="1017725"/>
            <a:ext cx="6628251" cy="29404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REA?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7" name="Google Shape;217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6525" y="1017725"/>
            <a:ext cx="6350952" cy="35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1396525" y="4622925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Zenodo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REA?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3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3350" y="1017725"/>
            <a:ext cx="5877302" cy="33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/>
          <p:nvPr/>
        </p:nvSpPr>
        <p:spPr>
          <a:xfrm>
            <a:off x="1633350" y="4593325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Data Mendeley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REA?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3" name="Google Shape;233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1325" y="1017725"/>
            <a:ext cx="6321350" cy="355574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 txBox="1"/>
          <p:nvPr/>
        </p:nvSpPr>
        <p:spPr>
          <a:xfrm>
            <a:off x="1411325" y="4573475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EduCAPES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Sumário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 Light"/>
              <a:buChar char="●"/>
            </a:pPr>
            <a:r>
              <a:rPr lang="pt-BR" sz="240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rPr>
              <a:t>O que são </a:t>
            </a:r>
            <a:r>
              <a:rPr lang="pt-BR" sz="240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rPr>
              <a:t>Recurso</a:t>
            </a:r>
            <a:r>
              <a:rPr lang="pt-BR" sz="240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rPr>
              <a:t>s</a:t>
            </a:r>
            <a:r>
              <a:rPr lang="pt-BR" sz="240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rPr>
              <a:t> Educacionais Abertos (REA)?</a:t>
            </a:r>
            <a:endParaRPr sz="2400">
              <a:solidFill>
                <a:srgbClr val="42424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2424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 Light"/>
              <a:buChar char="●"/>
            </a:pPr>
            <a:r>
              <a:rPr lang="pt-BR" sz="240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rPr>
              <a:t>Como podemos usar REA?</a:t>
            </a:r>
            <a:endParaRPr sz="2400">
              <a:solidFill>
                <a:srgbClr val="42424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2424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 Light"/>
              <a:buChar char="●"/>
            </a:pPr>
            <a:r>
              <a:rPr lang="pt-BR" sz="240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rPr>
              <a:t>Desafios e oportunidades</a:t>
            </a:r>
            <a:endParaRPr sz="2400">
              <a:solidFill>
                <a:srgbClr val="42424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63" name="Google Shape;63;p14"/>
          <p:cNvGrpSpPr/>
          <p:nvPr/>
        </p:nvGrpSpPr>
        <p:grpSpPr>
          <a:xfrm>
            <a:off x="4499550" y="1371788"/>
            <a:ext cx="4042500" cy="2732038"/>
            <a:chOff x="4973575" y="1102938"/>
            <a:chExt cx="4042500" cy="2732038"/>
          </a:xfrm>
        </p:grpSpPr>
        <p:pic>
          <p:nvPicPr>
            <p:cNvPr id="64" name="Google Shape;64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73575" y="1102938"/>
              <a:ext cx="4042500" cy="26983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4"/>
            <p:cNvSpPr txBox="1"/>
            <p:nvPr/>
          </p:nvSpPr>
          <p:spPr>
            <a:xfrm>
              <a:off x="5315575" y="3511875"/>
              <a:ext cx="3358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pt-BR" sz="900" u="sng">
                  <a:solidFill>
                    <a:schemeClr val="hlink"/>
                  </a:solidFill>
                  <a:latin typeface="Lato"/>
                  <a:ea typeface="Lato"/>
                  <a:cs typeface="Lato"/>
                  <a:sym typeface="Lato"/>
                  <a:hlinkClick r:id="rId4"/>
                </a:rPr>
                <a:t>Wikimedia</a:t>
              </a:r>
              <a:r>
                <a:rPr lang="pt-BR" sz="900">
                  <a:latin typeface="Lato"/>
                  <a:ea typeface="Lato"/>
                  <a:cs typeface="Lato"/>
                  <a:sym typeface="Lato"/>
                </a:rPr>
                <a:t>, </a:t>
              </a:r>
              <a:r>
                <a:rPr lang="pt-BR" sz="900" u="sng">
                  <a:solidFill>
                    <a:schemeClr val="hlink"/>
                  </a:solidFill>
                  <a:latin typeface="Lato"/>
                  <a:ea typeface="Lato"/>
                  <a:cs typeface="Lato"/>
                  <a:sym typeface="Lato"/>
                  <a:hlinkClick r:id="rId5"/>
                </a:rPr>
                <a:t>CC BY 3.0</a:t>
              </a:r>
              <a:endParaRPr sz="9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REA?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1" name="Google Shape;241;p3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138" y="1017725"/>
            <a:ext cx="6163723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 txBox="1"/>
          <p:nvPr/>
        </p:nvSpPr>
        <p:spPr>
          <a:xfrm>
            <a:off x="1411325" y="4573475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MEC RED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REA?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9" name="Google Shape;249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7225" y="1017725"/>
            <a:ext cx="6269549" cy="352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 txBox="1"/>
          <p:nvPr/>
        </p:nvSpPr>
        <p:spPr>
          <a:xfrm>
            <a:off x="1411325" y="4573475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OER Commons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REA?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7" name="Google Shape;257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1325" y="1017725"/>
            <a:ext cx="6321350" cy="35557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 txBox="1"/>
          <p:nvPr/>
        </p:nvSpPr>
        <p:spPr>
          <a:xfrm>
            <a:off x="1411325" y="4573475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Merlot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REA?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5" name="Google Shape;265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225" y="1017725"/>
            <a:ext cx="6343550" cy="35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5"/>
          <p:cNvSpPr txBox="1"/>
          <p:nvPr/>
        </p:nvSpPr>
        <p:spPr>
          <a:xfrm>
            <a:off x="1411325" y="4573475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MIT OpenCourseWare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Onde encontrar recursos comuns?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3" name="Google Shape;273;p3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2850" y="1017725"/>
            <a:ext cx="5218300" cy="360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6"/>
          <p:cNvSpPr txBox="1"/>
          <p:nvPr/>
        </p:nvSpPr>
        <p:spPr>
          <a:xfrm>
            <a:off x="1962850" y="4558675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Creative Commons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Mas, temos problemas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just"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Char char="●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REA só tem benefício?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Char char="●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Existem diversos desafios que impedem que todo o potencial dos REA sejam, de fato, alcançado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spcBef>
                <a:spcPts val="1000"/>
              </a:spcBef>
              <a:spcAft>
                <a:spcPts val="0"/>
              </a:spcAft>
              <a:buSzPts val="2400"/>
              <a:buFont typeface="Roboto Light"/>
              <a:buChar char="●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Tais desafios representam oportunidades de pesquisa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2" name="Google Shape;28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O desafio da prática aberta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88" name="Google Shape;288;p38"/>
          <p:cNvGrpSpPr/>
          <p:nvPr/>
        </p:nvGrpSpPr>
        <p:grpSpPr>
          <a:xfrm>
            <a:off x="953300" y="2183750"/>
            <a:ext cx="1268275" cy="1455900"/>
            <a:chOff x="539475" y="1843800"/>
            <a:chExt cx="1268275" cy="1455900"/>
          </a:xfrm>
        </p:grpSpPr>
        <p:sp>
          <p:nvSpPr>
            <p:cNvPr id="289" name="Google Shape;289;p38"/>
            <p:cNvSpPr/>
            <p:nvPr/>
          </p:nvSpPr>
          <p:spPr>
            <a:xfrm>
              <a:off x="654850" y="1843800"/>
              <a:ext cx="1152900" cy="1455900"/>
            </a:xfrm>
            <a:prstGeom prst="snip1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pt-BR" sz="110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Recursos Educacionais Abertos</a:t>
              </a:r>
              <a:endParaRPr b="1" i="1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539475" y="2893200"/>
              <a:ext cx="872100" cy="273600"/>
            </a:xfrm>
            <a:prstGeom prst="rect">
              <a:avLst/>
            </a:prstGeom>
            <a:solidFill>
              <a:schemeClr val="accent1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DOCX</a:t>
              </a:r>
              <a:endParaRPr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1" name="Google Shape;291;p38"/>
          <p:cNvGrpSpPr/>
          <p:nvPr/>
        </p:nvGrpSpPr>
        <p:grpSpPr>
          <a:xfrm>
            <a:off x="3937863" y="2183750"/>
            <a:ext cx="1268275" cy="1455900"/>
            <a:chOff x="2656775" y="1759725"/>
            <a:chExt cx="1268275" cy="1455900"/>
          </a:xfrm>
        </p:grpSpPr>
        <p:sp>
          <p:nvSpPr>
            <p:cNvPr id="292" name="Google Shape;292;p38"/>
            <p:cNvSpPr/>
            <p:nvPr/>
          </p:nvSpPr>
          <p:spPr>
            <a:xfrm>
              <a:off x="2772150" y="1759725"/>
              <a:ext cx="1152900" cy="1455900"/>
            </a:xfrm>
            <a:prstGeom prst="snip1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pt-BR" sz="1100">
                  <a:solidFill>
                    <a:srgbClr val="E06666"/>
                  </a:solidFill>
                  <a:latin typeface="Roboto"/>
                  <a:ea typeface="Roboto"/>
                  <a:cs typeface="Roboto"/>
                  <a:sym typeface="Roboto"/>
                </a:rPr>
                <a:t>Recursos Educacionais</a:t>
              </a:r>
              <a:endParaRPr b="1" i="1" sz="110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pt-BR" sz="1100">
                  <a:solidFill>
                    <a:srgbClr val="E06666"/>
                  </a:solidFill>
                  <a:latin typeface="Roboto"/>
                  <a:ea typeface="Roboto"/>
                  <a:cs typeface="Roboto"/>
                  <a:sym typeface="Roboto"/>
                </a:rPr>
                <a:t>Abertos</a:t>
              </a:r>
              <a:endParaRPr b="1" i="1" sz="110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2656775" y="2809125"/>
              <a:ext cx="872100" cy="273600"/>
            </a:xfrm>
            <a:prstGeom prst="rect">
              <a:avLst/>
            </a:prstGeom>
            <a:solidFill>
              <a:srgbClr val="E06666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PDF</a:t>
              </a:r>
              <a:endParaRPr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4" name="Google Shape;294;p38"/>
          <p:cNvGrpSpPr/>
          <p:nvPr/>
        </p:nvGrpSpPr>
        <p:grpSpPr>
          <a:xfrm>
            <a:off x="6922450" y="1309550"/>
            <a:ext cx="1268275" cy="1455900"/>
            <a:chOff x="6825975" y="1366625"/>
            <a:chExt cx="1268275" cy="1455900"/>
          </a:xfrm>
        </p:grpSpPr>
        <p:sp>
          <p:nvSpPr>
            <p:cNvPr id="295" name="Google Shape;295;p38"/>
            <p:cNvSpPr/>
            <p:nvPr/>
          </p:nvSpPr>
          <p:spPr>
            <a:xfrm>
              <a:off x="6941350" y="1366625"/>
              <a:ext cx="1152900" cy="1455900"/>
            </a:xfrm>
            <a:prstGeom prst="snip1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1" lang="pt-BR" sz="1100">
                  <a:solidFill>
                    <a:schemeClr val="accent5"/>
                  </a:solidFill>
                  <a:latin typeface="Roboto"/>
                  <a:ea typeface="Roboto"/>
                  <a:cs typeface="Roboto"/>
                  <a:sym typeface="Roboto"/>
                </a:rPr>
                <a:t>Recursos Educacionais</a:t>
              </a:r>
              <a:endParaRPr b="1" i="1" sz="11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1" lang="pt-BR" sz="1100">
                  <a:solidFill>
                    <a:schemeClr val="accent5"/>
                  </a:solidFill>
                  <a:latin typeface="Roboto"/>
                  <a:ea typeface="Roboto"/>
                  <a:cs typeface="Roboto"/>
                  <a:sym typeface="Roboto"/>
                </a:rPr>
                <a:t>Abertos</a:t>
              </a:r>
              <a:endParaRPr i="1" sz="11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6" name="Google Shape;296;p38"/>
            <p:cNvSpPr/>
            <p:nvPr/>
          </p:nvSpPr>
          <p:spPr>
            <a:xfrm>
              <a:off x="6825975" y="2416025"/>
              <a:ext cx="872100" cy="273600"/>
            </a:xfrm>
            <a:prstGeom prst="rect">
              <a:avLst/>
            </a:prstGeom>
            <a:solidFill>
              <a:schemeClr val="accent5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ODT</a:t>
              </a:r>
              <a:endParaRPr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7" name="Google Shape;297;p38"/>
          <p:cNvGrpSpPr/>
          <p:nvPr/>
        </p:nvGrpSpPr>
        <p:grpSpPr>
          <a:xfrm>
            <a:off x="6922438" y="3057263"/>
            <a:ext cx="1268275" cy="1455900"/>
            <a:chOff x="6883663" y="3069313"/>
            <a:chExt cx="1268275" cy="1455900"/>
          </a:xfrm>
        </p:grpSpPr>
        <p:sp>
          <p:nvSpPr>
            <p:cNvPr id="298" name="Google Shape;298;p38"/>
            <p:cNvSpPr/>
            <p:nvPr/>
          </p:nvSpPr>
          <p:spPr>
            <a:xfrm>
              <a:off x="6999038" y="3069313"/>
              <a:ext cx="1152900" cy="1455900"/>
            </a:xfrm>
            <a:prstGeom prst="snip1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1" lang="pt-BR" sz="11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Recursos Educacionais</a:t>
              </a:r>
              <a:endParaRPr b="1" i="1" sz="11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1" lang="pt-BR" sz="11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Abertos</a:t>
              </a:r>
              <a:endParaRPr i="1" sz="11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6883663" y="4118713"/>
              <a:ext cx="872100" cy="273600"/>
            </a:xfrm>
            <a:prstGeom prst="rect">
              <a:avLst/>
            </a:prstGeom>
            <a:solidFill>
              <a:schemeClr val="accent4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HTML</a:t>
              </a:r>
              <a:endParaRPr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00" name="Google Shape;300;p38"/>
          <p:cNvCxnSpPr>
            <a:stCxn id="289" idx="0"/>
            <a:endCxn id="292" idx="2"/>
          </p:cNvCxnSpPr>
          <p:nvPr/>
        </p:nvCxnSpPr>
        <p:spPr>
          <a:xfrm>
            <a:off x="2221575" y="2911700"/>
            <a:ext cx="1831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301" name="Google Shape;301;p38"/>
          <p:cNvCxnSpPr>
            <a:stCxn id="292" idx="0"/>
            <a:endCxn id="295" idx="2"/>
          </p:cNvCxnSpPr>
          <p:nvPr/>
        </p:nvCxnSpPr>
        <p:spPr>
          <a:xfrm flipH="1" rot="10800000">
            <a:off x="5206138" y="2037500"/>
            <a:ext cx="1831800" cy="8742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E06666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302" name="Google Shape;302;p38"/>
          <p:cNvCxnSpPr>
            <a:stCxn id="292" idx="0"/>
            <a:endCxn id="298" idx="2"/>
          </p:cNvCxnSpPr>
          <p:nvPr/>
        </p:nvCxnSpPr>
        <p:spPr>
          <a:xfrm>
            <a:off x="5206138" y="2911700"/>
            <a:ext cx="1831800" cy="8736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E06666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303" name="Google Shape;303;p38"/>
          <p:cNvSpPr txBox="1"/>
          <p:nvPr/>
        </p:nvSpPr>
        <p:spPr>
          <a:xfrm>
            <a:off x="556488" y="3857625"/>
            <a:ext cx="206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 </a:t>
            </a:r>
            <a:r>
              <a:rPr b="1" i="1" lang="pt-B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Formato é proprietário</a:t>
            </a:r>
            <a:endParaRPr b="1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3541063" y="3857625"/>
            <a:ext cx="206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Formato limita revisões, remix...</a:t>
            </a:r>
            <a:endParaRPr b="1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8"/>
          <p:cNvSpPr txBox="1"/>
          <p:nvPr/>
        </p:nvSpPr>
        <p:spPr>
          <a:xfrm>
            <a:off x="6592113" y="478250"/>
            <a:ext cx="206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Quantas pessoas sabem abrir arquivos .odt ou .html?</a:t>
            </a:r>
            <a:endParaRPr b="1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Desafios - </a:t>
            </a:r>
            <a:r>
              <a:rPr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Problemas técnicos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39"/>
          <p:cNvSpPr txBox="1"/>
          <p:nvPr/>
        </p:nvSpPr>
        <p:spPr>
          <a:xfrm>
            <a:off x="488450" y="12655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39"/>
          <p:cNvSpPr txBox="1"/>
          <p:nvPr/>
        </p:nvSpPr>
        <p:spPr>
          <a:xfrm>
            <a:off x="429250" y="1187525"/>
            <a:ext cx="80748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Pesquisar por um REA geralmente é uma </a:t>
            </a:r>
            <a:r>
              <a:rPr b="1" lang="pt-BR" sz="20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tarefa cansativa</a:t>
            </a:r>
            <a:endParaRPr b="1" sz="20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○"/>
            </a:pPr>
            <a:r>
              <a:rPr lang="pt-BR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Não encontramos resultados relevantes</a:t>
            </a:r>
            <a:endParaRPr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○"/>
            </a:pPr>
            <a:r>
              <a:rPr lang="pt-BR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Muitos resultados são retornados ou nenhum resultado é retornado</a:t>
            </a:r>
            <a:endParaRPr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○"/>
            </a:pPr>
            <a:r>
              <a:rPr lang="pt-BR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Colisão de busca/termos/assuntos</a:t>
            </a:r>
            <a:endParaRPr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Problemas no processo de </a:t>
            </a:r>
            <a:r>
              <a:rPr b="1" lang="pt-BR" sz="2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classificação </a:t>
            </a: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 recurso</a:t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○"/>
            </a:pPr>
            <a:r>
              <a:rPr lang="pt-BR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Fontes possuem categorias ou disciplinas primitivas</a:t>
            </a:r>
            <a:endParaRPr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○"/>
            </a:pPr>
            <a:r>
              <a:rPr lang="pt-BR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REA podem ser dinâmicos e por vezes complexos</a:t>
            </a:r>
            <a:endParaRPr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Light"/>
              <a:buChar char="●"/>
            </a:pP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Falta de </a:t>
            </a:r>
            <a:r>
              <a:rPr b="1" lang="pt-BR" sz="200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documentação e apoio</a:t>
            </a: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 sobre como fazer uso de repositórios e iniciativas abertas</a:t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Light"/>
              <a:buChar char="●"/>
            </a:pP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Desenvolvimento de ferramentas abertas</a:t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14" name="Google Shape;314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64646"/>
                </a:solidFill>
                <a:latin typeface="Roboto"/>
                <a:ea typeface="Roboto"/>
                <a:cs typeface="Roboto"/>
                <a:sym typeface="Roboto"/>
              </a:rPr>
              <a:t>Desafios - </a:t>
            </a:r>
            <a:r>
              <a:rPr b="1" lang="pt-BR">
                <a:solidFill>
                  <a:srgbClr val="464646"/>
                </a:solidFill>
                <a:latin typeface="Roboto"/>
                <a:ea typeface="Roboto"/>
                <a:cs typeface="Roboto"/>
                <a:sym typeface="Roboto"/>
              </a:rPr>
              <a:t>A questão dos </a:t>
            </a:r>
            <a:r>
              <a:rPr b="1" lang="pt-BR">
                <a:solidFill>
                  <a:srgbClr val="464646"/>
                </a:solidFill>
                <a:latin typeface="Roboto"/>
                <a:ea typeface="Roboto"/>
                <a:cs typeface="Roboto"/>
                <a:sym typeface="Roboto"/>
              </a:rPr>
              <a:t>direitos autorais</a:t>
            </a:r>
            <a:endParaRPr b="1">
              <a:solidFill>
                <a:srgbClr val="4646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40"/>
          <p:cNvSpPr txBox="1"/>
          <p:nvPr/>
        </p:nvSpPr>
        <p:spPr>
          <a:xfrm>
            <a:off x="488450" y="12655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2603600" y="1169475"/>
            <a:ext cx="57165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b="1" lang="pt-BR" sz="2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Falta de conhecimento</a:t>
            </a: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 sobre uso e funcionamento de licenças abertas</a:t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Light"/>
              <a:buChar char="●"/>
            </a:pPr>
            <a:r>
              <a:rPr b="1" lang="pt-BR" sz="200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Dúvidas </a:t>
            </a: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sobre direitos autorais no geral</a:t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Light"/>
              <a:buChar char="●"/>
            </a:pP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Dificuldades de fomentar a prática e a cultura aberta</a:t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Light"/>
              <a:buChar char="●"/>
            </a:pP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Saber quais são as </a:t>
            </a:r>
            <a:r>
              <a:rPr b="1" lang="pt-BR" sz="2000">
                <a:solidFill>
                  <a:srgbClr val="049CCF"/>
                </a:solidFill>
                <a:latin typeface="Roboto"/>
                <a:ea typeface="Roboto"/>
                <a:cs typeface="Roboto"/>
                <a:sym typeface="Roboto"/>
              </a:rPr>
              <a:t>“dores”</a:t>
            </a: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 dos alunos, professores e pesquisadores</a:t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22" name="Google Shape;3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575" y="1476325"/>
            <a:ext cx="1580950" cy="22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0"/>
          <p:cNvSpPr txBox="1"/>
          <p:nvPr/>
        </p:nvSpPr>
        <p:spPr>
          <a:xfrm>
            <a:off x="465400" y="3680475"/>
            <a:ext cx="2115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Wikimedia</a:t>
            </a:r>
            <a:r>
              <a:rPr lang="pt-BR" sz="900"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pt-BR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CC BY-SA 4.0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Ciência e pesquisa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30" name="Google Shape;330;p41"/>
          <p:cNvGrpSpPr/>
          <p:nvPr/>
        </p:nvGrpSpPr>
        <p:grpSpPr>
          <a:xfrm>
            <a:off x="4572000" y="1372575"/>
            <a:ext cx="4262700" cy="3135600"/>
            <a:chOff x="4572000" y="1372575"/>
            <a:chExt cx="4262700" cy="3135600"/>
          </a:xfrm>
        </p:grpSpPr>
        <p:pic>
          <p:nvPicPr>
            <p:cNvPr id="331" name="Google Shape;331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0" y="1372575"/>
              <a:ext cx="3921651" cy="276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41"/>
            <p:cNvSpPr txBox="1"/>
            <p:nvPr/>
          </p:nvSpPr>
          <p:spPr>
            <a:xfrm>
              <a:off x="4572000" y="4138875"/>
              <a:ext cx="426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latin typeface="Roboto"/>
                  <a:ea typeface="Roboto"/>
                  <a:cs typeface="Roboto"/>
                  <a:sym typeface="Roboto"/>
                </a:rPr>
                <a:t>Veja mais em </a:t>
              </a:r>
              <a:r>
                <a:rPr b="1" lang="pt-BR" sz="1200" u="sng">
                  <a:solidFill>
                    <a:schemeClr val="hlink"/>
                  </a:solidFill>
                  <a:latin typeface="Roboto"/>
                  <a:ea typeface="Roboto"/>
                  <a:cs typeface="Roboto"/>
                  <a:sym typeface="Roboto"/>
                  <a:hlinkClick r:id="rId4"/>
                </a:rPr>
                <a:t>COMPSAC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33" name="Google Shape;333;p41"/>
          <p:cNvSpPr txBox="1"/>
          <p:nvPr/>
        </p:nvSpPr>
        <p:spPr>
          <a:xfrm>
            <a:off x="353750" y="1139075"/>
            <a:ext cx="4676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Simpósio Brasileiro de Informática na Educação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6"/>
              </a:rPr>
              <a:t>Workshop sobre Educação em Computação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7"/>
              </a:rPr>
              <a:t>Simpósio Brasileiro de Educação em Computação</a:t>
            </a:r>
            <a:endParaRPr/>
          </a:p>
        </p:txBody>
      </p:sp>
      <p:sp>
        <p:nvSpPr>
          <p:cNvPr id="334" name="Google Shape;334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Recursos Educacionais Abertos (breve histórico)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1124900" y="2201700"/>
            <a:ext cx="740100" cy="74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1227500" y="2308200"/>
            <a:ext cx="527100" cy="527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1353950" y="2430750"/>
            <a:ext cx="274200" cy="2742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5" name="Google Shape;75;p15"/>
          <p:cNvCxnSpPr>
            <a:stCxn id="74" idx="4"/>
            <a:endCxn id="76" idx="0"/>
          </p:cNvCxnSpPr>
          <p:nvPr/>
        </p:nvCxnSpPr>
        <p:spPr>
          <a:xfrm flipH="1">
            <a:off x="1487450" y="2704950"/>
            <a:ext cx="3600" cy="8400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76" name="Google Shape;76;p15"/>
          <p:cNvSpPr txBox="1"/>
          <p:nvPr/>
        </p:nvSpPr>
        <p:spPr>
          <a:xfrm>
            <a:off x="148025" y="3544950"/>
            <a:ext cx="26790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California State University e </a:t>
            </a:r>
            <a:r>
              <a:rPr b="1" lang="pt-BR" sz="1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Recursos Educacionais</a:t>
            </a:r>
            <a:r>
              <a:rPr lang="pt-BR" sz="12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 Multimídia para Aprendizagem e Ensino Online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984350" y="1724400"/>
            <a:ext cx="1021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1997</a:t>
            </a:r>
            <a:endParaRPr sz="1600"/>
          </a:p>
        </p:txBody>
      </p:sp>
      <p:grpSp>
        <p:nvGrpSpPr>
          <p:cNvPr id="78" name="Google Shape;78;p15"/>
          <p:cNvGrpSpPr/>
          <p:nvPr/>
        </p:nvGrpSpPr>
        <p:grpSpPr>
          <a:xfrm>
            <a:off x="1865000" y="1724400"/>
            <a:ext cx="4247975" cy="2743050"/>
            <a:chOff x="1865000" y="1724400"/>
            <a:chExt cx="4247975" cy="2743050"/>
          </a:xfrm>
        </p:grpSpPr>
        <p:grpSp>
          <p:nvGrpSpPr>
            <p:cNvPr id="79" name="Google Shape;79;p15"/>
            <p:cNvGrpSpPr/>
            <p:nvPr/>
          </p:nvGrpSpPr>
          <p:grpSpPr>
            <a:xfrm>
              <a:off x="3034375" y="1724400"/>
              <a:ext cx="3078600" cy="2743050"/>
              <a:chOff x="3034375" y="1724400"/>
              <a:chExt cx="3078600" cy="2743050"/>
            </a:xfrm>
          </p:grpSpPr>
          <p:sp>
            <p:nvSpPr>
              <p:cNvPr id="80" name="Google Shape;80;p15"/>
              <p:cNvSpPr/>
              <p:nvPr/>
            </p:nvSpPr>
            <p:spPr>
              <a:xfrm>
                <a:off x="4209325" y="2201700"/>
                <a:ext cx="740100" cy="74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4311925" y="2308200"/>
                <a:ext cx="527100" cy="527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4438375" y="2430750"/>
                <a:ext cx="274200" cy="274200"/>
              </a:xfrm>
              <a:prstGeom prst="ellipse">
                <a:avLst/>
              </a:prstGeom>
              <a:solidFill>
                <a:schemeClr val="accent4"/>
              </a:solidFill>
              <a:ln cap="flat" cmpd="sng" w="9525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3" name="Google Shape;83;p15"/>
              <p:cNvCxnSpPr>
                <a:stCxn id="82" idx="4"/>
                <a:endCxn id="84" idx="0"/>
              </p:cNvCxnSpPr>
              <p:nvPr/>
            </p:nvCxnSpPr>
            <p:spPr>
              <a:xfrm flipH="1">
                <a:off x="4573675" y="2704950"/>
                <a:ext cx="1800" cy="840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4"/>
                </a:solidFill>
                <a:prstDash val="solid"/>
                <a:round/>
                <a:headEnd len="med" w="med" type="none"/>
                <a:tailEnd len="med" w="med" type="oval"/>
              </a:ln>
            </p:spPr>
          </p:cxnSp>
          <p:sp>
            <p:nvSpPr>
              <p:cNvPr id="84" name="Google Shape;84;p15"/>
              <p:cNvSpPr txBox="1"/>
              <p:nvPr/>
            </p:nvSpPr>
            <p:spPr>
              <a:xfrm>
                <a:off x="3034375" y="3544950"/>
                <a:ext cx="3078600" cy="92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None/>
                </a:pPr>
                <a:r>
                  <a:rPr lang="pt-BR" sz="1200">
                    <a:solidFill>
                      <a:schemeClr val="dk2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MIT e o</a:t>
                </a:r>
                <a:r>
                  <a:rPr lang="pt-BR" sz="120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 </a:t>
                </a:r>
                <a:r>
                  <a:rPr b="1" lang="pt-BR" sz="1200">
                    <a:solidFill>
                      <a:schemeClr val="accent4"/>
                    </a:solidFill>
                    <a:latin typeface="Roboto"/>
                    <a:ea typeface="Roboto"/>
                    <a:cs typeface="Roboto"/>
                    <a:sym typeface="Roboto"/>
                  </a:rPr>
                  <a:t>OpenCourseWare</a:t>
                </a:r>
                <a:endParaRPr b="1" sz="12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None/>
                </a:pPr>
                <a:r>
                  <a:rPr lang="pt-BR" sz="1200">
                    <a:solidFill>
                      <a:schemeClr val="dk2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David Wiley e a</a:t>
                </a:r>
                <a:r>
                  <a:rPr lang="pt-BR" sz="120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 </a:t>
                </a:r>
                <a:r>
                  <a:rPr b="1" lang="pt-BR" sz="1200">
                    <a:solidFill>
                      <a:schemeClr val="accent4"/>
                    </a:solidFill>
                    <a:latin typeface="Roboto"/>
                    <a:ea typeface="Roboto"/>
                    <a:cs typeface="Roboto"/>
                    <a:sym typeface="Roboto"/>
                  </a:rPr>
                  <a:t>Open Content License </a:t>
                </a:r>
                <a:endParaRPr b="1" sz="12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85" name="Google Shape;85;p15"/>
              <p:cNvSpPr txBox="1"/>
              <p:nvPr/>
            </p:nvSpPr>
            <p:spPr>
              <a:xfrm>
                <a:off x="4068775" y="1724400"/>
                <a:ext cx="1021200" cy="47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1600">
                    <a:solidFill>
                      <a:schemeClr val="accent4"/>
                    </a:solidFill>
                    <a:latin typeface="Roboto"/>
                    <a:ea typeface="Roboto"/>
                    <a:cs typeface="Roboto"/>
                    <a:sym typeface="Roboto"/>
                  </a:rPr>
                  <a:t>1999</a:t>
                </a:r>
                <a:endParaRPr sz="1600">
                  <a:solidFill>
                    <a:schemeClr val="accent4"/>
                  </a:solidFill>
                </a:endParaRPr>
              </a:p>
            </p:txBody>
          </p:sp>
        </p:grpSp>
        <p:cxnSp>
          <p:nvCxnSpPr>
            <p:cNvPr id="86" name="Google Shape;86;p15"/>
            <p:cNvCxnSpPr>
              <a:stCxn id="72" idx="6"/>
              <a:endCxn id="80" idx="2"/>
            </p:cNvCxnSpPr>
            <p:nvPr/>
          </p:nvCxnSpPr>
          <p:spPr>
            <a:xfrm>
              <a:off x="1865000" y="2571750"/>
              <a:ext cx="2344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7" name="Google Shape;87;p15"/>
          <p:cNvGrpSpPr/>
          <p:nvPr/>
        </p:nvGrpSpPr>
        <p:grpSpPr>
          <a:xfrm>
            <a:off x="4949425" y="1724400"/>
            <a:ext cx="3997900" cy="2189850"/>
            <a:chOff x="4949425" y="1724400"/>
            <a:chExt cx="3997900" cy="2189850"/>
          </a:xfrm>
        </p:grpSpPr>
        <p:sp>
          <p:nvSpPr>
            <p:cNvPr id="88" name="Google Shape;88;p15"/>
            <p:cNvSpPr/>
            <p:nvPr/>
          </p:nvSpPr>
          <p:spPr>
            <a:xfrm>
              <a:off x="7293750" y="2201700"/>
              <a:ext cx="740100" cy="7401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7396350" y="2308200"/>
              <a:ext cx="527100" cy="5271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7522800" y="2430750"/>
              <a:ext cx="274200" cy="274200"/>
            </a:xfrm>
            <a:prstGeom prst="ellipse">
              <a:avLst/>
            </a:pr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1" name="Google Shape;91;p15"/>
            <p:cNvCxnSpPr>
              <a:stCxn id="90" idx="4"/>
              <a:endCxn id="92" idx="0"/>
            </p:cNvCxnSpPr>
            <p:nvPr/>
          </p:nvCxnSpPr>
          <p:spPr>
            <a:xfrm>
              <a:off x="7659900" y="2704950"/>
              <a:ext cx="7200" cy="840000"/>
            </a:xfrm>
            <a:prstGeom prst="straightConnector1">
              <a:avLst/>
            </a:prstGeom>
            <a:noFill/>
            <a:ln cap="flat" cmpd="sng" w="9525">
              <a:solidFill>
                <a:srgbClr val="E06666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sp>
          <p:nvSpPr>
            <p:cNvPr id="92" name="Google Shape;92;p15"/>
            <p:cNvSpPr txBox="1"/>
            <p:nvPr/>
          </p:nvSpPr>
          <p:spPr>
            <a:xfrm>
              <a:off x="6386825" y="3544950"/>
              <a:ext cx="2560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2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UNESCO e a </a:t>
              </a:r>
              <a:r>
                <a:rPr b="1" lang="pt-BR" sz="1200">
                  <a:solidFill>
                    <a:srgbClr val="E06666"/>
                  </a:solidFill>
                  <a:latin typeface="Roboto"/>
                  <a:ea typeface="Roboto"/>
                  <a:cs typeface="Roboto"/>
                  <a:sym typeface="Roboto"/>
                </a:rPr>
                <a:t>definição de REA</a:t>
              </a:r>
              <a:endParaRPr b="1" sz="1200">
                <a:solidFill>
                  <a:srgbClr val="E06666"/>
                </a:solidFill>
              </a:endParaRPr>
            </a:p>
          </p:txBody>
        </p:sp>
        <p:sp>
          <p:nvSpPr>
            <p:cNvPr id="93" name="Google Shape;93;p15"/>
            <p:cNvSpPr txBox="1"/>
            <p:nvPr/>
          </p:nvSpPr>
          <p:spPr>
            <a:xfrm>
              <a:off x="7153200" y="1724400"/>
              <a:ext cx="10212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600">
                  <a:solidFill>
                    <a:srgbClr val="E06666"/>
                  </a:solidFill>
                  <a:latin typeface="Roboto"/>
                  <a:ea typeface="Roboto"/>
                  <a:cs typeface="Roboto"/>
                  <a:sym typeface="Roboto"/>
                </a:rPr>
                <a:t>2002</a:t>
              </a:r>
              <a:endParaRPr sz="1600">
                <a:solidFill>
                  <a:srgbClr val="E06666"/>
                </a:solidFill>
              </a:endParaRPr>
            </a:p>
          </p:txBody>
        </p:sp>
        <p:cxnSp>
          <p:nvCxnSpPr>
            <p:cNvPr id="94" name="Google Shape;94;p15"/>
            <p:cNvCxnSpPr>
              <a:stCxn id="80" idx="6"/>
              <a:endCxn id="88" idx="2"/>
            </p:cNvCxnSpPr>
            <p:nvPr/>
          </p:nvCxnSpPr>
          <p:spPr>
            <a:xfrm>
              <a:off x="4949425" y="2571750"/>
              <a:ext cx="2344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" name="Google Shape;95;p15"/>
            <p:cNvCxnSpPr>
              <a:stCxn id="88" idx="6"/>
            </p:cNvCxnSpPr>
            <p:nvPr/>
          </p:nvCxnSpPr>
          <p:spPr>
            <a:xfrm flipH="1" rot="10800000">
              <a:off x="8033850" y="2569950"/>
              <a:ext cx="369600" cy="1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cxnSp>
        <p:nvCxnSpPr>
          <p:cNvPr id="96" name="Google Shape;96;p15"/>
          <p:cNvCxnSpPr/>
          <p:nvPr/>
        </p:nvCxnSpPr>
        <p:spPr>
          <a:xfrm flipH="1" rot="10800000">
            <a:off x="755300" y="2569950"/>
            <a:ext cx="369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Referências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just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Light"/>
              <a:buChar char="●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Fontes e recursos diversos sobre REA em português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</a:pPr>
            <a:r>
              <a:rPr lang="pt-BR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3"/>
              </a:rPr>
              <a:t>Caderno REA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</a:pPr>
            <a:r>
              <a:rPr lang="pt-BR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4"/>
              </a:rPr>
              <a:t>Recursos Educacionais Abertos: práticas colaborativas e políticas públicas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</a:pPr>
            <a:r>
              <a:rPr lang="pt-BR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5"/>
              </a:rPr>
              <a:t>Iniciativa Educação Aberta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</a:pPr>
            <a:r>
              <a:rPr lang="pt-BR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6"/>
              </a:rPr>
              <a:t>EducaDigital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</a:pPr>
            <a:r>
              <a:rPr lang="pt-BR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7"/>
              </a:rPr>
              <a:t>UNIVESP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0" marL="457200" rtl="0" algn="just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</a:pPr>
            <a:r>
              <a:rPr lang="pt-BR" sz="2400">
                <a:latin typeface="Roboto Light"/>
                <a:ea typeface="Roboto Light"/>
                <a:cs typeface="Roboto Light"/>
                <a:sym typeface="Roboto Light"/>
              </a:rPr>
              <a:t>Fontes e recursos diversos sobre REA em inglês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○"/>
            </a:pPr>
            <a:r>
              <a:rPr lang="pt-BR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8"/>
              </a:rPr>
              <a:t>UNESCO Recommendation on OER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○"/>
            </a:pPr>
            <a:r>
              <a:rPr lang="pt-BR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9"/>
              </a:rPr>
              <a:t>William and Flora Hewlett Foundation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1" name="Google Shape;341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Referências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43"/>
          <p:cNvSpPr txBox="1"/>
          <p:nvPr>
            <p:ph idx="1" type="body"/>
          </p:nvPr>
        </p:nvSpPr>
        <p:spPr>
          <a:xfrm>
            <a:off x="311700" y="1152475"/>
            <a:ext cx="8520600" cy="3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pt-BR" sz="1100">
                <a:solidFill>
                  <a:srgbClr val="000000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Todas as imagens, fotografias e recursos externos desta apresentação foram usados em seu formato original, sem qualquer alteração. Complementarmente, as seguintes fontes foram consultadas a fim de organizar este conteúdo:</a:t>
            </a:r>
            <a:endParaRPr i="1" sz="1100">
              <a:solidFill>
                <a:srgbClr val="000000"/>
              </a:solidFill>
              <a:highlight>
                <a:schemeClr val="lt1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urier New"/>
              <a:buChar char="●"/>
            </a:pPr>
            <a:r>
              <a:rPr lang="pt-BR" sz="1000">
                <a:solidFill>
                  <a:srgbClr val="000000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UNESCO, Recomendação sobre Recursos Educacionais Abertos (REA): </a:t>
            </a:r>
            <a:r>
              <a:rPr lang="pt-BR" sz="1000" u="sng">
                <a:solidFill>
                  <a:schemeClr val="hlink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https://unesdoc.unesco.org/ark:/48223/pf0000373755/PDF/373755eng.pdf.multi.page=3</a:t>
            </a:r>
            <a:endParaRPr sz="1000">
              <a:solidFill>
                <a:srgbClr val="000000"/>
              </a:solidFill>
              <a:highlight>
                <a:schemeClr val="lt1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urier New"/>
              <a:buChar char="●"/>
            </a:pPr>
            <a:r>
              <a:rPr lang="pt-BR" sz="1000">
                <a:solidFill>
                  <a:srgbClr val="000000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Hylén, J. Open Educational Resources: Opportunities and Challenges. </a:t>
            </a:r>
            <a:r>
              <a:rPr lang="pt-BR" sz="1000" u="sng">
                <a:solidFill>
                  <a:schemeClr val="accent5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http://www.oecd.org/education/ceri/37351085.pdf</a:t>
            </a:r>
            <a:endParaRPr sz="1000">
              <a:solidFill>
                <a:schemeClr val="accent5"/>
              </a:solidFill>
              <a:highlight>
                <a:schemeClr val="lt1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urier New"/>
              <a:buChar char="●"/>
            </a:pPr>
            <a:r>
              <a:rPr lang="pt-BR" sz="1000">
                <a:solidFill>
                  <a:srgbClr val="000000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Salto para o Futuro: Recursos Educacionais Abertos: </a:t>
            </a:r>
            <a:r>
              <a:rPr lang="pt-BR" sz="1000" u="sng">
                <a:solidFill>
                  <a:schemeClr val="accent5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https://vimeo.com/396687933</a:t>
            </a:r>
            <a:endParaRPr sz="1000">
              <a:solidFill>
                <a:schemeClr val="accent5"/>
              </a:solidFill>
              <a:highlight>
                <a:schemeClr val="lt1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urier New"/>
              <a:buChar char="●"/>
            </a:pPr>
            <a:r>
              <a:rPr lang="pt-BR" sz="100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Slide 01: Rede Conectada: </a:t>
            </a:r>
            <a:r>
              <a:rPr lang="pt-BR" sz="1000" u="sng">
                <a:solidFill>
                  <a:schemeClr val="hlink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  <a:hlinkClick r:id="rId6"/>
              </a:rPr>
              <a:t>https://pixabay.com/illustrations/network-connections-communication-3537400/</a:t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urier New"/>
              <a:buChar char="●"/>
            </a:pPr>
            <a:r>
              <a:rPr lang="pt-BR" sz="100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Todas as informações e imagens sobre as licenças Creative Commons foram retiradas do site: </a:t>
            </a:r>
            <a:r>
              <a:rPr lang="pt-BR" sz="1000" u="sng">
                <a:solidFill>
                  <a:schemeClr val="hlink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  <a:hlinkClick r:id="rId7"/>
              </a:rPr>
              <a:t>https://creativecommons.org/about/cclicenses/</a:t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urier New"/>
              <a:buChar char="●"/>
            </a:pPr>
            <a:r>
              <a:rPr lang="pt-BR" sz="100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Relatórios da OECD (2006) </a:t>
            </a:r>
            <a:r>
              <a:rPr lang="pt-BR" sz="1000" u="sng">
                <a:solidFill>
                  <a:schemeClr val="hlink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  <a:hlinkClick r:id="rId8"/>
              </a:rPr>
              <a:t>https://www.oecd.org/education/ceri/38654317.pdf</a:t>
            </a:r>
            <a:r>
              <a:rPr lang="pt-BR" sz="100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e 2015 </a:t>
            </a:r>
            <a:r>
              <a:rPr lang="pt-BR" sz="1000" u="sng">
                <a:solidFill>
                  <a:schemeClr val="hlink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  <a:hlinkClick r:id="rId9"/>
              </a:rPr>
              <a:t>https://www.oecd.org/innovation/open-educational-resources-9789264247543-en.htm</a:t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48" name="Google Shape;348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latin typeface="Roboto"/>
                <a:ea typeface="Roboto"/>
                <a:cs typeface="Roboto"/>
                <a:sym typeface="Roboto"/>
              </a:rPr>
              <a:t>Dúvidas?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54" name="Google Shape;354;p44"/>
          <p:cNvGrpSpPr/>
          <p:nvPr/>
        </p:nvGrpSpPr>
        <p:grpSpPr>
          <a:xfrm>
            <a:off x="2391925" y="1216675"/>
            <a:ext cx="3941722" cy="2922050"/>
            <a:chOff x="2391925" y="1216675"/>
            <a:chExt cx="3941722" cy="2922050"/>
          </a:xfrm>
        </p:grpSpPr>
        <p:sp>
          <p:nvSpPr>
            <p:cNvPr id="355" name="Google Shape;355;p44"/>
            <p:cNvSpPr/>
            <p:nvPr/>
          </p:nvSpPr>
          <p:spPr>
            <a:xfrm>
              <a:off x="2391925" y="3771525"/>
              <a:ext cx="367200" cy="367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44"/>
            <p:cNvSpPr/>
            <p:nvPr/>
          </p:nvSpPr>
          <p:spPr>
            <a:xfrm>
              <a:off x="2522825" y="3576450"/>
              <a:ext cx="456300" cy="4563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44"/>
            <p:cNvSpPr/>
            <p:nvPr/>
          </p:nvSpPr>
          <p:spPr>
            <a:xfrm>
              <a:off x="2724450" y="3176650"/>
              <a:ext cx="714600" cy="7146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44"/>
            <p:cNvSpPr/>
            <p:nvPr/>
          </p:nvSpPr>
          <p:spPr>
            <a:xfrm>
              <a:off x="2810362" y="1216675"/>
              <a:ext cx="3523284" cy="2710152"/>
            </a:xfrm>
            <a:prstGeom prst="cloud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5400"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?</a:t>
              </a:r>
              <a:r>
                <a:rPr b="1" lang="pt-BR" sz="9600"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?</a:t>
              </a:r>
              <a:r>
                <a:rPr b="1" lang="pt-BR" sz="7200"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?</a:t>
              </a:r>
              <a:r>
                <a:rPr b="1" lang="pt-BR" sz="3000"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?</a:t>
              </a:r>
              <a:endParaRPr b="1" sz="30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59" name="Google Shape;35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Usando REA na (sua) dissertação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45"/>
          <p:cNvSpPr txBox="1"/>
          <p:nvPr/>
        </p:nvSpPr>
        <p:spPr>
          <a:xfrm>
            <a:off x="270825" y="4122200"/>
            <a:ext cx="827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Roboto Light"/>
                <a:ea typeface="Roboto Light"/>
                <a:cs typeface="Roboto Light"/>
                <a:sym typeface="Roboto Light"/>
              </a:rPr>
              <a:t>Eloquent Javascript </a:t>
            </a:r>
            <a:r>
              <a:rPr lang="pt-BR" sz="9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3"/>
              </a:rPr>
              <a:t>EN</a:t>
            </a:r>
            <a:r>
              <a:rPr lang="pt-BR" sz="900">
                <a:latin typeface="Roboto Light"/>
                <a:ea typeface="Roboto Light"/>
                <a:cs typeface="Roboto Light"/>
                <a:sym typeface="Roboto Light"/>
              </a:rPr>
              <a:t> e </a:t>
            </a:r>
            <a:r>
              <a:rPr lang="pt-BR" sz="9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4"/>
              </a:rPr>
              <a:t>PT</a:t>
            </a:r>
            <a:endParaRPr sz="9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66" name="Google Shape;36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825" y="1322525"/>
            <a:ext cx="2126353" cy="27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1228" y="1322525"/>
            <a:ext cx="2861550" cy="27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1000" y="1197575"/>
            <a:ext cx="2126350" cy="300518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Recursos Educacionais</a:t>
            </a:r>
            <a:r>
              <a:rPr b="1" lang="pt-BR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pt-BR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Abertos</a:t>
            </a:r>
            <a:endParaRPr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5" name="Google Shape;3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137" y="1017728"/>
            <a:ext cx="5313726" cy="32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6"/>
          <p:cNvSpPr txBox="1"/>
          <p:nvPr/>
        </p:nvSpPr>
        <p:spPr>
          <a:xfrm>
            <a:off x="1915125" y="4162575"/>
            <a:ext cx="198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latin typeface="Roboto"/>
                <a:ea typeface="Roboto"/>
                <a:cs typeface="Roboto"/>
                <a:sym typeface="Roboto"/>
              </a:rPr>
              <a:t>Fonte</a:t>
            </a:r>
            <a:r>
              <a:rPr lang="pt-BR" sz="1200">
                <a:latin typeface="Roboto"/>
                <a:ea typeface="Roboto"/>
                <a:cs typeface="Roboto"/>
                <a:sym typeface="Roboto"/>
              </a:rPr>
              <a:t>: OECD (2006)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7"/>
          <p:cNvSpPr txBox="1"/>
          <p:nvPr>
            <p:ph idx="1" type="body"/>
          </p:nvPr>
        </p:nvSpPr>
        <p:spPr>
          <a:xfrm>
            <a:off x="311700" y="1359775"/>
            <a:ext cx="8520600" cy="32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Grande parte das definições sobre REA são </a:t>
            </a:r>
            <a:r>
              <a:rPr b="1" lang="pt-BR" sz="20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amplas e vagas</a:t>
            </a: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 fazendo com que uma grande variedade de materiais online abertos possam ser classificados como um REA…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83" name="Google Shape;38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Recursos Educacionais Abertos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4" name="Google Shape;38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000" y="3209826"/>
            <a:ext cx="759300" cy="7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9913" y="3209825"/>
            <a:ext cx="759300" cy="7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0775" y="3306487"/>
            <a:ext cx="662650" cy="6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1825" y="3166312"/>
            <a:ext cx="846324" cy="84632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7"/>
          <p:cNvSpPr txBox="1"/>
          <p:nvPr/>
        </p:nvSpPr>
        <p:spPr>
          <a:xfrm>
            <a:off x="1295125" y="3892775"/>
            <a:ext cx="430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Roboto"/>
                <a:ea typeface="Roboto"/>
                <a:cs typeface="Roboto"/>
                <a:sym typeface="Roboto"/>
              </a:rPr>
              <a:t>Icons by </a:t>
            </a:r>
            <a:r>
              <a:rPr lang="pt-BR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Raj Dev</a:t>
            </a:r>
            <a:r>
              <a:rPr lang="pt-BR" sz="9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pt-BR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CC BY 3.0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pt-BR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Usando REA na (sua) dissertação</a:t>
            </a:r>
            <a:endParaRPr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5" name="Google Shape;395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5575" y="1017725"/>
            <a:ext cx="679284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5575" y="1017725"/>
            <a:ext cx="6792850" cy="382097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311700" y="1359775"/>
            <a:ext cx="8520600" cy="32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oboto Light"/>
              <a:buChar char="●"/>
            </a:pPr>
            <a:r>
              <a:rPr lang="pt-BR" sz="2000">
                <a:latin typeface="Roboto Light"/>
                <a:ea typeface="Roboto Light"/>
                <a:cs typeface="Roboto Light"/>
                <a:sym typeface="Roboto Light"/>
              </a:rPr>
              <a:t>O que são REA?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pt-BR" sz="2000">
                <a:latin typeface="Roboto Light"/>
                <a:ea typeface="Roboto Light"/>
                <a:cs typeface="Roboto Light"/>
                <a:sym typeface="Roboto Light"/>
              </a:rPr>
              <a:t>“</a:t>
            </a:r>
            <a:r>
              <a:rPr i="1" lang="pt-BR" sz="2000">
                <a:latin typeface="Roboto Light"/>
                <a:ea typeface="Roboto Light"/>
                <a:cs typeface="Roboto Light"/>
                <a:sym typeface="Roboto Light"/>
              </a:rPr>
              <a:t>São materiais de </a:t>
            </a:r>
            <a:r>
              <a:rPr b="1" i="1" lang="pt-BR" sz="2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aprendizagem, ensino e pesquisa</a:t>
            </a:r>
            <a:r>
              <a:rPr i="1" lang="pt-BR" sz="2000">
                <a:latin typeface="Roboto Light"/>
                <a:ea typeface="Roboto Light"/>
                <a:cs typeface="Roboto Light"/>
                <a:sym typeface="Roboto Light"/>
              </a:rPr>
              <a:t> em qualquer formato e meio que residem no domínio público ou estão sob direitos autorais que foram lançados sob uma licença aberta, que permitem </a:t>
            </a:r>
            <a:r>
              <a:rPr b="1" i="1" lang="pt-BR" sz="20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acesso gratuito,</a:t>
            </a:r>
            <a:r>
              <a:rPr i="1" lang="pt-BR" sz="20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1" i="1" lang="pt-BR" sz="20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re-uso, re-propósito, adaptação e redistribuição</a:t>
            </a:r>
            <a:r>
              <a:rPr i="1" lang="pt-BR" sz="2000">
                <a:latin typeface="Roboto Light"/>
                <a:ea typeface="Roboto Light"/>
                <a:cs typeface="Roboto Light"/>
                <a:sym typeface="Roboto Light"/>
              </a:rPr>
              <a:t> por outros</a:t>
            </a:r>
            <a:r>
              <a:rPr i="1" lang="pt-BR" sz="2000">
                <a:latin typeface="Roboto Light"/>
                <a:ea typeface="Roboto Light"/>
                <a:cs typeface="Roboto Light"/>
                <a:sym typeface="Roboto Light"/>
              </a:rPr>
              <a:t>” </a:t>
            </a:r>
            <a:endParaRPr i="1"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36550" lvl="0" marL="457200" rtl="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Roboto"/>
              <a:buChar char="-"/>
            </a:pPr>
            <a:r>
              <a:rPr b="1" lang="pt-BR" sz="1700">
                <a:latin typeface="Roboto"/>
                <a:ea typeface="Roboto"/>
                <a:cs typeface="Roboto"/>
                <a:sym typeface="Roboto"/>
              </a:rPr>
              <a:t>UNESCO (2019)</a:t>
            </a:r>
            <a:endParaRPr b="1"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Recursos Educacionais Abertos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Recursos Educacionais Abertos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311700" y="1576350"/>
            <a:ext cx="4188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PROPÓSITO EDUCACIONAL</a:t>
            </a:r>
            <a:endParaRPr b="1" sz="20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O conteúdo do recurso </a:t>
            </a:r>
            <a:r>
              <a:rPr b="1" lang="pt-BR" sz="2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deve </a:t>
            </a: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apoiar o ensino, aprendizagem ou pesquisa</a:t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4572000" y="1576350"/>
            <a:ext cx="4188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ABERTURA</a:t>
            </a:r>
            <a:endParaRPr b="1" sz="2000">
              <a:solidFill>
                <a:srgbClr val="E0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O recurso </a:t>
            </a:r>
            <a:r>
              <a:rPr b="1" lang="pt-BR" sz="200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deve </a:t>
            </a:r>
            <a:r>
              <a:rPr lang="pt-BR" sz="2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ser projetado considerando a maior abertura possível</a:t>
            </a:r>
            <a:endParaRPr sz="2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2142150" y="2412550"/>
            <a:ext cx="599400" cy="622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6402450" y="2412550"/>
            <a:ext cx="599400" cy="622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Recursos Educacionais</a:t>
            </a:r>
            <a:r>
              <a:rPr b="1" lang="pt-BR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pt-BR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Abertos</a:t>
            </a:r>
            <a:endParaRPr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397600" y="1864025"/>
            <a:ext cx="3819525" cy="2038775"/>
          </a:xfrm>
          <a:prstGeom prst="flowChartExtra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Roboto"/>
                <a:ea typeface="Roboto"/>
                <a:cs typeface="Roboto"/>
                <a:sym typeface="Roboto"/>
              </a:rPr>
              <a:t>Redistribuir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692875" y="1864025"/>
            <a:ext cx="3224200" cy="1723475"/>
          </a:xfrm>
          <a:prstGeom prst="flowChartExtra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Roboto"/>
                <a:ea typeface="Roboto"/>
                <a:cs typeface="Roboto"/>
                <a:sym typeface="Roboto"/>
              </a:rPr>
              <a:t>Remixar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997675" y="1864025"/>
            <a:ext cx="2619375" cy="1403775"/>
          </a:xfrm>
          <a:prstGeom prst="flowChartExtra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Roboto"/>
                <a:ea typeface="Roboto"/>
                <a:cs typeface="Roboto"/>
                <a:sym typeface="Roboto"/>
              </a:rPr>
              <a:t>Revisar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1297700" y="1864025"/>
            <a:ext cx="2024075" cy="1088475"/>
          </a:xfrm>
          <a:prstGeom prst="flowChartExtra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Roboto"/>
                <a:ea typeface="Roboto"/>
                <a:cs typeface="Roboto"/>
                <a:sym typeface="Roboto"/>
              </a:rPr>
              <a:t>Reusar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1590975" y="1864025"/>
            <a:ext cx="1436475" cy="773275"/>
          </a:xfrm>
          <a:prstGeom prst="flowChartExtra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Roboto"/>
                <a:ea typeface="Roboto"/>
                <a:cs typeface="Roboto"/>
                <a:sym typeface="Roboto"/>
              </a:rPr>
              <a:t>Reter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397600" y="3902800"/>
            <a:ext cx="381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latin typeface="Roboto"/>
                <a:ea typeface="Roboto"/>
                <a:cs typeface="Roboto"/>
                <a:sym typeface="Roboto"/>
              </a:rPr>
              <a:t>David Wiley. </a:t>
            </a:r>
            <a:r>
              <a:rPr lang="pt-BR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The Access Compromise and the 5th R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8"/>
          <p:cNvSpPr/>
          <p:nvPr/>
        </p:nvSpPr>
        <p:spPr>
          <a:xfrm>
            <a:off x="6016775" y="2457063"/>
            <a:ext cx="2146200" cy="77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Roboto"/>
                <a:ea typeface="Roboto"/>
                <a:cs typeface="Roboto"/>
                <a:sym typeface="Roboto"/>
              </a:rPr>
              <a:t>Abertura social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6016775" y="1460063"/>
            <a:ext cx="2146200" cy="77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Abertura técnica</a:t>
            </a:r>
            <a:endParaRPr b="1"/>
          </a:p>
        </p:txBody>
      </p:sp>
      <p:sp>
        <p:nvSpPr>
          <p:cNvPr id="128" name="Google Shape;128;p18"/>
          <p:cNvSpPr/>
          <p:nvPr/>
        </p:nvSpPr>
        <p:spPr>
          <a:xfrm>
            <a:off x="6016775" y="3454063"/>
            <a:ext cx="2146200" cy="77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Roboto"/>
                <a:ea typeface="Roboto"/>
                <a:cs typeface="Roboto"/>
                <a:sym typeface="Roboto"/>
              </a:rPr>
              <a:t>Abertura como característica do recurso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4406825" y="2624363"/>
            <a:ext cx="1120200" cy="51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Licenças abertas</a:t>
            </a:r>
            <a:endParaRPr b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 txBox="1"/>
          <p:nvPr>
            <p:ph idx="1" type="body"/>
          </p:nvPr>
        </p:nvSpPr>
        <p:spPr>
          <a:xfrm>
            <a:off x="311800" y="1152475"/>
            <a:ext cx="85206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just">
              <a:spcBef>
                <a:spcPts val="100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Roboto"/>
              <a:buChar char="●"/>
            </a:pPr>
            <a:r>
              <a:rPr lang="pt-BR" sz="240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A </a:t>
            </a:r>
            <a:r>
              <a:rPr b="1" lang="pt-BR" sz="2400">
                <a:solidFill>
                  <a:srgbClr val="0097A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abertura de um recurso pode variar</a:t>
            </a:r>
            <a:r>
              <a:rPr lang="pt-BR" sz="240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 conforme diferentes contextos</a:t>
            </a:r>
            <a:endParaRPr sz="240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81000" lvl="0" marL="457200" rtl="0" algn="just">
              <a:spcBef>
                <a:spcPts val="100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Roboto"/>
              <a:buChar char="●"/>
            </a:pPr>
            <a:r>
              <a:rPr lang="pt-BR" sz="240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No entanto, é </a:t>
            </a:r>
            <a:r>
              <a:rPr lang="pt-BR" sz="2400">
                <a:solidFill>
                  <a:srgbClr val="424242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essencial </a:t>
            </a:r>
            <a:r>
              <a:rPr lang="pt-BR" sz="240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que o conteúdo de um REA sempre esteja sob </a:t>
            </a:r>
            <a:r>
              <a:rPr b="1" lang="pt-BR" sz="2400">
                <a:solidFill>
                  <a:srgbClr val="E0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licença aberta ou pública</a:t>
            </a:r>
            <a:endParaRPr sz="2000"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SzPts val="1600"/>
              <a:buFont typeface="Roboto Light"/>
              <a:buChar char="○"/>
            </a:pPr>
            <a:r>
              <a:rPr lang="pt-BR" sz="1600"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Domínio público</a:t>
            </a:r>
            <a:endParaRPr sz="1600"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SzPts val="1600"/>
              <a:buFont typeface="Roboto Light"/>
              <a:buChar char="○"/>
            </a:pPr>
            <a:r>
              <a:rPr lang="pt-BR" sz="1600"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Licenças do software livre</a:t>
            </a:r>
            <a:endParaRPr sz="1600"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SzPts val="1600"/>
              <a:buFont typeface="Roboto Light"/>
              <a:buChar char="○"/>
            </a:pPr>
            <a:r>
              <a:rPr lang="pt-BR" sz="1600"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Licenças </a:t>
            </a:r>
            <a:r>
              <a:rPr i="1" lang="pt-BR" sz="1600"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Creative Commons</a:t>
            </a:r>
            <a:endParaRPr i="1" sz="1600"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SzPts val="1600"/>
              <a:buFont typeface="Roboto Light"/>
              <a:buChar char="○"/>
            </a:pPr>
            <a:r>
              <a:rPr i="1" lang="pt-BR" sz="1600"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...</a:t>
            </a:r>
            <a:endParaRPr i="1" sz="1600"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Creative Commons</a:t>
            </a:r>
            <a:endParaRPr b="1" i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0"/>
          <p:cNvSpPr txBox="1"/>
          <p:nvPr>
            <p:ph idx="1" type="body"/>
          </p:nvPr>
        </p:nvSpPr>
        <p:spPr>
          <a:xfrm>
            <a:off x="1798375" y="1152475"/>
            <a:ext cx="7033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50">
                <a:solidFill>
                  <a:srgbClr val="049CCF"/>
                </a:solidFill>
                <a:highlight>
                  <a:srgbClr val="FFFFFF"/>
                </a:highlight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</a:t>
            </a:r>
            <a:r>
              <a:rPr lang="pt-BR" sz="145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: Distribuir, remixar, adaptar e desenvolver o material em qualquer meio ou formato, desde que a atribuição seja dada ao criador. A licença permite o uso comercial</a:t>
            </a:r>
            <a:endParaRPr sz="145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50">
                <a:solidFill>
                  <a:srgbClr val="049CCF"/>
                </a:solidFill>
                <a:highlight>
                  <a:srgbClr val="FFFFFF"/>
                </a:highlight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BY-SA</a:t>
            </a:r>
            <a:r>
              <a:rPr lang="pt-BR" sz="145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: Distribuir, remixar, adaptar e desenvolver o material em qualquer meio ou formato, desde que a atribuição seja dada ao criador. A licença permite o uso comercial. Se você remixar, adaptar ou desenvolver o material, deverá licenciar o material modificado sob termos idênticos</a:t>
            </a:r>
            <a:endParaRPr sz="145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50">
                <a:solidFill>
                  <a:srgbClr val="049CCF"/>
                </a:solidFill>
                <a:highlight>
                  <a:srgbClr val="FFFFFF"/>
                </a:highlight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</a:t>
            </a:r>
            <a:r>
              <a:rPr lang="pt-BR" sz="145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: Distribuir, remixar, adaptar e desenvolver o material em qualquer meio ou formato apenas para fins não comerciais e apenas enquanto a atribuição for dada ao criador</a:t>
            </a:r>
            <a:endParaRPr sz="145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464646"/>
              </a:solidFill>
              <a:highlight>
                <a:srgbClr val="FFFFFF"/>
              </a:highlight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542" y="1241567"/>
            <a:ext cx="1328850" cy="4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574" y="2533699"/>
            <a:ext cx="1328811" cy="4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9554" y="4062617"/>
            <a:ext cx="1328828" cy="4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1" lang="pt-BR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Creative Commons</a:t>
            </a:r>
            <a:endParaRPr b="1" i="1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1"/>
          <p:cNvSpPr txBox="1"/>
          <p:nvPr>
            <p:ph idx="1" type="body"/>
          </p:nvPr>
        </p:nvSpPr>
        <p:spPr>
          <a:xfrm>
            <a:off x="1872375" y="1152475"/>
            <a:ext cx="6960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49CCF"/>
                </a:solidFill>
                <a:highlight>
                  <a:srgbClr val="FFFFFF"/>
                </a:highlight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BY-NC-SA</a:t>
            </a:r>
            <a:r>
              <a:rPr lang="pt-BR" sz="150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: Distribuir, remixar, adaptar e desenvolver o material em qualquer meio ou formato apenas para fins não comerciais e apenas enquanto a atribuição for dada ao criador. Se você remixar, adaptar ou desenvolver o material, deverá licenciar o material modificado sob termos idênticos.</a:t>
            </a: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49CCF"/>
                </a:solidFill>
                <a:highlight>
                  <a:srgbClr val="FFFFFF"/>
                </a:highlight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BY-ND</a:t>
            </a:r>
            <a:r>
              <a:rPr lang="pt-BR" sz="150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: Copiar e distribuir o material em qualquer meio ou formato apenas de forma não adaptada e apenas enquanto a atribuição for dada ao criador. A licença permite o uso comercial.</a:t>
            </a:r>
            <a:endParaRPr sz="150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49CCF"/>
                </a:solidFill>
                <a:highlight>
                  <a:srgbClr val="FFFFFF"/>
                </a:highlight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BY-NC-ND</a:t>
            </a:r>
            <a:r>
              <a:rPr lang="pt-BR" sz="1500">
                <a:solidFill>
                  <a:srgbClr val="46464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: Copiar e distribuir o material em qualquer meio ou formato, de forma não adaptada, apenas para fins não comerciais e apenas enquanto a atribuição for dada ao criador.</a:t>
            </a:r>
            <a:endParaRPr sz="1500">
              <a:solidFill>
                <a:srgbClr val="46464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567" y="1350942"/>
            <a:ext cx="1328850" cy="46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567" y="2844517"/>
            <a:ext cx="1328850" cy="46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9579" y="4103942"/>
            <a:ext cx="1328828" cy="4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