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61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3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22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86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6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8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53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5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63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7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4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8BBAC0-401C-49E4-A4D1-B0D54EEE5C24}" type="datetimeFigureOut">
              <a:rPr lang="pt-BR" smtClean="0"/>
              <a:t>14/06/2021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AC550C-1760-4A21-81F4-30916CA8A64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3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repositorio.ufsc.br/xmlui/bitstream/handle/123456789/122616/322852.pdf?sequence=1&amp;isAllowed=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511598"/>
            <a:ext cx="914143" cy="83103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026251" y="636321"/>
            <a:ext cx="5950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Colégio Pedro II campus Niterói – Curso Médio Subsequente Técnico Tradutor Intérprete de Libras</a:t>
            </a:r>
          </a:p>
          <a:p>
            <a:r>
              <a:rPr lang="pt-BR" sz="1100" dirty="0" smtClean="0"/>
              <a:t>Disciplina: Prática de Formação – Prática de Formação II – </a:t>
            </a:r>
            <a:r>
              <a:rPr lang="pt-BR" sz="1100" dirty="0" smtClean="0"/>
              <a:t>Tutores: </a:t>
            </a:r>
            <a:r>
              <a:rPr lang="pt-BR" sz="1100" dirty="0" err="1" smtClean="0"/>
              <a:t>Roseni</a:t>
            </a:r>
            <a:r>
              <a:rPr lang="pt-BR" sz="1100" dirty="0" smtClean="0"/>
              <a:t> Maciel e Thiago </a:t>
            </a:r>
            <a:r>
              <a:rPr lang="pt-BR" sz="1100" dirty="0" smtClean="0"/>
              <a:t>Carlos</a:t>
            </a:r>
            <a:endParaRPr lang="pt-BR" sz="1100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Estrutura da Libras</a:t>
            </a:r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fonologia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54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Orientação da palma da mão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ZANCANARO JUNIOR, 2013, </a:t>
            </a:r>
            <a:r>
              <a:rPr lang="pt-BR" dirty="0" smtClean="0"/>
              <a:t>p.71</a:t>
            </a:r>
            <a:endParaRPr lang="pt-BR" dirty="0"/>
          </a:p>
          <a:p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734" y="731838"/>
            <a:ext cx="4318607" cy="5257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6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Expressões não manuais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ZANCANARO JUNIOR, 2013, </a:t>
            </a:r>
            <a:r>
              <a:rPr lang="pt-BR" dirty="0" smtClean="0"/>
              <a:t>p.72</a:t>
            </a: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347" y="731838"/>
            <a:ext cx="5251380" cy="5257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de realização dos sinais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062" y="1655763"/>
            <a:ext cx="3409950" cy="34099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952025" y="5065713"/>
            <a:ext cx="21900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QUADROS &amp; KARNOOP, p.57, 2004</a:t>
            </a:r>
            <a:endParaRPr lang="pt-BR" sz="11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Sinais datilológicos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alfabeto datilológico não constitui sinais, mas faz parte das configurações de mãos, assim é errôneo utilizar empréstimos linguísticos </a:t>
            </a:r>
            <a:r>
              <a:rPr lang="pt-BR" b="1" dirty="0"/>
              <a:t>a todo o momento </a:t>
            </a:r>
            <a:r>
              <a:rPr lang="pt-BR" dirty="0"/>
              <a:t>e afirmar que está </a:t>
            </a:r>
            <a:r>
              <a:rPr lang="pt-BR" dirty="0" smtClean="0"/>
              <a:t>realizando Libras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Identifique a tradução para o português do sinal com a configuração de mão apresentada e a pista dada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50193"/>
              </p:ext>
            </p:extLst>
          </p:nvPr>
        </p:nvGraphicFramePr>
        <p:xfrm>
          <a:off x="1949622" y="2622607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681"/>
                <a:gridCol w="604931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CONFIGURAÇÃO</a:t>
                      </a:r>
                      <a:r>
                        <a:rPr lang="pt-BR" b="0" baseline="0" dirty="0" smtClean="0"/>
                        <a:t> DE MÃO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PISTA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</a:t>
                      </a:r>
                      <a:r>
                        <a:rPr lang="pt-BR" b="0" baseline="0" dirty="0" smtClean="0"/>
                        <a:t> 28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Aplicativo</a:t>
                      </a:r>
                      <a:r>
                        <a:rPr lang="pt-BR" b="0" baseline="0" dirty="0" smtClean="0"/>
                        <a:t> para reuniões virtuais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CM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Declaração de amor ao outro (empréstimo</a:t>
                      </a:r>
                      <a:r>
                        <a:rPr lang="pt-BR" b="0" baseline="0" dirty="0" smtClean="0"/>
                        <a:t> linguístico)</a:t>
                      </a:r>
                      <a:endParaRPr lang="pt-BR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 37a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Mobiliário do quarto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 49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Oposto</a:t>
                      </a:r>
                      <a:r>
                        <a:rPr lang="pt-BR" b="0" baseline="0" dirty="0" smtClean="0"/>
                        <a:t> de errado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</a:t>
                      </a:r>
                      <a:r>
                        <a:rPr lang="pt-BR" b="0" baseline="0" dirty="0" smtClean="0"/>
                        <a:t> 14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Oposto</a:t>
                      </a:r>
                      <a:r>
                        <a:rPr lang="pt-BR" b="0" baseline="0" dirty="0" smtClean="0"/>
                        <a:t> de limpo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 48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Conjunto de componentes lógicos de um computador</a:t>
                      </a:r>
                      <a:endParaRPr lang="pt-B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 smtClean="0"/>
                        <a:t>CM 25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Encontro de pessoas para tratar de assunto comum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0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600" dirty="0"/>
              <a:t>CAPOVILLA, F. C.; RAPHAEL, W. D.; MAURICIO, A. C. L. Novo </a:t>
            </a:r>
            <a:r>
              <a:rPr lang="pt-BR" sz="1600" dirty="0" err="1"/>
              <a:t>Deit</a:t>
            </a:r>
            <a:r>
              <a:rPr lang="pt-BR" sz="1600" dirty="0"/>
              <a:t>-LIBRAS: Dicionário enciclopédico ilustrado trilíngue da Língua de Sinais Brasileira (LIBRAS) baseado em Linguística e Neurociências cognitivas.-vol. 1 e 2 São Paulo: Editora da Universidade de São Paulo: Inep: CNPq: Capes, 2009. NEPES/SC. Núcleo de Estudos e Pesquisas em Educação de Surdos</a:t>
            </a:r>
            <a:r>
              <a:rPr lang="pt-BR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 smtClean="0"/>
              <a:t>Felipe</a:t>
            </a:r>
            <a:r>
              <a:rPr lang="pt-BR" sz="1600" dirty="0"/>
              <a:t>, </a:t>
            </a:r>
            <a:r>
              <a:rPr lang="pt-BR" sz="1600" dirty="0" err="1"/>
              <a:t>Tanya</a:t>
            </a:r>
            <a:r>
              <a:rPr lang="pt-BR" sz="1600" dirty="0"/>
              <a:t> A., Monteiro, </a:t>
            </a:r>
            <a:r>
              <a:rPr lang="pt-BR" sz="1600" dirty="0" err="1"/>
              <a:t>Myrna</a:t>
            </a:r>
            <a:r>
              <a:rPr lang="pt-BR" sz="1600" dirty="0"/>
              <a:t> Salerno S. - Libras em Contexto - Livro do Professor pg. 28</a:t>
            </a:r>
            <a:r>
              <a:rPr lang="pt-BR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 smtClean="0"/>
              <a:t>ZANCANARO JUNIOR, L. </a:t>
            </a:r>
            <a:r>
              <a:rPr lang="pt-BR" sz="1600" dirty="0"/>
              <a:t>A. </a:t>
            </a:r>
            <a:r>
              <a:rPr lang="pt-BR" sz="1600" dirty="0" smtClean="0"/>
              <a:t>Produções em libras como segunda língua por ouvintes não fluentes e fluentes: um olhar atento para os parâmetros fonológicos. Dissertação de mestrado. Centro de Comunicação e Expressão da Universidade Federal de Santa Catarina. Florianópolis, SC. 2013. 192 p. </a:t>
            </a:r>
            <a:r>
              <a:rPr lang="pt-BR" sz="1600" dirty="0"/>
              <a:t>Disponível em: </a:t>
            </a:r>
            <a:r>
              <a:rPr lang="pt-BR" sz="1600" dirty="0" smtClean="0">
                <a:hlinkClick r:id="rId2"/>
              </a:rPr>
              <a:t>https</a:t>
            </a:r>
            <a:r>
              <a:rPr lang="pt-BR" sz="1600" dirty="0">
                <a:hlinkClick r:id="rId2"/>
              </a:rPr>
              <a:t>://</a:t>
            </a:r>
            <a:r>
              <a:rPr lang="pt-BR" sz="1600" dirty="0" smtClean="0">
                <a:hlinkClick r:id="rId2"/>
              </a:rPr>
              <a:t>repositorio.ufsc.br/xmlui/bitstream/handle/123456789/122616/322852.pdf?sequence=1&amp;isAllowed=y</a:t>
            </a:r>
            <a:r>
              <a:rPr lang="pt-BR" sz="1600" dirty="0" smtClean="0"/>
              <a:t>. Acesso em 14 Jun. 2021.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 smtClean="0"/>
              <a:t>KARNOPP</a:t>
            </a:r>
            <a:r>
              <a:rPr lang="pt-BR" sz="1600" dirty="0"/>
              <a:t>, </a:t>
            </a:r>
            <a:r>
              <a:rPr lang="pt-BR" sz="1600" dirty="0" err="1"/>
              <a:t>Lodenir</a:t>
            </a:r>
            <a:r>
              <a:rPr lang="pt-BR" sz="1600" dirty="0"/>
              <a:t> Becker. Aquisição Fonológica na </a:t>
            </a:r>
            <a:r>
              <a:rPr lang="pt-BR" sz="1600" dirty="0" smtClean="0"/>
              <a:t>Língua Brasileira </a:t>
            </a:r>
            <a:r>
              <a:rPr lang="pt-BR" sz="1600" dirty="0"/>
              <a:t>de Sinais: Estudo Longitudinal de uma criança surda. </a:t>
            </a:r>
            <a:r>
              <a:rPr lang="pt-BR" sz="1600" dirty="0" smtClean="0"/>
              <a:t>Porto Alegre</a:t>
            </a:r>
            <a:r>
              <a:rPr lang="pt-BR" sz="1600" dirty="0"/>
              <a:t>: PUCRS, 1999. 273p. Tese (Doutorado) – Programa de </a:t>
            </a:r>
            <a:r>
              <a:rPr lang="pt-BR" sz="1600" dirty="0" smtClean="0"/>
              <a:t>Pós graduação </a:t>
            </a:r>
            <a:r>
              <a:rPr lang="pt-BR" sz="1600" dirty="0"/>
              <a:t>em Letras, Faculdade de Letras. Pontifícia </a:t>
            </a:r>
            <a:r>
              <a:rPr lang="pt-BR" sz="1600" dirty="0" smtClean="0"/>
              <a:t>Universidade Católica </a:t>
            </a:r>
            <a:r>
              <a:rPr lang="pt-BR" sz="1600" dirty="0"/>
              <a:t>do Rio Grande do Sul, Porto Alegre, 1999.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Fonologia em Libras?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fonologia das Línguas de Sinais se apresenta no corpo </a:t>
            </a:r>
            <a:r>
              <a:rPr lang="pt-BR" dirty="0" smtClean="0"/>
              <a:t>dos </a:t>
            </a:r>
            <a:r>
              <a:rPr lang="pt-BR" dirty="0" err="1" smtClean="0"/>
              <a:t>sinalizantes</a:t>
            </a:r>
            <a:r>
              <a:rPr lang="pt-BR" dirty="0" smtClean="0"/>
              <a:t> </a:t>
            </a:r>
            <a:r>
              <a:rPr lang="pt-BR" dirty="0"/>
              <a:t>por meio da face e das mãos, e isso se deve ao fato de </a:t>
            </a:r>
            <a:r>
              <a:rPr lang="pt-BR" dirty="0" smtClean="0"/>
              <a:t>que as </a:t>
            </a:r>
            <a:r>
              <a:rPr lang="pt-BR" dirty="0"/>
              <a:t>línguas orais e as línguas de sinais diferem pela sua modalidade. </a:t>
            </a:r>
            <a:r>
              <a:rPr lang="pt-BR" dirty="0" smtClean="0"/>
              <a:t>De acordo </a:t>
            </a:r>
            <a:r>
              <a:rPr lang="pt-BR" dirty="0"/>
              <a:t>Quadros; </a:t>
            </a:r>
            <a:r>
              <a:rPr lang="pt-BR" dirty="0" err="1"/>
              <a:t>Karnopp</a:t>
            </a:r>
            <a:r>
              <a:rPr lang="pt-BR" dirty="0"/>
              <a:t> 2004, no caso da Língua de Sinais, </a:t>
            </a:r>
            <a:r>
              <a:rPr lang="pt-BR" dirty="0" smtClean="0"/>
              <a:t>a informação </a:t>
            </a:r>
            <a:r>
              <a:rPr lang="pt-BR" dirty="0"/>
              <a:t>linguística é recebida pela visão e produzida pelas mãos</a:t>
            </a:r>
            <a:r>
              <a:rPr lang="pt-BR" dirty="0" smtClean="0"/>
              <a:t>, sendo </a:t>
            </a:r>
            <a:r>
              <a:rPr lang="pt-BR" dirty="0"/>
              <a:t>assim são denominadas de modalidade gestual-visual. </a:t>
            </a:r>
            <a:r>
              <a:rPr lang="pt-BR" dirty="0" smtClean="0"/>
              <a:t>(ZANCANARO </a:t>
            </a:r>
            <a:r>
              <a:rPr lang="pt-BR" dirty="0"/>
              <a:t>JUNIOR, 2013, </a:t>
            </a:r>
            <a:r>
              <a:rPr lang="pt-BR" dirty="0" smtClean="0"/>
              <a:t>p.44)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7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de mão (siglas)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</a:t>
            </a:r>
            <a:r>
              <a:rPr lang="pt-BR" dirty="0"/>
              <a:t>cinco parâmetros podem ser apresentados também por siglas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dirty="0" smtClean="0"/>
              <a:t>CM</a:t>
            </a:r>
            <a:r>
              <a:rPr lang="pt-BR" dirty="0"/>
              <a:t>: configuração de mãos;</a:t>
            </a:r>
          </a:p>
          <a:p>
            <a:r>
              <a:rPr lang="pt-BR" dirty="0" smtClean="0"/>
              <a:t>PA</a:t>
            </a:r>
            <a:r>
              <a:rPr lang="pt-BR" dirty="0"/>
              <a:t>: ponto de articulação;</a:t>
            </a:r>
          </a:p>
          <a:p>
            <a:r>
              <a:rPr lang="pt-BR" dirty="0" smtClean="0"/>
              <a:t>M</a:t>
            </a:r>
            <a:r>
              <a:rPr lang="pt-BR" dirty="0"/>
              <a:t>: movimento;</a:t>
            </a:r>
          </a:p>
          <a:p>
            <a:r>
              <a:rPr lang="pt-BR" dirty="0" smtClean="0"/>
              <a:t>EF/C</a:t>
            </a:r>
            <a:r>
              <a:rPr lang="pt-BR" dirty="0"/>
              <a:t>: expressão facial e corporal;</a:t>
            </a:r>
          </a:p>
          <a:p>
            <a:r>
              <a:rPr lang="pt-BR" dirty="0" smtClean="0"/>
              <a:t>O</a:t>
            </a:r>
            <a:r>
              <a:rPr lang="pt-BR" dirty="0"/>
              <a:t>: orientação.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Configuração de mão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Configuração de mãos: são formas das mãos que podem fazer parte da datilologia ou não, na maioria das vezes (pelos destros) utiliza-se a mão direita, quando canhoto, a mão esquerda e dependendo do sinal poderá utilizar as duas mãos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/>
              <a:t>• Ponto de articulação: é o lugar onde a mão configurada é posicionada, podendo ser o espaço neutro, ou alguma parte do corpo;</a:t>
            </a:r>
          </a:p>
          <a:p>
            <a:r>
              <a:rPr lang="pt-BR" dirty="0" smtClean="0"/>
              <a:t>• </a:t>
            </a:r>
            <a:r>
              <a:rPr lang="pt-BR" dirty="0"/>
              <a:t>Expressão facial e/ou corporal: as expressões faciais e corporais são de fundamental importância para o entendimento do sinal correspondente na língua oral a entonação de voz;</a:t>
            </a:r>
          </a:p>
          <a:p>
            <a:r>
              <a:rPr lang="pt-BR" dirty="0" smtClean="0"/>
              <a:t>• </a:t>
            </a:r>
            <a:r>
              <a:rPr lang="pt-BR" dirty="0"/>
              <a:t>Orientação/direção: os sinais têm uma direção com relação aos parâmetros já mencionados. Os mesmos estão relacionados à palma da mão.</a:t>
            </a:r>
          </a:p>
          <a:p>
            <a:r>
              <a:rPr lang="pt-BR" dirty="0" smtClean="0"/>
              <a:t>• </a:t>
            </a:r>
            <a:r>
              <a:rPr lang="pt-BR" dirty="0"/>
              <a:t>Movimento: o sinal pode ou não apresentar movimento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7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Grafemas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1995 – 46 variações – Ferreira Brito, p.220</a:t>
            </a:r>
          </a:p>
          <a:p>
            <a:endParaRPr lang="pt-BR" dirty="0"/>
          </a:p>
          <a:p>
            <a:r>
              <a:rPr lang="pt-BR" dirty="0" smtClean="0"/>
              <a:t>2005 – 64 variações – Felipe, T. 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Tabela das configurações de mã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08" y="209401"/>
            <a:ext cx="4942703" cy="65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Subcategoria da configuração de mão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Dedos selecionados: </a:t>
            </a:r>
            <a:r>
              <a:rPr lang="pt-BR" dirty="0"/>
              <a:t>Indicador, médio, anelar, mínimo, polegar, e combinação de dedos </a:t>
            </a:r>
            <a:endParaRPr lang="pt-BR" dirty="0" smtClean="0"/>
          </a:p>
          <a:p>
            <a:r>
              <a:rPr lang="pt-BR" dirty="0" smtClean="0"/>
              <a:t>Flexão: Estendido</a:t>
            </a:r>
            <a:r>
              <a:rPr lang="pt-BR" dirty="0"/>
              <a:t>, achatado, enganchado e </a:t>
            </a:r>
            <a:r>
              <a:rPr lang="pt-BR" dirty="0" smtClean="0"/>
              <a:t>curvado</a:t>
            </a:r>
          </a:p>
          <a:p>
            <a:r>
              <a:rPr lang="pt-BR" dirty="0" smtClean="0"/>
              <a:t>Abertura: Aberta </a:t>
            </a:r>
            <a:r>
              <a:rPr lang="pt-BR" dirty="0"/>
              <a:t>e fechada </a:t>
            </a:r>
            <a:endParaRPr lang="pt-BR" dirty="0" smtClean="0"/>
          </a:p>
          <a:p>
            <a:r>
              <a:rPr lang="pt-BR" dirty="0" smtClean="0"/>
              <a:t>Espalhado: </a:t>
            </a:r>
            <a:r>
              <a:rPr lang="pt-BR" dirty="0"/>
              <a:t>Espalhado ou não </a:t>
            </a:r>
            <a:endParaRPr lang="pt-BR" dirty="0" smtClean="0"/>
          </a:p>
          <a:p>
            <a:r>
              <a:rPr lang="pt-BR" dirty="0" smtClean="0"/>
              <a:t>Seleção </a:t>
            </a:r>
            <a:r>
              <a:rPr lang="pt-BR" dirty="0"/>
              <a:t>dos </a:t>
            </a:r>
            <a:r>
              <a:rPr lang="pt-BR" dirty="0" smtClean="0"/>
              <a:t>dedos: </a:t>
            </a:r>
            <a:r>
              <a:rPr lang="pt-BR" dirty="0"/>
              <a:t>Aberta e fechada </a:t>
            </a:r>
            <a:endParaRPr lang="pt-BR" dirty="0" smtClean="0"/>
          </a:p>
          <a:p>
            <a:r>
              <a:rPr lang="pt-BR" dirty="0" smtClean="0"/>
              <a:t>Polegar: </a:t>
            </a:r>
            <a:r>
              <a:rPr lang="pt-BR" dirty="0"/>
              <a:t>Estendida, oposição, cruzado </a:t>
            </a:r>
            <a:endParaRPr lang="pt-BR" dirty="0" smtClean="0"/>
          </a:p>
          <a:p>
            <a:r>
              <a:rPr lang="pt-BR" dirty="0" smtClean="0"/>
              <a:t>Orientação: </a:t>
            </a:r>
            <a:r>
              <a:rPr lang="pt-BR" dirty="0"/>
              <a:t>Em cima, embaixo, dentro, fora, </a:t>
            </a:r>
            <a:r>
              <a:rPr lang="pt-BR" dirty="0" smtClean="0"/>
              <a:t>contralateral</a:t>
            </a:r>
          </a:p>
          <a:p>
            <a:endParaRPr lang="pt-BR" dirty="0"/>
          </a:p>
          <a:p>
            <a:r>
              <a:rPr lang="pt-BR" sz="1400" dirty="0"/>
              <a:t>ZANCANARO </a:t>
            </a:r>
            <a:r>
              <a:rPr lang="pt-BR" sz="1400" dirty="0" smtClean="0"/>
              <a:t>JUNIOR, 2013, p.57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6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movimento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219635"/>
            <a:ext cx="6492875" cy="4282205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ZANCANARO JUNIOR, 2013, </a:t>
            </a:r>
            <a:r>
              <a:rPr lang="pt-BR" dirty="0" smtClean="0"/>
              <a:t>p.64/65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movimento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ZANCANARO JUNIOR, 2013, p.64/65</a:t>
            </a:r>
          </a:p>
          <a:p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998375"/>
            <a:ext cx="6492875" cy="52190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locação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ZANCANARO JUNIOR, 2013, </a:t>
            </a:r>
            <a:r>
              <a:rPr lang="pt-BR" dirty="0" smtClean="0"/>
              <a:t>p.70</a:t>
            </a:r>
            <a:endParaRPr lang="pt-BR" dirty="0"/>
          </a:p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336207"/>
            <a:ext cx="6492875" cy="40490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80942"/>
            <a:ext cx="914143" cy="8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799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Retrospectiva</vt:lpstr>
      <vt:lpstr>Estrutura da Libras</vt:lpstr>
      <vt:lpstr>O que é Fonologia em Libras?</vt:lpstr>
      <vt:lpstr>Configuração de mão (siglas)</vt:lpstr>
      <vt:lpstr>Configuração de mão</vt:lpstr>
      <vt:lpstr>Grafemas</vt:lpstr>
      <vt:lpstr>Subcategoria da configuração de mão </vt:lpstr>
      <vt:lpstr>Parâmetros de movimento</vt:lpstr>
      <vt:lpstr>Parâmetros de movimento</vt:lpstr>
      <vt:lpstr>Parâmetros de locação</vt:lpstr>
      <vt:lpstr>Orientação da palma da mão</vt:lpstr>
      <vt:lpstr>Expressões não manuais</vt:lpstr>
      <vt:lpstr>Espaço de realização dos sinais</vt:lpstr>
      <vt:lpstr>Sinais datilológicos</vt:lpstr>
      <vt:lpstr>TREINO</vt:lpstr>
      <vt:lpstr>Referências: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Gramatical da Libras</dc:title>
  <dc:creator>Thiago Carlos da Silva</dc:creator>
  <cp:lastModifiedBy>suporte</cp:lastModifiedBy>
  <cp:revision>13</cp:revision>
  <dcterms:created xsi:type="dcterms:W3CDTF">2021-06-14T21:29:48Z</dcterms:created>
  <dcterms:modified xsi:type="dcterms:W3CDTF">2021-06-14T23:18:38Z</dcterms:modified>
</cp:coreProperties>
</file>