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2" r:id="rId7"/>
    <p:sldId id="265" r:id="rId8"/>
    <p:sldId id="263" r:id="rId9"/>
    <p:sldId id="264" r:id="rId10"/>
    <p:sldId id="278" r:id="rId11"/>
    <p:sldId id="281" r:id="rId12"/>
    <p:sldId id="268" r:id="rId13"/>
    <p:sldId id="279" r:id="rId14"/>
    <p:sldId id="280" r:id="rId15"/>
    <p:sldId id="282" r:id="rId16"/>
    <p:sldId id="274" r:id="rId17"/>
    <p:sldId id="261"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pt-BR"/>
              <a:t>Clique para editar o título Mestre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323683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582178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4211261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174721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698387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049805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362455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a:t>Clique para editar o título Mestre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47822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425843705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pt-BR"/>
              <a:t>Clique para editar o título Mestre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8" name="Date Placeholder 7"/>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4254154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8" name="Date Placeholder 7"/>
          <p:cNvSpPr>
            <a:spLocks noGrp="1"/>
          </p:cNvSpPr>
          <p:nvPr>
            <p:ph type="dt" sz="half" idx="10"/>
          </p:nvPr>
        </p:nvSpPr>
        <p:spPr/>
        <p:txBody>
          <a:bodyPr/>
          <a:lstStyle/>
          <a:p>
            <a:fld id="{5586B75A-687E-405C-8A0B-8D00578BA2C3}" type="datetimeFigureOut">
              <a:rPr lang="en-US" smtClean="0"/>
              <a:pPr/>
              <a:t>6/9/2021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893190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6/9/2021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07198248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creativecommons.org/licenses/by-nc/4.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4.png"/><Relationship Id="rId7"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hyperlink" Target="https://pixabay.com/pt/?utm_source=link-attribution&amp;utm_medium=referral&amp;utm_campaign=image&amp;utm_content=157377" TargetMode="External"/><Relationship Id="rId4" Type="http://schemas.openxmlformats.org/officeDocument/2006/relationships/hyperlink" Target="https://pixabay.com/pt/users/OpenClipart-Vectors-30363/?utm_source=link-attribution&amp;utm_medium=referral&amp;utm_campaign=image&amp;utm_content=157377"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cezar@cedu.ufal.br" TargetMode="External"/><Relationship Id="rId2" Type="http://schemas.openxmlformats.org/officeDocument/2006/relationships/hyperlink" Target="mailto:lbsantos@ctec.ufal.br" TargetMode="Externa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6BB494-5CC0-4119-8C60-F7CB0F433F8B}"/>
              </a:ext>
            </a:extLst>
          </p:cNvPr>
          <p:cNvSpPr>
            <a:spLocks noGrp="1"/>
          </p:cNvSpPr>
          <p:nvPr>
            <p:ph type="ctrTitle"/>
          </p:nvPr>
        </p:nvSpPr>
        <p:spPr>
          <a:xfrm>
            <a:off x="556041" y="889300"/>
            <a:ext cx="6872369" cy="3255264"/>
          </a:xfrm>
        </p:spPr>
        <p:txBody>
          <a:bodyPr>
            <a:normAutofit/>
          </a:bodyPr>
          <a:lstStyle/>
          <a:p>
            <a:br>
              <a:rPr lang="pt-BR" sz="2800" b="1" dirty="0"/>
            </a:br>
            <a:br>
              <a:rPr lang="pt-BR" sz="2800" b="1" dirty="0"/>
            </a:br>
            <a:r>
              <a:rPr lang="pt-BR" sz="3600" b="1" dirty="0"/>
              <a:t>Dicas para Aprender Matemática</a:t>
            </a:r>
            <a:br>
              <a:rPr lang="pt-BR" sz="2800" b="1" dirty="0"/>
            </a:br>
            <a:r>
              <a:rPr lang="pt-BR" sz="1400" dirty="0"/>
              <a:t>por </a:t>
            </a:r>
            <a:r>
              <a:rPr lang="pt-BR" sz="1400" u="sng" dirty="0"/>
              <a:t>Luciano Barbosa dos Santos </a:t>
            </a:r>
            <a:r>
              <a:rPr lang="pt-BR" sz="1400" dirty="0"/>
              <a:t>&amp; </a:t>
            </a:r>
            <a:r>
              <a:rPr lang="pt-BR" sz="1400" u="sng" dirty="0"/>
              <a:t>Cézar Nonato Bezerra Candeias</a:t>
            </a:r>
            <a:br>
              <a:rPr lang="pt-BR" sz="1400" u="sng" dirty="0"/>
            </a:br>
            <a:endParaRPr lang="pt-BR" sz="4000" dirty="0"/>
          </a:p>
        </p:txBody>
      </p:sp>
      <p:sp>
        <p:nvSpPr>
          <p:cNvPr id="4" name="CaixaDeTexto 3">
            <a:extLst>
              <a:ext uri="{FF2B5EF4-FFF2-40B4-BE49-F238E27FC236}">
                <a16:creationId xmlns:a16="http://schemas.microsoft.com/office/drawing/2014/main" id="{3D0E3B73-430D-4292-B2B1-F1160A473680}"/>
              </a:ext>
            </a:extLst>
          </p:cNvPr>
          <p:cNvSpPr txBox="1"/>
          <p:nvPr/>
        </p:nvSpPr>
        <p:spPr>
          <a:xfrm>
            <a:off x="9853860" y="5341164"/>
            <a:ext cx="1764257" cy="461665"/>
          </a:xfrm>
          <a:prstGeom prst="rect">
            <a:avLst/>
          </a:prstGeom>
          <a:noFill/>
          <a:ln>
            <a:solidFill>
              <a:schemeClr val="tx1"/>
            </a:solidFill>
            <a:prstDash val="dash"/>
          </a:ln>
        </p:spPr>
        <p:txBody>
          <a:bodyPr wrap="square" rtlCol="0">
            <a:spAutoFit/>
          </a:bodyPr>
          <a:lstStyle/>
          <a:p>
            <a:pPr algn="ctr"/>
            <a:r>
              <a:rPr lang="pt-BR" sz="1200" dirty="0">
                <a:latin typeface="Arial Narrow" panose="020B0606020202030204" pitchFamily="34" charset="0"/>
              </a:rPr>
              <a:t>Clique no mouse para avançar ou ESC para sair</a:t>
            </a:r>
          </a:p>
        </p:txBody>
      </p:sp>
      <p:grpSp>
        <p:nvGrpSpPr>
          <p:cNvPr id="16" name="Agrupar 15">
            <a:extLst>
              <a:ext uri="{FF2B5EF4-FFF2-40B4-BE49-F238E27FC236}">
                <a16:creationId xmlns:a16="http://schemas.microsoft.com/office/drawing/2014/main" id="{D2CB97E0-B3E1-4DC5-8318-14DD5C8BEECF}"/>
              </a:ext>
            </a:extLst>
          </p:cNvPr>
          <p:cNvGrpSpPr/>
          <p:nvPr/>
        </p:nvGrpSpPr>
        <p:grpSpPr>
          <a:xfrm>
            <a:off x="9838848" y="1120009"/>
            <a:ext cx="1779269" cy="1492133"/>
            <a:chOff x="9806833" y="978804"/>
            <a:chExt cx="1779269" cy="1492133"/>
          </a:xfrm>
        </p:grpSpPr>
        <p:pic>
          <p:nvPicPr>
            <p:cNvPr id="5" name="Picture 2" descr="BrasÃ£o (PNG)">
              <a:extLst>
                <a:ext uri="{FF2B5EF4-FFF2-40B4-BE49-F238E27FC236}">
                  <a16:creationId xmlns:a16="http://schemas.microsoft.com/office/drawing/2014/main" id="{5FE16556-299D-406B-ABC9-05A913B293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1046" y="978804"/>
              <a:ext cx="570845" cy="1000934"/>
            </a:xfrm>
            <a:prstGeom prst="rect">
              <a:avLst/>
            </a:prstGeom>
            <a:noFill/>
            <a:extLst>
              <a:ext uri="{909E8E84-426E-40DD-AFC4-6F175D3DCCD1}">
                <a14:hiddenFill xmlns:a14="http://schemas.microsoft.com/office/drawing/2010/main">
                  <a:solidFill>
                    <a:srgbClr val="FFFFFF"/>
                  </a:solidFill>
                </a14:hiddenFill>
              </a:ext>
            </a:extLst>
          </p:spPr>
        </p:pic>
        <p:sp>
          <p:nvSpPr>
            <p:cNvPr id="7" name="CaixaDeTexto 6">
              <a:extLst>
                <a:ext uri="{FF2B5EF4-FFF2-40B4-BE49-F238E27FC236}">
                  <a16:creationId xmlns:a16="http://schemas.microsoft.com/office/drawing/2014/main" id="{0DCA2481-55EA-42F8-9616-279AE07742BB}"/>
                </a:ext>
              </a:extLst>
            </p:cNvPr>
            <p:cNvSpPr txBox="1"/>
            <p:nvPr/>
          </p:nvSpPr>
          <p:spPr>
            <a:xfrm>
              <a:off x="9806833" y="2070827"/>
              <a:ext cx="1779269" cy="400110"/>
            </a:xfrm>
            <a:prstGeom prst="rect">
              <a:avLst/>
            </a:prstGeom>
            <a:noFill/>
          </p:spPr>
          <p:txBody>
            <a:bodyPr wrap="square" rtlCol="0">
              <a:spAutoFit/>
            </a:bodyPr>
            <a:lstStyle/>
            <a:p>
              <a:pPr algn="ctr"/>
              <a:r>
                <a:rPr lang="pt-BR" sz="1000" b="1" dirty="0"/>
                <a:t>UNIVERSIDADE FEDERAL DE ALAGOAS</a:t>
              </a:r>
            </a:p>
          </p:txBody>
        </p:sp>
      </p:grpSp>
      <p:pic>
        <p:nvPicPr>
          <p:cNvPr id="13" name="Imagem 12">
            <a:extLst>
              <a:ext uri="{FF2B5EF4-FFF2-40B4-BE49-F238E27FC236}">
                <a16:creationId xmlns:a16="http://schemas.microsoft.com/office/drawing/2014/main" id="{9D52F92B-DA89-4B79-BD99-BBE154CECB6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0325" y="5341164"/>
            <a:ext cx="1401990" cy="461665"/>
          </a:xfrm>
          <a:prstGeom prst="rect">
            <a:avLst/>
          </a:prstGeom>
          <a:noFill/>
          <a:ln>
            <a:noFill/>
          </a:ln>
        </p:spPr>
      </p:pic>
      <p:sp>
        <p:nvSpPr>
          <p:cNvPr id="9" name="Subtítulo 8">
            <a:extLst>
              <a:ext uri="{FF2B5EF4-FFF2-40B4-BE49-F238E27FC236}">
                <a16:creationId xmlns:a16="http://schemas.microsoft.com/office/drawing/2014/main" id="{8953DBB3-CB63-4EE7-815A-B1FDA7F4D072}"/>
              </a:ext>
            </a:extLst>
          </p:cNvPr>
          <p:cNvSpPr>
            <a:spLocks noGrp="1"/>
          </p:cNvSpPr>
          <p:nvPr>
            <p:ph type="subTitle" idx="1"/>
          </p:nvPr>
        </p:nvSpPr>
        <p:spPr>
          <a:xfrm>
            <a:off x="586208" y="951676"/>
            <a:ext cx="7315200" cy="914400"/>
          </a:xfrm>
        </p:spPr>
        <p:txBody>
          <a:bodyPr>
            <a:normAutofit/>
          </a:bodyPr>
          <a:lstStyle/>
          <a:p>
            <a:r>
              <a:rPr lang="pt-BR" sz="2000" b="1" dirty="0"/>
              <a:t>Trajetórias Criativas para a Vida</a:t>
            </a:r>
          </a:p>
          <a:p>
            <a:endParaRPr lang="pt-BR" sz="2000" b="1" dirty="0"/>
          </a:p>
        </p:txBody>
      </p:sp>
      <p:sp>
        <p:nvSpPr>
          <p:cNvPr id="10" name="CaixaDeTexto 9">
            <a:extLst>
              <a:ext uri="{FF2B5EF4-FFF2-40B4-BE49-F238E27FC236}">
                <a16:creationId xmlns:a16="http://schemas.microsoft.com/office/drawing/2014/main" id="{968D24ED-B9E7-406E-B66B-CF9DD34CE9DC}"/>
              </a:ext>
            </a:extLst>
          </p:cNvPr>
          <p:cNvSpPr txBox="1"/>
          <p:nvPr/>
        </p:nvSpPr>
        <p:spPr>
          <a:xfrm>
            <a:off x="2177092" y="5332455"/>
            <a:ext cx="5785276" cy="507831"/>
          </a:xfrm>
          <a:prstGeom prst="rect">
            <a:avLst/>
          </a:prstGeom>
          <a:noFill/>
        </p:spPr>
        <p:txBody>
          <a:bodyPr wrap="square" rtlCol="0">
            <a:spAutoFit/>
          </a:bodyPr>
          <a:lstStyle/>
          <a:p>
            <a:pPr algn="just"/>
            <a:r>
              <a:rPr lang="pt-BR" sz="900" dirty="0"/>
              <a:t>O trabalho TRAJETÓRIAS CRIATIVAS PARA A VIDA: DICAS PARA APRENDER MATEMÁTICA de Luciano Barbosa dos Santos e Cézar Nonato Bezerra Candeias está licenciado com uma Licença </a:t>
            </a:r>
            <a:r>
              <a:rPr lang="pt-BR" sz="900" dirty="0" err="1">
                <a:hlinkClick r:id="rId4"/>
              </a:rPr>
              <a:t>Creative</a:t>
            </a:r>
            <a:r>
              <a:rPr lang="pt-BR" sz="900" dirty="0">
                <a:hlinkClick r:id="rId4"/>
              </a:rPr>
              <a:t> Commons - Atribuição-</a:t>
            </a:r>
            <a:r>
              <a:rPr lang="pt-BR" sz="900" dirty="0" err="1">
                <a:hlinkClick r:id="rId4"/>
              </a:rPr>
              <a:t>NãoComercial</a:t>
            </a:r>
            <a:r>
              <a:rPr lang="pt-BR" sz="900" dirty="0">
                <a:hlinkClick r:id="rId4"/>
              </a:rPr>
              <a:t> 4.0 Internacional</a:t>
            </a:r>
            <a:r>
              <a:rPr lang="pt-BR" sz="900" dirty="0"/>
              <a:t>.</a:t>
            </a:r>
          </a:p>
        </p:txBody>
      </p:sp>
    </p:spTree>
    <p:extLst>
      <p:ext uri="{BB962C8B-B14F-4D97-AF65-F5344CB8AC3E}">
        <p14:creationId xmlns:p14="http://schemas.microsoft.com/office/powerpoint/2010/main" val="2966323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45832678-8CFE-4195-8657-C092974DD55D}"/>
              </a:ext>
            </a:extLst>
          </p:cNvPr>
          <p:cNvSpPr/>
          <p:nvPr/>
        </p:nvSpPr>
        <p:spPr>
          <a:xfrm>
            <a:off x="4975413" y="501113"/>
            <a:ext cx="4578462" cy="1497106"/>
          </a:xfrm>
          <a:prstGeom prst="wedgeRoundRectCallout">
            <a:avLst>
              <a:gd name="adj1" fmla="val 65043"/>
              <a:gd name="adj2" fmla="val 144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Eu também fico cansada com o montão de exercícios que os professores de matemática costumam passar. Será que eles não sabem que temos outras matérias para estudar?</a:t>
            </a:r>
          </a:p>
        </p:txBody>
      </p:sp>
      <p:pic>
        <p:nvPicPr>
          <p:cNvPr id="23" name="Imagem 22" descr="Uma imagem contendo brinquedo&#10;&#10;Descrição gerada com alta confiança">
            <a:extLst>
              <a:ext uri="{FF2B5EF4-FFF2-40B4-BE49-F238E27FC236}">
                <a16:creationId xmlns:a16="http://schemas.microsoft.com/office/drawing/2014/main" id="{7E04941F-B8A9-4FD7-8F54-615F44AB9663}"/>
              </a:ext>
            </a:extLst>
          </p:cNvPr>
          <p:cNvPicPr>
            <a:picLocks noChangeAspect="1"/>
          </p:cNvPicPr>
          <p:nvPr/>
        </p:nvPicPr>
        <p:blipFill>
          <a:blip r:embed="rId2"/>
          <a:stretch>
            <a:fillRect/>
          </a:stretch>
        </p:blipFill>
        <p:spPr>
          <a:xfrm>
            <a:off x="9804886" y="833496"/>
            <a:ext cx="1851769" cy="3703537"/>
          </a:xfrm>
          <a:prstGeom prst="rect">
            <a:avLst/>
          </a:prstGeom>
        </p:spPr>
      </p:pic>
      <p:grpSp>
        <p:nvGrpSpPr>
          <p:cNvPr id="2" name="Agrupar 1">
            <a:extLst>
              <a:ext uri="{FF2B5EF4-FFF2-40B4-BE49-F238E27FC236}">
                <a16:creationId xmlns:a16="http://schemas.microsoft.com/office/drawing/2014/main" id="{F3C12E75-FE66-43CC-B922-EDA941D941D3}"/>
              </a:ext>
            </a:extLst>
          </p:cNvPr>
          <p:cNvGrpSpPr/>
          <p:nvPr/>
        </p:nvGrpSpPr>
        <p:grpSpPr>
          <a:xfrm>
            <a:off x="4376301" y="2529605"/>
            <a:ext cx="5446516" cy="3385930"/>
            <a:chOff x="3802559" y="2529605"/>
            <a:chExt cx="5446516" cy="3385930"/>
          </a:xfrm>
        </p:grpSpPr>
        <p:pic>
          <p:nvPicPr>
            <p:cNvPr id="25" name="Imagem 24">
              <a:extLst>
                <a:ext uri="{FF2B5EF4-FFF2-40B4-BE49-F238E27FC236}">
                  <a16:creationId xmlns:a16="http://schemas.microsoft.com/office/drawing/2014/main" id="{A59CA31D-3B24-44BF-9827-836C2F51D3C1}"/>
                </a:ext>
              </a:extLst>
            </p:cNvPr>
            <p:cNvPicPr>
              <a:picLocks noChangeAspect="1"/>
            </p:cNvPicPr>
            <p:nvPr/>
          </p:nvPicPr>
          <p:blipFill>
            <a:blip r:embed="rId3"/>
            <a:stretch>
              <a:fillRect/>
            </a:stretch>
          </p:blipFill>
          <p:spPr>
            <a:xfrm>
              <a:off x="3802559" y="2529605"/>
              <a:ext cx="1721182" cy="3385930"/>
            </a:xfrm>
            <a:prstGeom prst="rect">
              <a:avLst/>
            </a:prstGeom>
          </p:spPr>
        </p:pic>
        <p:sp>
          <p:nvSpPr>
            <p:cNvPr id="26" name="Balão de Fala: Retângulo com Cantos Arredondados 25">
              <a:extLst>
                <a:ext uri="{FF2B5EF4-FFF2-40B4-BE49-F238E27FC236}">
                  <a16:creationId xmlns:a16="http://schemas.microsoft.com/office/drawing/2014/main" id="{2921EB50-DA56-4172-90AF-69227C73F75C}"/>
                </a:ext>
              </a:extLst>
            </p:cNvPr>
            <p:cNvSpPr/>
            <p:nvPr/>
          </p:nvSpPr>
          <p:spPr>
            <a:xfrm>
              <a:off x="5911002" y="4187598"/>
              <a:ext cx="3338073" cy="1497106"/>
            </a:xfrm>
            <a:prstGeom prst="wedgeRoundRectCallout">
              <a:avLst>
                <a:gd name="adj1" fmla="val -63121"/>
                <a:gd name="adj2" fmla="val -3819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Calma, Maria. Estudar matemática é como treinar um esporte, quanto mais a gente pratica melhor vai ficando.</a:t>
              </a:r>
            </a:p>
          </p:txBody>
        </p:sp>
      </p:grpSp>
      <p:pic>
        <p:nvPicPr>
          <p:cNvPr id="3" name="Picture 2" descr="BrasÃ£o (PNG)">
            <a:extLst>
              <a:ext uri="{FF2B5EF4-FFF2-40B4-BE49-F238E27FC236}">
                <a16:creationId xmlns:a16="http://schemas.microsoft.com/office/drawing/2014/main" id="{C8B0EEEA-8EDB-4A34-9348-B712BE9939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5" name="CaixaDeTexto 4">
            <a:extLst>
              <a:ext uri="{FF2B5EF4-FFF2-40B4-BE49-F238E27FC236}">
                <a16:creationId xmlns:a16="http://schemas.microsoft.com/office/drawing/2014/main" id="{DDB905B0-CD64-4CE9-9A6F-0CC401607C9F}"/>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6" name="Imagem 5">
            <a:extLst>
              <a:ext uri="{FF2B5EF4-FFF2-40B4-BE49-F238E27FC236}">
                <a16:creationId xmlns:a16="http://schemas.microsoft.com/office/drawing/2014/main" id="{82244614-E20F-4A85-B28D-B90F16BAA80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1" name="CaixaDeTexto 10">
            <a:extLst>
              <a:ext uri="{FF2B5EF4-FFF2-40B4-BE49-F238E27FC236}">
                <a16:creationId xmlns:a16="http://schemas.microsoft.com/office/drawing/2014/main" id="{C482B26B-74D3-4F28-BB22-A6CA0116F380}"/>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409785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D1E868BD-EF24-4B1F-93AD-789A9080E6FD}"/>
              </a:ext>
            </a:extLst>
          </p:cNvPr>
          <p:cNvSpPr txBox="1"/>
          <p:nvPr/>
        </p:nvSpPr>
        <p:spPr>
          <a:xfrm>
            <a:off x="5509215" y="1341447"/>
            <a:ext cx="5992498" cy="5078313"/>
          </a:xfrm>
          <a:prstGeom prst="rect">
            <a:avLst/>
          </a:prstGeom>
          <a:noFill/>
        </p:spPr>
        <p:txBody>
          <a:bodyPr wrap="square" rtlCol="0">
            <a:spAutoFit/>
          </a:bodyPr>
          <a:lstStyle/>
          <a:p>
            <a:pPr algn="just"/>
            <a:r>
              <a:rPr lang="pt-BR" b="1" u="sng" dirty="0">
                <a:solidFill>
                  <a:schemeClr val="accent5"/>
                </a:solidFill>
              </a:rPr>
              <a:t>Primeiro Passo</a:t>
            </a:r>
            <a:r>
              <a:rPr lang="pt-BR" b="1" dirty="0">
                <a:solidFill>
                  <a:schemeClr val="accent5"/>
                </a:solidFill>
              </a:rPr>
              <a:t>: aproveitando bem a aula</a:t>
            </a:r>
          </a:p>
          <a:p>
            <a:pPr algn="just"/>
            <a:endParaRPr lang="pt-BR" dirty="0"/>
          </a:p>
          <a:p>
            <a:pPr marL="342900" indent="-342900" algn="just">
              <a:buAutoNum type="arabicPeriod"/>
            </a:pPr>
            <a:r>
              <a:rPr lang="pt-BR" dirty="0"/>
              <a:t>Procure participar de todas as aulas, pois, quando perdermos uma delas, geralmente fica difícil entender o assunto depois;</a:t>
            </a:r>
          </a:p>
          <a:p>
            <a:pPr marL="342900" indent="-342900" algn="just">
              <a:buAutoNum type="arabicPeriod"/>
            </a:pPr>
            <a:endParaRPr lang="pt-BR" dirty="0"/>
          </a:p>
          <a:p>
            <a:pPr marL="342900" indent="-342900" algn="just">
              <a:buAutoNum type="arabicPeriod"/>
            </a:pPr>
            <a:r>
              <a:rPr lang="pt-BR" dirty="0"/>
              <a:t>Copie os exercícios que o professor fizer em sala de aula e passe a limpo quando chegar em casa, tirar foto do quadro não é a mesma coisa, pois requer pouco esforço e atenção do estudante;</a:t>
            </a:r>
          </a:p>
          <a:p>
            <a:pPr marL="342900" indent="-342900" algn="just">
              <a:buAutoNum type="arabicPeriod"/>
            </a:pPr>
            <a:endParaRPr lang="pt-BR" dirty="0"/>
          </a:p>
          <a:p>
            <a:pPr marL="342900" indent="-342900" algn="just">
              <a:buAutoNum type="arabicPeriod"/>
            </a:pPr>
            <a:r>
              <a:rPr lang="pt-BR" dirty="0"/>
              <a:t>Tire todas as suas dúvidas com o professor ou com algum colega ou monitor, não leve as dúvidas para casa a menos que tenha alguém que possa ajudá-lo;</a:t>
            </a:r>
          </a:p>
          <a:p>
            <a:pPr marL="342900" indent="-342900" algn="just">
              <a:buAutoNum type="arabicPeriod"/>
            </a:pPr>
            <a:endParaRPr lang="pt-BR" dirty="0"/>
          </a:p>
          <a:p>
            <a:pPr marL="342900" indent="-342900" algn="just">
              <a:buAutoNum type="arabicPeriod"/>
            </a:pPr>
            <a:r>
              <a:rPr lang="pt-BR" dirty="0"/>
              <a:t>Uma dica legal consiste em dar uma olhada prévia no material antes do professor apresentá-lo em sala de aula, pois isso aumenta nossa capacidade de compreensão.</a:t>
            </a:r>
          </a:p>
        </p:txBody>
      </p:sp>
      <p:sp>
        <p:nvSpPr>
          <p:cNvPr id="11" name="Balão de Fala: Retângulo com Cantos Arredondados 10">
            <a:extLst>
              <a:ext uri="{FF2B5EF4-FFF2-40B4-BE49-F238E27FC236}">
                <a16:creationId xmlns:a16="http://schemas.microsoft.com/office/drawing/2014/main" id="{1E9DF38C-72C5-4480-AF10-601E9A49A16B}"/>
              </a:ext>
            </a:extLst>
          </p:cNvPr>
          <p:cNvSpPr/>
          <p:nvPr/>
        </p:nvSpPr>
        <p:spPr>
          <a:xfrm>
            <a:off x="5029200" y="224111"/>
            <a:ext cx="4473387" cy="758748"/>
          </a:xfrm>
          <a:prstGeom prst="wedgeRoundRectCallout">
            <a:avLst>
              <a:gd name="adj1" fmla="val -51309"/>
              <a:gd name="adj2" fmla="val 77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Vamos ver agora algumas dicas úteis para quem quer mandar bem em matemática!</a:t>
            </a:r>
          </a:p>
        </p:txBody>
      </p:sp>
      <p:pic>
        <p:nvPicPr>
          <p:cNvPr id="2" name="Imagem 1" descr="Uma imagem contendo camisa&#10;&#10;Descrição gerada automaticamente">
            <a:extLst>
              <a:ext uri="{FF2B5EF4-FFF2-40B4-BE49-F238E27FC236}">
                <a16:creationId xmlns:a16="http://schemas.microsoft.com/office/drawing/2014/main" id="{053FBA04-E0D1-4F0D-99F1-F23F6D9BB8C0}"/>
              </a:ext>
            </a:extLst>
          </p:cNvPr>
          <p:cNvPicPr>
            <a:picLocks noChangeAspect="1"/>
          </p:cNvPicPr>
          <p:nvPr/>
        </p:nvPicPr>
        <p:blipFill>
          <a:blip r:embed="rId2"/>
          <a:stretch>
            <a:fillRect/>
          </a:stretch>
        </p:blipFill>
        <p:spPr>
          <a:xfrm>
            <a:off x="3769792" y="1078683"/>
            <a:ext cx="1465714" cy="2931427"/>
          </a:xfrm>
          <a:prstGeom prst="rect">
            <a:avLst/>
          </a:prstGeom>
        </p:spPr>
      </p:pic>
      <p:pic>
        <p:nvPicPr>
          <p:cNvPr id="3" name="Picture 2" descr="BrasÃ£o (PNG)">
            <a:extLst>
              <a:ext uri="{FF2B5EF4-FFF2-40B4-BE49-F238E27FC236}">
                <a16:creationId xmlns:a16="http://schemas.microsoft.com/office/drawing/2014/main" id="{EBD82ABA-2711-4392-9235-58D6FABB9D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387FB713-6678-47E2-9D72-AB92D2217347}"/>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6" name="Imagem 5">
            <a:extLst>
              <a:ext uri="{FF2B5EF4-FFF2-40B4-BE49-F238E27FC236}">
                <a16:creationId xmlns:a16="http://schemas.microsoft.com/office/drawing/2014/main" id="{BEF026A8-6462-4C34-9FA3-333AE33587A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9" name="CaixaDeTexto 8">
            <a:extLst>
              <a:ext uri="{FF2B5EF4-FFF2-40B4-BE49-F238E27FC236}">
                <a16:creationId xmlns:a16="http://schemas.microsoft.com/office/drawing/2014/main" id="{1727C700-955D-4667-965B-378EA286C27D}"/>
              </a:ext>
            </a:extLst>
          </p:cNvPr>
          <p:cNvSpPr txBox="1"/>
          <p:nvPr/>
        </p:nvSpPr>
        <p:spPr>
          <a:xfrm>
            <a:off x="83783" y="2824988"/>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580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D1E868BD-EF24-4B1F-93AD-789A9080E6FD}"/>
              </a:ext>
            </a:extLst>
          </p:cNvPr>
          <p:cNvSpPr txBox="1"/>
          <p:nvPr/>
        </p:nvSpPr>
        <p:spPr>
          <a:xfrm>
            <a:off x="3949356" y="1717966"/>
            <a:ext cx="5992498" cy="4801314"/>
          </a:xfrm>
          <a:prstGeom prst="rect">
            <a:avLst/>
          </a:prstGeom>
          <a:noFill/>
        </p:spPr>
        <p:txBody>
          <a:bodyPr wrap="square" rtlCol="0">
            <a:spAutoFit/>
          </a:bodyPr>
          <a:lstStyle/>
          <a:p>
            <a:pPr algn="just"/>
            <a:r>
              <a:rPr lang="pt-BR" b="1" u="sng" dirty="0">
                <a:solidFill>
                  <a:schemeClr val="accent5"/>
                </a:solidFill>
              </a:rPr>
              <a:t>Segundo Passo</a:t>
            </a:r>
            <a:r>
              <a:rPr lang="pt-BR" b="1" dirty="0">
                <a:solidFill>
                  <a:schemeClr val="accent5"/>
                </a:solidFill>
              </a:rPr>
              <a:t>: organizando as coisas</a:t>
            </a:r>
          </a:p>
          <a:p>
            <a:pPr algn="just"/>
            <a:endParaRPr lang="pt-BR" dirty="0"/>
          </a:p>
          <a:p>
            <a:pPr marL="342900" indent="-342900" algn="just">
              <a:buAutoNum type="arabicPeriod"/>
            </a:pPr>
            <a:r>
              <a:rPr lang="pt-BR" dirty="0"/>
              <a:t>Escolha um lugar calmo, tranquilo e bem iluminando onde você possa espalhar todo o seu material de estudo. Se  não tiver um lugar assim por perto procure uma biblioteca ou algum lugar disponível na sua escola.</a:t>
            </a:r>
          </a:p>
          <a:p>
            <a:pPr marL="342900" indent="-342900" algn="just">
              <a:buAutoNum type="arabicPeriod"/>
            </a:pPr>
            <a:endParaRPr lang="pt-BR" dirty="0"/>
          </a:p>
          <a:p>
            <a:pPr marL="342900" indent="-342900" algn="just">
              <a:buAutoNum type="arabicPeriod"/>
            </a:pPr>
            <a:r>
              <a:rPr lang="pt-BR" dirty="0"/>
              <a:t>Para criar o hábito, tente estudar sempre no mesmo horário. Lembre-se também que a matemática exige dedicação, por isso é recomendável estudá-la todos os dias.</a:t>
            </a:r>
          </a:p>
          <a:p>
            <a:pPr marL="342900" indent="-342900" algn="just">
              <a:buAutoNum type="arabicPeriod"/>
            </a:pPr>
            <a:endParaRPr lang="pt-BR" dirty="0"/>
          </a:p>
          <a:p>
            <a:pPr marL="342900" indent="-342900" algn="just">
              <a:buAutoNum type="arabicPeriod"/>
            </a:pPr>
            <a:r>
              <a:rPr lang="pt-BR" dirty="0"/>
              <a:t>Defina o tempo em que ficará estudando (uma hora, duas horas, o quanto você achar necessário) e evite distrações durante esse período, por isso é importante desligar a TV e não usar o celular ou a Internet. Você poderá fazer tudo isso depois que terminar de estudar.</a:t>
            </a:r>
          </a:p>
        </p:txBody>
      </p:sp>
      <p:grpSp>
        <p:nvGrpSpPr>
          <p:cNvPr id="6" name="Agrupar 5">
            <a:extLst>
              <a:ext uri="{FF2B5EF4-FFF2-40B4-BE49-F238E27FC236}">
                <a16:creationId xmlns:a16="http://schemas.microsoft.com/office/drawing/2014/main" id="{9759B60D-ED3D-4D1B-AB7A-6A0F6C0584D1}"/>
              </a:ext>
            </a:extLst>
          </p:cNvPr>
          <p:cNvGrpSpPr/>
          <p:nvPr/>
        </p:nvGrpSpPr>
        <p:grpSpPr>
          <a:xfrm>
            <a:off x="6320119" y="228981"/>
            <a:ext cx="5465981" cy="3885819"/>
            <a:chOff x="6320119" y="551711"/>
            <a:chExt cx="5465981" cy="3885819"/>
          </a:xfrm>
        </p:grpSpPr>
        <p:pic>
          <p:nvPicPr>
            <p:cNvPr id="7" name="Imagem 6">
              <a:extLst>
                <a:ext uri="{FF2B5EF4-FFF2-40B4-BE49-F238E27FC236}">
                  <a16:creationId xmlns:a16="http://schemas.microsoft.com/office/drawing/2014/main" id="{9C24E462-655B-4DAB-A31C-88FAF4E29F41}"/>
                </a:ext>
              </a:extLst>
            </p:cNvPr>
            <p:cNvPicPr>
              <a:picLocks noChangeAspect="1"/>
            </p:cNvPicPr>
            <p:nvPr/>
          </p:nvPicPr>
          <p:blipFill>
            <a:blip r:embed="rId2"/>
            <a:stretch>
              <a:fillRect/>
            </a:stretch>
          </p:blipFill>
          <p:spPr>
            <a:xfrm>
              <a:off x="10227999" y="1372415"/>
              <a:ext cx="1558101" cy="3065115"/>
            </a:xfrm>
            <a:prstGeom prst="rect">
              <a:avLst/>
            </a:prstGeom>
          </p:spPr>
        </p:pic>
        <p:sp>
          <p:nvSpPr>
            <p:cNvPr id="8" name="Balão de Fala: Retângulo com Cantos Arredondados 7">
              <a:extLst>
                <a:ext uri="{FF2B5EF4-FFF2-40B4-BE49-F238E27FC236}">
                  <a16:creationId xmlns:a16="http://schemas.microsoft.com/office/drawing/2014/main" id="{A4316462-2303-4CFB-8680-5258A857A896}"/>
                </a:ext>
              </a:extLst>
            </p:cNvPr>
            <p:cNvSpPr/>
            <p:nvPr/>
          </p:nvSpPr>
          <p:spPr>
            <a:xfrm>
              <a:off x="6320119" y="551711"/>
              <a:ext cx="3558984" cy="1035043"/>
            </a:xfrm>
            <a:prstGeom prst="wedgeRoundRectCallout">
              <a:avLst>
                <a:gd name="adj1" fmla="val 58370"/>
                <a:gd name="adj2" fmla="val 10471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Organizar o local de estudos ajuda a tornar a sessão de aprendizagem mais eficiente.</a:t>
              </a:r>
            </a:p>
          </p:txBody>
        </p:sp>
      </p:grpSp>
      <p:pic>
        <p:nvPicPr>
          <p:cNvPr id="2" name="Picture 2" descr="BrasÃ£o (PNG)">
            <a:extLst>
              <a:ext uri="{FF2B5EF4-FFF2-40B4-BE49-F238E27FC236}">
                <a16:creationId xmlns:a16="http://schemas.microsoft.com/office/drawing/2014/main" id="{041AD717-03CF-403B-A54D-63A7C5D0F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72DA0696-1628-42A4-9C58-41E886BBD048}"/>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4" name="Imagem 3">
            <a:extLst>
              <a:ext uri="{FF2B5EF4-FFF2-40B4-BE49-F238E27FC236}">
                <a16:creationId xmlns:a16="http://schemas.microsoft.com/office/drawing/2014/main" id="{BE26A003-6B99-49F7-A331-A8DD6355501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0" name="CaixaDeTexto 9">
            <a:extLst>
              <a:ext uri="{FF2B5EF4-FFF2-40B4-BE49-F238E27FC236}">
                <a16:creationId xmlns:a16="http://schemas.microsoft.com/office/drawing/2014/main" id="{BCDF0DAF-8093-40FE-8C10-158E432908A7}"/>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139043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D1E868BD-EF24-4B1F-93AD-789A9080E6FD}"/>
              </a:ext>
            </a:extLst>
          </p:cNvPr>
          <p:cNvSpPr txBox="1"/>
          <p:nvPr/>
        </p:nvSpPr>
        <p:spPr>
          <a:xfrm>
            <a:off x="5464393" y="1314551"/>
            <a:ext cx="5992498" cy="4801314"/>
          </a:xfrm>
          <a:prstGeom prst="rect">
            <a:avLst/>
          </a:prstGeom>
          <a:noFill/>
        </p:spPr>
        <p:txBody>
          <a:bodyPr wrap="square" rtlCol="0">
            <a:spAutoFit/>
          </a:bodyPr>
          <a:lstStyle/>
          <a:p>
            <a:pPr algn="just"/>
            <a:r>
              <a:rPr lang="pt-BR" b="1" u="sng" dirty="0">
                <a:solidFill>
                  <a:schemeClr val="accent5"/>
                </a:solidFill>
              </a:rPr>
              <a:t>Terceiro Passo</a:t>
            </a:r>
            <a:r>
              <a:rPr lang="pt-BR" b="1" dirty="0">
                <a:solidFill>
                  <a:schemeClr val="accent5"/>
                </a:solidFill>
              </a:rPr>
              <a:t>: escolhendo o material</a:t>
            </a:r>
          </a:p>
          <a:p>
            <a:pPr algn="just"/>
            <a:endParaRPr lang="pt-BR" dirty="0"/>
          </a:p>
          <a:p>
            <a:pPr marL="342900" indent="-342900" algn="just">
              <a:buAutoNum type="arabicPeriod"/>
            </a:pPr>
            <a:r>
              <a:rPr lang="pt-BR" dirty="0"/>
              <a:t>Escolha um material adequado ao seu nível de formação, pois todos os assuntos em matemática podem ser estudados em diferentes níveis de profundidade, se você pegar um livro muito avançado certamente terá dificuldades para entender, mas se escolher um livro muito básico rapidamente se sentirá desestimulado.</a:t>
            </a:r>
          </a:p>
          <a:p>
            <a:pPr marL="342900" indent="-342900" algn="just">
              <a:buAutoNum type="arabicPeriod"/>
            </a:pPr>
            <a:endParaRPr lang="pt-BR" dirty="0"/>
          </a:p>
          <a:p>
            <a:pPr marL="342900" indent="-342900" algn="just">
              <a:buAutoNum type="arabicPeriod"/>
            </a:pPr>
            <a:r>
              <a:rPr lang="pt-BR" dirty="0"/>
              <a:t>Muitas vezes, em matemática, um assunto depende de outro ministrado anteriormente, então verifique se entendeu direito os assuntos anteriores antes de prosseguir. Caso seja necessário, revise os assuntos anteriores primeiro.</a:t>
            </a:r>
          </a:p>
          <a:p>
            <a:pPr marL="342900" indent="-342900" algn="just">
              <a:buAutoNum type="arabicPeriod"/>
            </a:pPr>
            <a:endParaRPr lang="pt-BR" dirty="0"/>
          </a:p>
          <a:p>
            <a:pPr marL="342900" indent="-342900" algn="just">
              <a:buAutoNum type="arabicPeriod"/>
            </a:pPr>
            <a:r>
              <a:rPr lang="pt-BR" dirty="0"/>
              <a:t>Não fique limitado ao livro adotado na escola, se possível, consulte mais alguns.</a:t>
            </a:r>
          </a:p>
        </p:txBody>
      </p:sp>
      <p:sp>
        <p:nvSpPr>
          <p:cNvPr id="14" name="Balão de Fala: Retângulo com Cantos Arredondados 13">
            <a:extLst>
              <a:ext uri="{FF2B5EF4-FFF2-40B4-BE49-F238E27FC236}">
                <a16:creationId xmlns:a16="http://schemas.microsoft.com/office/drawing/2014/main" id="{C18032C7-9CE6-425C-86A8-A6CEF0411B3B}"/>
              </a:ext>
            </a:extLst>
          </p:cNvPr>
          <p:cNvSpPr/>
          <p:nvPr/>
        </p:nvSpPr>
        <p:spPr>
          <a:xfrm>
            <a:off x="5029200" y="251006"/>
            <a:ext cx="3083859" cy="758748"/>
          </a:xfrm>
          <a:prstGeom prst="wedgeRoundRectCallout">
            <a:avLst>
              <a:gd name="adj1" fmla="val -51309"/>
              <a:gd name="adj2" fmla="val 77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Tenha cuidado ao escolher o material que irá estudar.</a:t>
            </a:r>
          </a:p>
        </p:txBody>
      </p:sp>
      <p:pic>
        <p:nvPicPr>
          <p:cNvPr id="2" name="Imagem 1" descr="Uma imagem contendo camisa&#10;&#10;Descrição gerada automaticamente">
            <a:extLst>
              <a:ext uri="{FF2B5EF4-FFF2-40B4-BE49-F238E27FC236}">
                <a16:creationId xmlns:a16="http://schemas.microsoft.com/office/drawing/2014/main" id="{FA75A85F-DE36-48A6-A0FC-22EBB78F56E7}"/>
              </a:ext>
            </a:extLst>
          </p:cNvPr>
          <p:cNvPicPr>
            <a:picLocks noChangeAspect="1"/>
          </p:cNvPicPr>
          <p:nvPr/>
        </p:nvPicPr>
        <p:blipFill>
          <a:blip r:embed="rId2"/>
          <a:stretch>
            <a:fillRect/>
          </a:stretch>
        </p:blipFill>
        <p:spPr>
          <a:xfrm>
            <a:off x="3769792" y="1078683"/>
            <a:ext cx="1465714" cy="2931427"/>
          </a:xfrm>
          <a:prstGeom prst="rect">
            <a:avLst/>
          </a:prstGeom>
        </p:spPr>
      </p:pic>
      <p:pic>
        <p:nvPicPr>
          <p:cNvPr id="3" name="Picture 2" descr="BrasÃ£o (PNG)">
            <a:extLst>
              <a:ext uri="{FF2B5EF4-FFF2-40B4-BE49-F238E27FC236}">
                <a16:creationId xmlns:a16="http://schemas.microsoft.com/office/drawing/2014/main" id="{5FF8C4B9-88E0-491C-8301-E097D08A57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D299153F-954C-4BB7-A53B-F897AD536698}"/>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6" name="Imagem 5">
            <a:extLst>
              <a:ext uri="{FF2B5EF4-FFF2-40B4-BE49-F238E27FC236}">
                <a16:creationId xmlns:a16="http://schemas.microsoft.com/office/drawing/2014/main" id="{362B2681-B75F-4699-A80A-18C9F3A03E2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9" name="CaixaDeTexto 8">
            <a:extLst>
              <a:ext uri="{FF2B5EF4-FFF2-40B4-BE49-F238E27FC236}">
                <a16:creationId xmlns:a16="http://schemas.microsoft.com/office/drawing/2014/main" id="{04CAAC76-1F57-4913-80C3-E60952AEC5F4}"/>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2254967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D1E868BD-EF24-4B1F-93AD-789A9080E6FD}"/>
              </a:ext>
            </a:extLst>
          </p:cNvPr>
          <p:cNvSpPr txBox="1"/>
          <p:nvPr/>
        </p:nvSpPr>
        <p:spPr>
          <a:xfrm>
            <a:off x="3787989" y="1583494"/>
            <a:ext cx="5992498" cy="4524315"/>
          </a:xfrm>
          <a:prstGeom prst="rect">
            <a:avLst/>
          </a:prstGeom>
          <a:noFill/>
        </p:spPr>
        <p:txBody>
          <a:bodyPr wrap="square" rtlCol="0">
            <a:spAutoFit/>
          </a:bodyPr>
          <a:lstStyle/>
          <a:p>
            <a:pPr algn="just"/>
            <a:r>
              <a:rPr lang="pt-BR" b="1" u="sng" dirty="0">
                <a:solidFill>
                  <a:schemeClr val="accent5"/>
                </a:solidFill>
              </a:rPr>
              <a:t>Quarto Passo</a:t>
            </a:r>
            <a:r>
              <a:rPr lang="pt-BR" b="1" dirty="0">
                <a:solidFill>
                  <a:schemeClr val="accent5"/>
                </a:solidFill>
              </a:rPr>
              <a:t>: estudando de forma correta</a:t>
            </a:r>
          </a:p>
          <a:p>
            <a:pPr algn="just"/>
            <a:endParaRPr lang="pt-BR" dirty="0"/>
          </a:p>
          <a:p>
            <a:pPr marL="342900" indent="-342900" algn="just">
              <a:buAutoNum type="arabicPeriod"/>
            </a:pPr>
            <a:r>
              <a:rPr lang="pt-BR" dirty="0"/>
              <a:t>Não vá direto para os exercícios, primeiro estude toda a teoria e faça um resumo com as principais informações. Não importa se o professor apresentou a teoria durante a aula, você precisa estudá-la em casa também.</a:t>
            </a:r>
          </a:p>
          <a:p>
            <a:pPr marL="342900" indent="-342900" algn="just">
              <a:buAutoNum type="arabicPeriod"/>
            </a:pPr>
            <a:endParaRPr lang="pt-BR" dirty="0"/>
          </a:p>
          <a:p>
            <a:pPr marL="342900" indent="-342900" algn="just">
              <a:buAutoNum type="arabicPeriod"/>
            </a:pPr>
            <a:r>
              <a:rPr lang="pt-BR" dirty="0"/>
              <a:t>Antes de começar a resolver a lista de exercícios, refaça os exercícios resolvidos do livro e verifique se entendeu tudo, caso tenha ficado com alguma dúvida, procure tirá-las o quanto antes.</a:t>
            </a:r>
          </a:p>
          <a:p>
            <a:pPr marL="342900" indent="-342900" algn="just">
              <a:buAutoNum type="arabicPeriod"/>
            </a:pPr>
            <a:endParaRPr lang="pt-BR" dirty="0"/>
          </a:p>
          <a:p>
            <a:pPr marL="342900" indent="-342900" algn="just">
              <a:buAutoNum type="arabicPeriod"/>
            </a:pPr>
            <a:r>
              <a:rPr lang="pt-BR" dirty="0"/>
              <a:t>Na hora de fazer os exercícios tenha sempre à mão uma folha com as principais regras, fórmulas e expressões do assunto. Se ainda não tiver decorado a tabuada é bom tê-la por perto também.</a:t>
            </a:r>
          </a:p>
        </p:txBody>
      </p:sp>
      <p:grpSp>
        <p:nvGrpSpPr>
          <p:cNvPr id="6" name="Agrupar 5">
            <a:extLst>
              <a:ext uri="{FF2B5EF4-FFF2-40B4-BE49-F238E27FC236}">
                <a16:creationId xmlns:a16="http://schemas.microsoft.com/office/drawing/2014/main" id="{381374D7-EB9F-4FCC-9C17-3D7D36A4DAC2}"/>
              </a:ext>
            </a:extLst>
          </p:cNvPr>
          <p:cNvGrpSpPr/>
          <p:nvPr/>
        </p:nvGrpSpPr>
        <p:grpSpPr>
          <a:xfrm>
            <a:off x="6293224" y="309666"/>
            <a:ext cx="5465981" cy="3885819"/>
            <a:chOff x="6320119" y="551711"/>
            <a:chExt cx="5465981" cy="3885819"/>
          </a:xfrm>
        </p:grpSpPr>
        <p:pic>
          <p:nvPicPr>
            <p:cNvPr id="7" name="Imagem 6">
              <a:extLst>
                <a:ext uri="{FF2B5EF4-FFF2-40B4-BE49-F238E27FC236}">
                  <a16:creationId xmlns:a16="http://schemas.microsoft.com/office/drawing/2014/main" id="{1EBE8193-1CB2-488E-9DC3-7E00BC0C3D1E}"/>
                </a:ext>
              </a:extLst>
            </p:cNvPr>
            <p:cNvPicPr>
              <a:picLocks noChangeAspect="1"/>
            </p:cNvPicPr>
            <p:nvPr/>
          </p:nvPicPr>
          <p:blipFill>
            <a:blip r:embed="rId2"/>
            <a:stretch>
              <a:fillRect/>
            </a:stretch>
          </p:blipFill>
          <p:spPr>
            <a:xfrm>
              <a:off x="10227999" y="1372415"/>
              <a:ext cx="1558101" cy="3065115"/>
            </a:xfrm>
            <a:prstGeom prst="rect">
              <a:avLst/>
            </a:prstGeom>
          </p:spPr>
        </p:pic>
        <p:sp>
          <p:nvSpPr>
            <p:cNvPr id="8" name="Balão de Fala: Retângulo com Cantos Arredondados 7">
              <a:extLst>
                <a:ext uri="{FF2B5EF4-FFF2-40B4-BE49-F238E27FC236}">
                  <a16:creationId xmlns:a16="http://schemas.microsoft.com/office/drawing/2014/main" id="{AAAF66CB-9DC1-41A2-8C6B-0A6D251D7CBB}"/>
                </a:ext>
              </a:extLst>
            </p:cNvPr>
            <p:cNvSpPr/>
            <p:nvPr/>
          </p:nvSpPr>
          <p:spPr>
            <a:xfrm>
              <a:off x="6320119" y="551711"/>
              <a:ext cx="3558984" cy="1035043"/>
            </a:xfrm>
            <a:prstGeom prst="wedgeRoundRectCallout">
              <a:avLst>
                <a:gd name="adj1" fmla="val 58370"/>
                <a:gd name="adj2" fmla="val 10471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Estudar corretamente faz toda a diferença!</a:t>
              </a:r>
            </a:p>
          </p:txBody>
        </p:sp>
      </p:grpSp>
      <p:pic>
        <p:nvPicPr>
          <p:cNvPr id="2" name="Picture 2" descr="BrasÃ£o (PNG)">
            <a:extLst>
              <a:ext uri="{FF2B5EF4-FFF2-40B4-BE49-F238E27FC236}">
                <a16:creationId xmlns:a16="http://schemas.microsoft.com/office/drawing/2014/main" id="{E68745F9-B5B8-494D-9677-6DB494C506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EDA00058-2511-4A80-992B-FE18B0390284}"/>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4" name="Imagem 3">
            <a:extLst>
              <a:ext uri="{FF2B5EF4-FFF2-40B4-BE49-F238E27FC236}">
                <a16:creationId xmlns:a16="http://schemas.microsoft.com/office/drawing/2014/main" id="{3C978F02-4043-4CA2-B3D6-CD376BB9FA2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0" name="CaixaDeTexto 9">
            <a:extLst>
              <a:ext uri="{FF2B5EF4-FFF2-40B4-BE49-F238E27FC236}">
                <a16:creationId xmlns:a16="http://schemas.microsoft.com/office/drawing/2014/main" id="{C45C46E3-FF29-4185-BFDC-18DF61562EED}"/>
              </a:ext>
            </a:extLst>
          </p:cNvPr>
          <p:cNvSpPr txBox="1"/>
          <p:nvPr/>
        </p:nvSpPr>
        <p:spPr>
          <a:xfrm>
            <a:off x="83783" y="2824988"/>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187095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2030887B-E977-4A26-8E18-B37C5DDCDDD8}"/>
              </a:ext>
            </a:extLst>
          </p:cNvPr>
          <p:cNvSpPr/>
          <p:nvPr/>
        </p:nvSpPr>
        <p:spPr>
          <a:xfrm>
            <a:off x="5029200" y="224118"/>
            <a:ext cx="4473387" cy="955971"/>
          </a:xfrm>
          <a:prstGeom prst="wedgeRoundRectCallout">
            <a:avLst>
              <a:gd name="adj1" fmla="val -51309"/>
              <a:gd name="adj2" fmla="val 77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Para consolidar seu aprendizado, revise tudo o que estudou e faça muitos exercícios.</a:t>
            </a:r>
          </a:p>
        </p:txBody>
      </p:sp>
      <p:sp>
        <p:nvSpPr>
          <p:cNvPr id="5" name="CaixaDeTexto 4">
            <a:extLst>
              <a:ext uri="{FF2B5EF4-FFF2-40B4-BE49-F238E27FC236}">
                <a16:creationId xmlns:a16="http://schemas.microsoft.com/office/drawing/2014/main" id="{D1E868BD-EF24-4B1F-93AD-789A9080E6FD}"/>
              </a:ext>
            </a:extLst>
          </p:cNvPr>
          <p:cNvSpPr txBox="1"/>
          <p:nvPr/>
        </p:nvSpPr>
        <p:spPr>
          <a:xfrm>
            <a:off x="5580941" y="1458801"/>
            <a:ext cx="5992498" cy="5078313"/>
          </a:xfrm>
          <a:prstGeom prst="rect">
            <a:avLst/>
          </a:prstGeom>
          <a:noFill/>
        </p:spPr>
        <p:txBody>
          <a:bodyPr wrap="square" rtlCol="0">
            <a:spAutoFit/>
          </a:bodyPr>
          <a:lstStyle/>
          <a:p>
            <a:pPr algn="just"/>
            <a:r>
              <a:rPr lang="pt-BR" b="1" u="sng" dirty="0">
                <a:solidFill>
                  <a:schemeClr val="accent5"/>
                </a:solidFill>
              </a:rPr>
              <a:t>Quinto Passo</a:t>
            </a:r>
            <a:r>
              <a:rPr lang="pt-BR" b="1" dirty="0">
                <a:solidFill>
                  <a:schemeClr val="accent5"/>
                </a:solidFill>
              </a:rPr>
              <a:t>: exercite e revise tudo o que você estudou</a:t>
            </a:r>
          </a:p>
          <a:p>
            <a:pPr algn="just"/>
            <a:endParaRPr lang="pt-BR" dirty="0"/>
          </a:p>
          <a:p>
            <a:pPr marL="342900" indent="-342900" algn="just">
              <a:buAutoNum type="arabicPeriod"/>
            </a:pPr>
            <a:r>
              <a:rPr lang="pt-BR" dirty="0"/>
              <a:t>Estude com antecedência todos os assuntos e faça revisões quando se aproximar da data da prova. Lembre-se que estudar apenas na véspera geralmente não dá bons resultados.</a:t>
            </a:r>
          </a:p>
          <a:p>
            <a:pPr marL="342900" indent="-342900" algn="just">
              <a:buAutoNum type="arabicPeriod"/>
            </a:pPr>
            <a:endParaRPr lang="pt-BR" dirty="0"/>
          </a:p>
          <a:p>
            <a:pPr marL="342900" indent="-342900" algn="just">
              <a:buAutoNum type="arabicPeriod"/>
            </a:pPr>
            <a:r>
              <a:rPr lang="pt-BR" dirty="0"/>
              <a:t>Faça o maior número de exercícios possível, inclusive os deveres de casa passados pelo professor, pois o aprendizado em matemática requer prática e dedicação.</a:t>
            </a:r>
          </a:p>
          <a:p>
            <a:pPr marL="342900" indent="-342900" algn="just">
              <a:buAutoNum type="arabicPeriod"/>
            </a:pPr>
            <a:endParaRPr lang="pt-BR" dirty="0"/>
          </a:p>
          <a:p>
            <a:pPr marL="342900" indent="-342900" algn="just">
              <a:buFontTx/>
              <a:buAutoNum type="arabicPeriod"/>
            </a:pPr>
            <a:r>
              <a:rPr lang="pt-BR" dirty="0"/>
              <a:t>Assista videoaulas pela Internet, mas saiba escolher aquilo que vai assistir, pois nem tudo que é encontrado na rede trabalha os conteúdos corretamente.</a:t>
            </a:r>
          </a:p>
          <a:p>
            <a:pPr marL="342900" indent="-342900" algn="just">
              <a:buAutoNum type="arabicPeriod"/>
            </a:pPr>
            <a:endParaRPr lang="pt-BR" dirty="0"/>
          </a:p>
          <a:p>
            <a:pPr marL="342900" indent="-342900" algn="just">
              <a:buAutoNum type="arabicPeriod"/>
            </a:pPr>
            <a:r>
              <a:rPr lang="pt-BR" dirty="0"/>
              <a:t>Participe de grupos de estudo e discuta o assunto com os colegas, mas tenha cuidado para o grupo não perder o foco nos estudos.</a:t>
            </a:r>
          </a:p>
        </p:txBody>
      </p:sp>
      <p:pic>
        <p:nvPicPr>
          <p:cNvPr id="16" name="Imagem 15" descr="Uma imagem contendo camisa&#10;&#10;Descrição gerada automaticamente">
            <a:extLst>
              <a:ext uri="{FF2B5EF4-FFF2-40B4-BE49-F238E27FC236}">
                <a16:creationId xmlns:a16="http://schemas.microsoft.com/office/drawing/2014/main" id="{60141DF1-3BAA-44AD-B6A7-85CA8FAA77CA}"/>
              </a:ext>
            </a:extLst>
          </p:cNvPr>
          <p:cNvPicPr>
            <a:picLocks noChangeAspect="1"/>
          </p:cNvPicPr>
          <p:nvPr/>
        </p:nvPicPr>
        <p:blipFill>
          <a:blip r:embed="rId2"/>
          <a:stretch>
            <a:fillRect/>
          </a:stretch>
        </p:blipFill>
        <p:spPr>
          <a:xfrm>
            <a:off x="3769792" y="1078683"/>
            <a:ext cx="1465714" cy="2931427"/>
          </a:xfrm>
          <a:prstGeom prst="rect">
            <a:avLst/>
          </a:prstGeom>
        </p:spPr>
      </p:pic>
      <p:pic>
        <p:nvPicPr>
          <p:cNvPr id="18" name="Picture 2" descr="BrasÃ£o (PNG)">
            <a:extLst>
              <a:ext uri="{FF2B5EF4-FFF2-40B4-BE49-F238E27FC236}">
                <a16:creationId xmlns:a16="http://schemas.microsoft.com/office/drawing/2014/main" id="{ED93BC7B-4065-41BC-B402-46B53B55C8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20" name="CaixaDeTexto 19">
            <a:extLst>
              <a:ext uri="{FF2B5EF4-FFF2-40B4-BE49-F238E27FC236}">
                <a16:creationId xmlns:a16="http://schemas.microsoft.com/office/drawing/2014/main" id="{1ABDCF5E-5A4A-4BCF-AAE7-2C6CA0DE57F9}"/>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2" name="Imagem 21">
            <a:extLst>
              <a:ext uri="{FF2B5EF4-FFF2-40B4-BE49-F238E27FC236}">
                <a16:creationId xmlns:a16="http://schemas.microsoft.com/office/drawing/2014/main" id="{E9F55EDE-FF46-4D1F-950F-33B974DB978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9" name="CaixaDeTexto 8">
            <a:extLst>
              <a:ext uri="{FF2B5EF4-FFF2-40B4-BE49-F238E27FC236}">
                <a16:creationId xmlns:a16="http://schemas.microsoft.com/office/drawing/2014/main" id="{8F637BBA-872E-4DF0-A038-198FF215DEEE}"/>
              </a:ext>
            </a:extLst>
          </p:cNvPr>
          <p:cNvSpPr txBox="1"/>
          <p:nvPr/>
        </p:nvSpPr>
        <p:spPr>
          <a:xfrm>
            <a:off x="83783" y="2824988"/>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220831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BCDDEFDB-994D-45D7-861E-F7C32ADF589A}"/>
              </a:ext>
            </a:extLst>
          </p:cNvPr>
          <p:cNvSpPr/>
          <p:nvPr/>
        </p:nvSpPr>
        <p:spPr>
          <a:xfrm>
            <a:off x="5917622" y="208455"/>
            <a:ext cx="4446493" cy="1591821"/>
          </a:xfrm>
          <a:prstGeom prst="wedgeRoundRectCallout">
            <a:avLst>
              <a:gd name="adj1" fmla="val -68516"/>
              <a:gd name="adj2" fmla="val 1902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Outra dica interessante agora: não se esqueça de intercalar momentos de descanso e descontração durante as sessões de estudo, caso contrário você poderá ficar muito cansado e desgastado e terá dificuldades para aprender.</a:t>
            </a:r>
          </a:p>
        </p:txBody>
      </p:sp>
      <p:grpSp>
        <p:nvGrpSpPr>
          <p:cNvPr id="18" name="Agrupar 17">
            <a:extLst>
              <a:ext uri="{FF2B5EF4-FFF2-40B4-BE49-F238E27FC236}">
                <a16:creationId xmlns:a16="http://schemas.microsoft.com/office/drawing/2014/main" id="{F7357A86-53FE-402A-947B-59061B3C1B0B}"/>
              </a:ext>
            </a:extLst>
          </p:cNvPr>
          <p:cNvGrpSpPr/>
          <p:nvPr/>
        </p:nvGrpSpPr>
        <p:grpSpPr>
          <a:xfrm>
            <a:off x="6920753" y="2911899"/>
            <a:ext cx="4798638" cy="3617296"/>
            <a:chOff x="6920753" y="2911899"/>
            <a:chExt cx="4798638" cy="3617296"/>
          </a:xfrm>
        </p:grpSpPr>
        <p:pic>
          <p:nvPicPr>
            <p:cNvPr id="6" name="Imagem 5" descr="Uma imagem contendo brinquedo&#10;&#10;Descrição gerada com alta confiança">
              <a:extLst>
                <a:ext uri="{FF2B5EF4-FFF2-40B4-BE49-F238E27FC236}">
                  <a16:creationId xmlns:a16="http://schemas.microsoft.com/office/drawing/2014/main" id="{1FFA9C8A-285C-46A9-9769-5D4508EDD74C}"/>
                </a:ext>
              </a:extLst>
            </p:cNvPr>
            <p:cNvPicPr>
              <a:picLocks noChangeAspect="1"/>
            </p:cNvPicPr>
            <p:nvPr/>
          </p:nvPicPr>
          <p:blipFill>
            <a:blip r:embed="rId2"/>
            <a:stretch>
              <a:fillRect/>
            </a:stretch>
          </p:blipFill>
          <p:spPr>
            <a:xfrm>
              <a:off x="9910743" y="2911899"/>
              <a:ext cx="1808648" cy="3617296"/>
            </a:xfrm>
            <a:prstGeom prst="rect">
              <a:avLst/>
            </a:prstGeom>
          </p:spPr>
        </p:pic>
        <p:sp>
          <p:nvSpPr>
            <p:cNvPr id="7" name="Balão de Fala: Retângulo com Cantos Arredondados 6">
              <a:extLst>
                <a:ext uri="{FF2B5EF4-FFF2-40B4-BE49-F238E27FC236}">
                  <a16:creationId xmlns:a16="http://schemas.microsoft.com/office/drawing/2014/main" id="{14BA6902-CF31-491D-A931-99F93711678C}"/>
                </a:ext>
              </a:extLst>
            </p:cNvPr>
            <p:cNvSpPr/>
            <p:nvPr/>
          </p:nvSpPr>
          <p:spPr>
            <a:xfrm>
              <a:off x="6920753" y="4387637"/>
              <a:ext cx="3128681" cy="1591821"/>
            </a:xfrm>
            <a:prstGeom prst="wedgeRoundRectCallout">
              <a:avLst>
                <a:gd name="adj1" fmla="val 53328"/>
                <a:gd name="adj2" fmla="val -9131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Eu sempre vou ao cinema ou ao shopping com minhas amigas depois que termino de estudar, pois isso me ajuda a relaxar.</a:t>
              </a:r>
            </a:p>
          </p:txBody>
        </p:sp>
      </p:grpSp>
      <p:sp>
        <p:nvSpPr>
          <p:cNvPr id="8" name="Balão de Fala: Retângulo com Cantos Arredondados 7">
            <a:extLst>
              <a:ext uri="{FF2B5EF4-FFF2-40B4-BE49-F238E27FC236}">
                <a16:creationId xmlns:a16="http://schemas.microsoft.com/office/drawing/2014/main" id="{7D0A5D54-81F2-41B1-8840-FF555BB8A8A3}"/>
              </a:ext>
            </a:extLst>
          </p:cNvPr>
          <p:cNvSpPr/>
          <p:nvPr/>
        </p:nvSpPr>
        <p:spPr>
          <a:xfrm>
            <a:off x="5567082" y="2443333"/>
            <a:ext cx="3558989" cy="1312879"/>
          </a:xfrm>
          <a:prstGeom prst="wedgeRoundRectCallout">
            <a:avLst>
              <a:gd name="adj1" fmla="val -63559"/>
              <a:gd name="adj2" fmla="val -4891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Essa é uma ótima ideia, Maria! É sempre bom descansar e nos recompensarmos pelas coisas boas que fazemos.</a:t>
            </a:r>
          </a:p>
        </p:txBody>
      </p:sp>
      <p:pic>
        <p:nvPicPr>
          <p:cNvPr id="5" name="Imagem 4" descr="Uma imagem contendo camisa&#10;&#10;Descrição gerada automaticamente">
            <a:extLst>
              <a:ext uri="{FF2B5EF4-FFF2-40B4-BE49-F238E27FC236}">
                <a16:creationId xmlns:a16="http://schemas.microsoft.com/office/drawing/2014/main" id="{C9AD5A6E-A697-40FA-9BDC-7B7FBC27A3C7}"/>
              </a:ext>
            </a:extLst>
          </p:cNvPr>
          <p:cNvPicPr>
            <a:picLocks noChangeAspect="1"/>
          </p:cNvPicPr>
          <p:nvPr/>
        </p:nvPicPr>
        <p:blipFill>
          <a:blip r:embed="rId3"/>
          <a:stretch>
            <a:fillRect/>
          </a:stretch>
        </p:blipFill>
        <p:spPr>
          <a:xfrm>
            <a:off x="3769792" y="1078683"/>
            <a:ext cx="1465714" cy="2931427"/>
          </a:xfrm>
          <a:prstGeom prst="rect">
            <a:avLst/>
          </a:prstGeom>
        </p:spPr>
      </p:pic>
      <p:pic>
        <p:nvPicPr>
          <p:cNvPr id="21" name="Picture 2" descr="BrasÃ£o (PNG)">
            <a:extLst>
              <a:ext uri="{FF2B5EF4-FFF2-40B4-BE49-F238E27FC236}">
                <a16:creationId xmlns:a16="http://schemas.microsoft.com/office/drawing/2014/main" id="{BA24E2E8-2C92-40A6-A415-EC9CCC590A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23" name="CaixaDeTexto 22">
            <a:extLst>
              <a:ext uri="{FF2B5EF4-FFF2-40B4-BE49-F238E27FC236}">
                <a16:creationId xmlns:a16="http://schemas.microsoft.com/office/drawing/2014/main" id="{1F606A00-2643-4F81-9330-B6EA0A8AE74A}"/>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5" name="Imagem 24">
            <a:extLst>
              <a:ext uri="{FF2B5EF4-FFF2-40B4-BE49-F238E27FC236}">
                <a16:creationId xmlns:a16="http://schemas.microsoft.com/office/drawing/2014/main" id="{3CB6A87E-C578-40A3-BE2C-D5987ED222B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2" name="CaixaDeTexto 11">
            <a:extLst>
              <a:ext uri="{FF2B5EF4-FFF2-40B4-BE49-F238E27FC236}">
                <a16:creationId xmlns:a16="http://schemas.microsoft.com/office/drawing/2014/main" id="{62552010-11FD-4979-99AC-FB5AEF7D1BE4}"/>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352298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a:extLst>
              <a:ext uri="{FF2B5EF4-FFF2-40B4-BE49-F238E27FC236}">
                <a16:creationId xmlns:a16="http://schemas.microsoft.com/office/drawing/2014/main" id="{0A9241D0-9441-42ED-BCD9-9B78A8A5E1BF}"/>
              </a:ext>
            </a:extLst>
          </p:cNvPr>
          <p:cNvGrpSpPr/>
          <p:nvPr/>
        </p:nvGrpSpPr>
        <p:grpSpPr>
          <a:xfrm>
            <a:off x="4238232" y="404404"/>
            <a:ext cx="7334312" cy="6049192"/>
            <a:chOff x="4238232" y="404404"/>
            <a:chExt cx="7334312" cy="6049192"/>
          </a:xfrm>
        </p:grpSpPr>
        <p:grpSp>
          <p:nvGrpSpPr>
            <p:cNvPr id="2" name="Agrupar 1">
              <a:extLst>
                <a:ext uri="{FF2B5EF4-FFF2-40B4-BE49-F238E27FC236}">
                  <a16:creationId xmlns:a16="http://schemas.microsoft.com/office/drawing/2014/main" id="{A1993B99-55EF-49D4-B54E-1895F1D9C38B}"/>
                </a:ext>
              </a:extLst>
            </p:cNvPr>
            <p:cNvGrpSpPr/>
            <p:nvPr/>
          </p:nvGrpSpPr>
          <p:grpSpPr>
            <a:xfrm>
              <a:off x="4238232" y="404404"/>
              <a:ext cx="7334312" cy="6049192"/>
              <a:chOff x="4238232" y="404404"/>
              <a:chExt cx="7334312" cy="6049192"/>
            </a:xfrm>
          </p:grpSpPr>
          <p:pic>
            <p:nvPicPr>
              <p:cNvPr id="7" name="Imagem 6">
                <a:extLst>
                  <a:ext uri="{FF2B5EF4-FFF2-40B4-BE49-F238E27FC236}">
                    <a16:creationId xmlns:a16="http://schemas.microsoft.com/office/drawing/2014/main" id="{E68F9296-2F9C-4CAD-9467-963F745E5FA8}"/>
                  </a:ext>
                </a:extLst>
              </p:cNvPr>
              <p:cNvPicPr>
                <a:picLocks noChangeAspect="1"/>
              </p:cNvPicPr>
              <p:nvPr/>
            </p:nvPicPr>
            <p:blipFill>
              <a:blip r:embed="rId2"/>
              <a:stretch>
                <a:fillRect/>
              </a:stretch>
            </p:blipFill>
            <p:spPr>
              <a:xfrm>
                <a:off x="4238232" y="2895600"/>
                <a:ext cx="1808648" cy="3557996"/>
              </a:xfrm>
              <a:prstGeom prst="rect">
                <a:avLst/>
              </a:prstGeom>
            </p:spPr>
          </p:pic>
          <p:sp>
            <p:nvSpPr>
              <p:cNvPr id="8" name="Balão de Fala: Retângulo com Cantos Arredondados 7">
                <a:extLst>
                  <a:ext uri="{FF2B5EF4-FFF2-40B4-BE49-F238E27FC236}">
                    <a16:creationId xmlns:a16="http://schemas.microsoft.com/office/drawing/2014/main" id="{8C7C3746-0CC8-44D6-A5DA-59065ED1461B}"/>
                  </a:ext>
                </a:extLst>
              </p:cNvPr>
              <p:cNvSpPr/>
              <p:nvPr/>
            </p:nvSpPr>
            <p:spPr>
              <a:xfrm>
                <a:off x="7906661" y="404404"/>
                <a:ext cx="3665883" cy="1452105"/>
              </a:xfrm>
              <a:prstGeom prst="wedgeRoundRectCallout">
                <a:avLst>
                  <a:gd name="adj1" fmla="val -62561"/>
                  <a:gd name="adj2" fmla="val 1491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Pronto! Chegamos ao final desta atividade sobre como estudar matemática, esperamos que você tenha gostado! Até a próxima!</a:t>
                </a:r>
              </a:p>
            </p:txBody>
          </p:sp>
        </p:grpSp>
        <p:pic>
          <p:nvPicPr>
            <p:cNvPr id="18" name="Imagem 17" descr="Uma imagem contendo brinquedo&#10;&#10;Descrição gerada com alta confiança">
              <a:extLst>
                <a:ext uri="{FF2B5EF4-FFF2-40B4-BE49-F238E27FC236}">
                  <a16:creationId xmlns:a16="http://schemas.microsoft.com/office/drawing/2014/main" id="{3A6E770A-2C46-455B-98C8-834CA1E47A87}"/>
                </a:ext>
              </a:extLst>
            </p:cNvPr>
            <p:cNvPicPr>
              <a:picLocks noChangeAspect="1"/>
            </p:cNvPicPr>
            <p:nvPr/>
          </p:nvPicPr>
          <p:blipFill>
            <a:blip r:embed="rId3"/>
            <a:stretch>
              <a:fillRect/>
            </a:stretch>
          </p:blipFill>
          <p:spPr>
            <a:xfrm>
              <a:off x="8252273" y="2687782"/>
              <a:ext cx="1808648" cy="3617296"/>
            </a:xfrm>
            <a:prstGeom prst="rect">
              <a:avLst/>
            </a:prstGeom>
          </p:spPr>
        </p:pic>
      </p:grpSp>
      <p:sp>
        <p:nvSpPr>
          <p:cNvPr id="19" name="CaixaDeTexto 18">
            <a:extLst>
              <a:ext uri="{FF2B5EF4-FFF2-40B4-BE49-F238E27FC236}">
                <a16:creationId xmlns:a16="http://schemas.microsoft.com/office/drawing/2014/main" id="{848B2866-2937-44A3-AC18-39B2CF0C2575}"/>
              </a:ext>
            </a:extLst>
          </p:cNvPr>
          <p:cNvSpPr txBox="1"/>
          <p:nvPr/>
        </p:nvSpPr>
        <p:spPr>
          <a:xfrm>
            <a:off x="8252273" y="6345874"/>
            <a:ext cx="2270760" cy="215444"/>
          </a:xfrm>
          <a:prstGeom prst="rect">
            <a:avLst/>
          </a:prstGeom>
          <a:noFill/>
        </p:spPr>
        <p:txBody>
          <a:bodyPr wrap="square">
            <a:spAutoFit/>
          </a:bodyPr>
          <a:lstStyle/>
          <a:p>
            <a:r>
              <a:rPr lang="pt-BR" sz="800" b="0" i="0" dirty="0">
                <a:solidFill>
                  <a:srgbClr val="191B26"/>
                </a:solidFill>
                <a:effectLst/>
                <a:latin typeface="Open Sans"/>
              </a:rPr>
              <a:t>Imagem de </a:t>
            </a:r>
            <a:r>
              <a:rPr lang="pt-BR" sz="800" b="0" i="0" u="sng" dirty="0" err="1">
                <a:solidFill>
                  <a:srgbClr val="191B26"/>
                </a:solidFill>
                <a:effectLst/>
                <a:latin typeface="Open Sans"/>
                <a:hlinkClick r:id="rId4"/>
              </a:rPr>
              <a:t>OpenClipart-Vectors</a:t>
            </a:r>
            <a:r>
              <a:rPr lang="pt-BR" sz="800" b="0" i="0" dirty="0">
                <a:solidFill>
                  <a:srgbClr val="191B26"/>
                </a:solidFill>
                <a:effectLst/>
                <a:latin typeface="Open Sans"/>
              </a:rPr>
              <a:t> por </a:t>
            </a:r>
            <a:r>
              <a:rPr lang="pt-BR" sz="800" b="0" i="0" u="sng" dirty="0" err="1">
                <a:solidFill>
                  <a:srgbClr val="191B26"/>
                </a:solidFill>
                <a:effectLst/>
                <a:latin typeface="Open Sans"/>
                <a:hlinkClick r:id="rId5"/>
              </a:rPr>
              <a:t>Pixabay</a:t>
            </a:r>
            <a:r>
              <a:rPr lang="pt-BR" sz="800" b="0" i="0" dirty="0">
                <a:solidFill>
                  <a:srgbClr val="191B26"/>
                </a:solidFill>
                <a:effectLst/>
                <a:latin typeface="Open Sans"/>
              </a:rPr>
              <a:t> </a:t>
            </a:r>
            <a:endParaRPr lang="pt-BR" sz="800" dirty="0"/>
          </a:p>
        </p:txBody>
      </p:sp>
      <p:sp>
        <p:nvSpPr>
          <p:cNvPr id="6" name="CaixaDeTexto 5">
            <a:extLst>
              <a:ext uri="{FF2B5EF4-FFF2-40B4-BE49-F238E27FC236}">
                <a16:creationId xmlns:a16="http://schemas.microsoft.com/office/drawing/2014/main" id="{96069D57-7FEE-4FF2-985D-3E32F80D3975}"/>
              </a:ext>
            </a:extLst>
          </p:cNvPr>
          <p:cNvSpPr txBox="1"/>
          <p:nvPr/>
        </p:nvSpPr>
        <p:spPr>
          <a:xfrm>
            <a:off x="3752515" y="6453596"/>
            <a:ext cx="2270760" cy="215444"/>
          </a:xfrm>
          <a:prstGeom prst="rect">
            <a:avLst/>
          </a:prstGeom>
          <a:noFill/>
        </p:spPr>
        <p:txBody>
          <a:bodyPr wrap="square">
            <a:spAutoFit/>
          </a:bodyPr>
          <a:lstStyle/>
          <a:p>
            <a:r>
              <a:rPr lang="pt-BR" sz="800" b="0" i="0" dirty="0">
                <a:solidFill>
                  <a:srgbClr val="191B26"/>
                </a:solidFill>
                <a:effectLst/>
                <a:latin typeface="Open Sans"/>
              </a:rPr>
              <a:t>Imagem de </a:t>
            </a:r>
            <a:r>
              <a:rPr lang="pt-BR" sz="800" b="0" i="0" u="sng" dirty="0" err="1">
                <a:solidFill>
                  <a:srgbClr val="191B26"/>
                </a:solidFill>
                <a:effectLst/>
                <a:latin typeface="Open Sans"/>
                <a:hlinkClick r:id="rId4"/>
              </a:rPr>
              <a:t>OpenClipart-Vectors</a:t>
            </a:r>
            <a:r>
              <a:rPr lang="pt-BR" sz="800" b="0" i="0" dirty="0">
                <a:solidFill>
                  <a:srgbClr val="191B26"/>
                </a:solidFill>
                <a:effectLst/>
                <a:latin typeface="Open Sans"/>
              </a:rPr>
              <a:t> por </a:t>
            </a:r>
            <a:r>
              <a:rPr lang="pt-BR" sz="800" b="0" i="0" u="sng" dirty="0" err="1">
                <a:solidFill>
                  <a:srgbClr val="191B26"/>
                </a:solidFill>
                <a:effectLst/>
                <a:latin typeface="Open Sans"/>
                <a:hlinkClick r:id="rId5"/>
              </a:rPr>
              <a:t>Pixabay</a:t>
            </a:r>
            <a:r>
              <a:rPr lang="pt-BR" sz="800" b="0" i="0" dirty="0">
                <a:solidFill>
                  <a:srgbClr val="191B26"/>
                </a:solidFill>
                <a:effectLst/>
                <a:latin typeface="Open Sans"/>
              </a:rPr>
              <a:t> </a:t>
            </a:r>
            <a:endParaRPr lang="pt-BR" sz="800" dirty="0"/>
          </a:p>
        </p:txBody>
      </p:sp>
      <p:pic>
        <p:nvPicPr>
          <p:cNvPr id="22" name="Imagem 21" descr="Uma imagem contendo camisa&#10;&#10;Descrição gerada automaticamente">
            <a:extLst>
              <a:ext uri="{FF2B5EF4-FFF2-40B4-BE49-F238E27FC236}">
                <a16:creationId xmlns:a16="http://schemas.microsoft.com/office/drawing/2014/main" id="{1D64444C-4AA7-47CF-98BE-96D62C77B7F3}"/>
              </a:ext>
            </a:extLst>
          </p:cNvPr>
          <p:cNvPicPr>
            <a:picLocks noChangeAspect="1"/>
          </p:cNvPicPr>
          <p:nvPr/>
        </p:nvPicPr>
        <p:blipFill>
          <a:blip r:embed="rId6"/>
          <a:stretch>
            <a:fillRect/>
          </a:stretch>
        </p:blipFill>
        <p:spPr>
          <a:xfrm>
            <a:off x="6046880" y="404404"/>
            <a:ext cx="1465714" cy="2931427"/>
          </a:xfrm>
          <a:prstGeom prst="rect">
            <a:avLst/>
          </a:prstGeom>
        </p:spPr>
      </p:pic>
      <p:sp>
        <p:nvSpPr>
          <p:cNvPr id="24" name="CaixaDeTexto 23">
            <a:extLst>
              <a:ext uri="{FF2B5EF4-FFF2-40B4-BE49-F238E27FC236}">
                <a16:creationId xmlns:a16="http://schemas.microsoft.com/office/drawing/2014/main" id="{1713C0F0-929C-449F-8558-1FFAE0696D48}"/>
              </a:ext>
            </a:extLst>
          </p:cNvPr>
          <p:cNvSpPr txBox="1"/>
          <p:nvPr/>
        </p:nvSpPr>
        <p:spPr>
          <a:xfrm>
            <a:off x="5502541" y="3389864"/>
            <a:ext cx="2270760" cy="215444"/>
          </a:xfrm>
          <a:prstGeom prst="rect">
            <a:avLst/>
          </a:prstGeom>
          <a:noFill/>
        </p:spPr>
        <p:txBody>
          <a:bodyPr wrap="square">
            <a:spAutoFit/>
          </a:bodyPr>
          <a:lstStyle/>
          <a:p>
            <a:r>
              <a:rPr lang="pt-BR" sz="800" b="0" i="0" dirty="0">
                <a:solidFill>
                  <a:srgbClr val="191B26"/>
                </a:solidFill>
                <a:effectLst/>
                <a:latin typeface="Open Sans"/>
              </a:rPr>
              <a:t>Imagem de </a:t>
            </a:r>
            <a:r>
              <a:rPr lang="pt-BR" sz="800" b="0" i="0" u="sng" dirty="0" err="1">
                <a:solidFill>
                  <a:srgbClr val="191B26"/>
                </a:solidFill>
                <a:effectLst/>
                <a:latin typeface="Open Sans"/>
                <a:hlinkClick r:id="rId4"/>
              </a:rPr>
              <a:t>OpenClipart-Vectors</a:t>
            </a:r>
            <a:r>
              <a:rPr lang="pt-BR" sz="800" b="0" i="0" dirty="0">
                <a:solidFill>
                  <a:srgbClr val="191B26"/>
                </a:solidFill>
                <a:effectLst/>
                <a:latin typeface="Open Sans"/>
              </a:rPr>
              <a:t> por </a:t>
            </a:r>
            <a:r>
              <a:rPr lang="pt-BR" sz="800" b="0" i="0" u="sng" dirty="0" err="1">
                <a:solidFill>
                  <a:srgbClr val="191B26"/>
                </a:solidFill>
                <a:effectLst/>
                <a:latin typeface="Open Sans"/>
                <a:hlinkClick r:id="rId5"/>
              </a:rPr>
              <a:t>Pixabay</a:t>
            </a:r>
            <a:r>
              <a:rPr lang="pt-BR" sz="800" b="0" i="0" dirty="0">
                <a:solidFill>
                  <a:srgbClr val="191B26"/>
                </a:solidFill>
                <a:effectLst/>
                <a:latin typeface="Open Sans"/>
              </a:rPr>
              <a:t> </a:t>
            </a:r>
            <a:endParaRPr lang="pt-BR" sz="800" dirty="0"/>
          </a:p>
        </p:txBody>
      </p:sp>
      <p:pic>
        <p:nvPicPr>
          <p:cNvPr id="26" name="Picture 2" descr="BrasÃ£o (PNG)">
            <a:extLst>
              <a:ext uri="{FF2B5EF4-FFF2-40B4-BE49-F238E27FC236}">
                <a16:creationId xmlns:a16="http://schemas.microsoft.com/office/drawing/2014/main" id="{39063498-BEB4-4AB1-882F-D6C28D6981E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28" name="CaixaDeTexto 27">
            <a:extLst>
              <a:ext uri="{FF2B5EF4-FFF2-40B4-BE49-F238E27FC236}">
                <a16:creationId xmlns:a16="http://schemas.microsoft.com/office/drawing/2014/main" id="{AEBBE31B-D169-4FC0-B5EB-1705DEDFC005}"/>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30" name="Imagem 29">
            <a:extLst>
              <a:ext uri="{FF2B5EF4-FFF2-40B4-BE49-F238E27FC236}">
                <a16:creationId xmlns:a16="http://schemas.microsoft.com/office/drawing/2014/main" id="{AB35D7A2-3228-4C14-A459-62B2E5D11C03}"/>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5" name="CaixaDeTexto 14">
            <a:extLst>
              <a:ext uri="{FF2B5EF4-FFF2-40B4-BE49-F238E27FC236}">
                <a16:creationId xmlns:a16="http://schemas.microsoft.com/office/drawing/2014/main" id="{1F5672D7-CCD4-4789-B9BB-8368C84407AA}"/>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20582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5387098-AF27-4C1A-813A-BCB3245F0EB6}"/>
              </a:ext>
            </a:extLst>
          </p:cNvPr>
          <p:cNvSpPr txBox="1"/>
          <p:nvPr/>
        </p:nvSpPr>
        <p:spPr>
          <a:xfrm>
            <a:off x="4113210" y="2249357"/>
            <a:ext cx="6983895" cy="1015663"/>
          </a:xfrm>
          <a:prstGeom prst="rect">
            <a:avLst/>
          </a:prstGeom>
          <a:noFill/>
        </p:spPr>
        <p:txBody>
          <a:bodyPr wrap="square" rtlCol="0">
            <a:spAutoFit/>
          </a:bodyPr>
          <a:lstStyle/>
          <a:p>
            <a:pPr algn="ctr"/>
            <a:r>
              <a:rPr lang="pt-BR" sz="6000" b="1" dirty="0"/>
              <a:t>FIM DA ATIVIDADE</a:t>
            </a:r>
          </a:p>
        </p:txBody>
      </p:sp>
      <p:sp>
        <p:nvSpPr>
          <p:cNvPr id="8" name="CaixaDeTexto 7">
            <a:extLst>
              <a:ext uri="{FF2B5EF4-FFF2-40B4-BE49-F238E27FC236}">
                <a16:creationId xmlns:a16="http://schemas.microsoft.com/office/drawing/2014/main" id="{7EDBD4AD-F4F6-4B5F-9195-453CB15130A0}"/>
              </a:ext>
            </a:extLst>
          </p:cNvPr>
          <p:cNvSpPr txBox="1"/>
          <p:nvPr/>
        </p:nvSpPr>
        <p:spPr>
          <a:xfrm>
            <a:off x="4379977" y="3420209"/>
            <a:ext cx="1133504" cy="646331"/>
          </a:xfrm>
          <a:prstGeom prst="rect">
            <a:avLst/>
          </a:prstGeom>
          <a:noFill/>
          <a:ln>
            <a:noFill/>
            <a:prstDash val="dash"/>
          </a:ln>
        </p:spPr>
        <p:txBody>
          <a:bodyPr wrap="square" rtlCol="0">
            <a:spAutoFit/>
          </a:bodyPr>
          <a:lstStyle/>
          <a:p>
            <a:r>
              <a:rPr lang="pt-BR" dirty="0">
                <a:latin typeface="+mj-lt"/>
              </a:rPr>
              <a:t>Contatos:</a:t>
            </a:r>
          </a:p>
          <a:p>
            <a:endParaRPr lang="pt-BR" dirty="0">
              <a:latin typeface="+mj-lt"/>
            </a:endParaRPr>
          </a:p>
        </p:txBody>
      </p:sp>
      <p:sp>
        <p:nvSpPr>
          <p:cNvPr id="9" name="CaixaDeTexto 8">
            <a:extLst>
              <a:ext uri="{FF2B5EF4-FFF2-40B4-BE49-F238E27FC236}">
                <a16:creationId xmlns:a16="http://schemas.microsoft.com/office/drawing/2014/main" id="{ADB960B2-3B74-4B6B-8D20-A133CDC84B0F}"/>
              </a:ext>
            </a:extLst>
          </p:cNvPr>
          <p:cNvSpPr txBox="1"/>
          <p:nvPr/>
        </p:nvSpPr>
        <p:spPr>
          <a:xfrm>
            <a:off x="5513480" y="3429000"/>
            <a:ext cx="4378570" cy="1477328"/>
          </a:xfrm>
          <a:prstGeom prst="rect">
            <a:avLst/>
          </a:prstGeom>
          <a:noFill/>
          <a:ln>
            <a:noFill/>
            <a:prstDash val="dash"/>
          </a:ln>
        </p:spPr>
        <p:txBody>
          <a:bodyPr wrap="square" rtlCol="0">
            <a:spAutoFit/>
          </a:bodyPr>
          <a:lstStyle/>
          <a:p>
            <a:r>
              <a:rPr lang="pt-BR" dirty="0">
                <a:latin typeface="+mj-lt"/>
              </a:rPr>
              <a:t>Prof. Luciano Barbosa dos Santos</a:t>
            </a:r>
          </a:p>
          <a:p>
            <a:r>
              <a:rPr lang="pt-BR" dirty="0">
                <a:latin typeface="+mj-lt"/>
              </a:rPr>
              <a:t>E-mail: </a:t>
            </a:r>
            <a:r>
              <a:rPr lang="pt-BR" dirty="0">
                <a:latin typeface="Bahnschrift Light" panose="020B0502040204020203" pitchFamily="34" charset="0"/>
                <a:hlinkClick r:id="rId2"/>
              </a:rPr>
              <a:t>lbsantos@ctec.ufal.br</a:t>
            </a:r>
            <a:endParaRPr lang="pt-BR" dirty="0">
              <a:latin typeface="Bahnschrift Light" panose="020B0502040204020203" pitchFamily="34" charset="0"/>
            </a:endParaRPr>
          </a:p>
          <a:p>
            <a:endParaRPr lang="pt-BR" dirty="0">
              <a:latin typeface="Bahnschrift Light" panose="020B0502040204020203" pitchFamily="34" charset="0"/>
            </a:endParaRPr>
          </a:p>
          <a:p>
            <a:r>
              <a:rPr lang="pt-BR" dirty="0">
                <a:latin typeface="+mj-lt"/>
              </a:rPr>
              <a:t>Prof. Cézar Nonato Bezerra Candeias</a:t>
            </a:r>
          </a:p>
          <a:p>
            <a:r>
              <a:rPr lang="pt-BR" dirty="0">
                <a:latin typeface="+mj-lt"/>
              </a:rPr>
              <a:t>E-mail: </a:t>
            </a:r>
            <a:r>
              <a:rPr lang="pt-BR" dirty="0">
                <a:latin typeface="+mj-lt"/>
                <a:hlinkClick r:id="rId3"/>
              </a:rPr>
              <a:t>cezar@cedu.ufal.br</a:t>
            </a:r>
            <a:r>
              <a:rPr lang="pt-BR" dirty="0">
                <a:latin typeface="+mj-lt"/>
              </a:rPr>
              <a:t> </a:t>
            </a:r>
          </a:p>
        </p:txBody>
      </p:sp>
      <p:pic>
        <p:nvPicPr>
          <p:cNvPr id="4" name="Picture 2" descr="BrasÃ£o (PNG)">
            <a:extLst>
              <a:ext uri="{FF2B5EF4-FFF2-40B4-BE49-F238E27FC236}">
                <a16:creationId xmlns:a16="http://schemas.microsoft.com/office/drawing/2014/main" id="{101425B8-6DFA-4681-AFE5-B28E73378A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6" name="CaixaDeTexto 5">
            <a:extLst>
              <a:ext uri="{FF2B5EF4-FFF2-40B4-BE49-F238E27FC236}">
                <a16:creationId xmlns:a16="http://schemas.microsoft.com/office/drawing/2014/main" id="{B4F2D97B-A134-49B7-84A8-FA133847D45E}"/>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12" name="Imagem 11">
            <a:extLst>
              <a:ext uri="{FF2B5EF4-FFF2-40B4-BE49-F238E27FC236}">
                <a16:creationId xmlns:a16="http://schemas.microsoft.com/office/drawing/2014/main" id="{A6AB3E37-3DEF-47B2-8994-269E79A75E8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0" name="CaixaDeTexto 9">
            <a:extLst>
              <a:ext uri="{FF2B5EF4-FFF2-40B4-BE49-F238E27FC236}">
                <a16:creationId xmlns:a16="http://schemas.microsoft.com/office/drawing/2014/main" id="{3E3174F2-608A-4F70-8058-84A8530A6690}"/>
              </a:ext>
            </a:extLst>
          </p:cNvPr>
          <p:cNvSpPr txBox="1"/>
          <p:nvPr/>
        </p:nvSpPr>
        <p:spPr>
          <a:xfrm>
            <a:off x="83783" y="2824988"/>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2791895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Agrupar 10">
            <a:extLst>
              <a:ext uri="{FF2B5EF4-FFF2-40B4-BE49-F238E27FC236}">
                <a16:creationId xmlns:a16="http://schemas.microsoft.com/office/drawing/2014/main" id="{2A81D41F-9D51-4939-935B-DDAD761967CE}"/>
              </a:ext>
            </a:extLst>
          </p:cNvPr>
          <p:cNvGrpSpPr/>
          <p:nvPr/>
        </p:nvGrpSpPr>
        <p:grpSpPr>
          <a:xfrm>
            <a:off x="5765283" y="1825311"/>
            <a:ext cx="5991053" cy="3700936"/>
            <a:chOff x="5775508" y="2001641"/>
            <a:chExt cx="5991053" cy="3700936"/>
          </a:xfrm>
        </p:grpSpPr>
        <p:pic>
          <p:nvPicPr>
            <p:cNvPr id="7" name="Imagem 6">
              <a:extLst>
                <a:ext uri="{FF2B5EF4-FFF2-40B4-BE49-F238E27FC236}">
                  <a16:creationId xmlns:a16="http://schemas.microsoft.com/office/drawing/2014/main" id="{E68F9296-2F9C-4CAD-9467-963F745E5FA8}"/>
                </a:ext>
              </a:extLst>
            </p:cNvPr>
            <p:cNvPicPr>
              <a:picLocks noChangeAspect="1"/>
            </p:cNvPicPr>
            <p:nvPr/>
          </p:nvPicPr>
          <p:blipFill>
            <a:blip r:embed="rId2"/>
            <a:stretch>
              <a:fillRect/>
            </a:stretch>
          </p:blipFill>
          <p:spPr>
            <a:xfrm>
              <a:off x="10021801" y="2270264"/>
              <a:ext cx="1744760" cy="3432313"/>
            </a:xfrm>
            <a:prstGeom prst="rect">
              <a:avLst/>
            </a:prstGeom>
          </p:spPr>
        </p:pic>
        <p:sp>
          <p:nvSpPr>
            <p:cNvPr id="8" name="Balão de Fala: Retângulo com Cantos Arredondados 7">
              <a:extLst>
                <a:ext uri="{FF2B5EF4-FFF2-40B4-BE49-F238E27FC236}">
                  <a16:creationId xmlns:a16="http://schemas.microsoft.com/office/drawing/2014/main" id="{7C1FD98A-1782-433D-B245-E16B2EE63AED}"/>
                </a:ext>
              </a:extLst>
            </p:cNvPr>
            <p:cNvSpPr/>
            <p:nvPr/>
          </p:nvSpPr>
          <p:spPr>
            <a:xfrm>
              <a:off x="5775508" y="2001641"/>
              <a:ext cx="3665883" cy="1563193"/>
            </a:xfrm>
            <a:prstGeom prst="wedgeRoundRectCallout">
              <a:avLst>
                <a:gd name="adj1" fmla="val 61463"/>
                <a:gd name="adj2" fmla="val 262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Olá, eu sou o Paulo, sou engenheiro e vou ajudar a Júlia a apresentar algumas dicas para facilitar o estudo dessa ciência tão importante que é a matemática.</a:t>
              </a:r>
            </a:p>
          </p:txBody>
        </p:sp>
      </p:grpSp>
      <p:grpSp>
        <p:nvGrpSpPr>
          <p:cNvPr id="4" name="Agrupar 3">
            <a:extLst>
              <a:ext uri="{FF2B5EF4-FFF2-40B4-BE49-F238E27FC236}">
                <a16:creationId xmlns:a16="http://schemas.microsoft.com/office/drawing/2014/main" id="{703663E0-8599-40B9-848C-F83E492FC0D9}"/>
              </a:ext>
            </a:extLst>
          </p:cNvPr>
          <p:cNvGrpSpPr/>
          <p:nvPr/>
        </p:nvGrpSpPr>
        <p:grpSpPr>
          <a:xfrm>
            <a:off x="4286635" y="3619955"/>
            <a:ext cx="4671836" cy="3178042"/>
            <a:chOff x="4286635" y="3619955"/>
            <a:chExt cx="4671836" cy="3178042"/>
          </a:xfrm>
        </p:grpSpPr>
        <p:sp>
          <p:nvSpPr>
            <p:cNvPr id="9" name="Balão de Fala: Retângulo com Cantos Arredondados 8">
              <a:extLst>
                <a:ext uri="{FF2B5EF4-FFF2-40B4-BE49-F238E27FC236}">
                  <a16:creationId xmlns:a16="http://schemas.microsoft.com/office/drawing/2014/main" id="{89243F59-89A7-40B1-9C66-9821CA127A66}"/>
                </a:ext>
              </a:extLst>
            </p:cNvPr>
            <p:cNvSpPr/>
            <p:nvPr/>
          </p:nvSpPr>
          <p:spPr>
            <a:xfrm>
              <a:off x="4286635" y="4631717"/>
              <a:ext cx="3266439" cy="1357364"/>
            </a:xfrm>
            <a:prstGeom prst="wedgeRoundRectCallout">
              <a:avLst>
                <a:gd name="adj1" fmla="val 50448"/>
                <a:gd name="adj2" fmla="val -856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E eu sou a Maria, tenho prova de matemática na próxima semana e fiquei muito interessada nessas dicas!</a:t>
              </a:r>
            </a:p>
          </p:txBody>
        </p:sp>
        <p:pic>
          <p:nvPicPr>
            <p:cNvPr id="22" name="Imagem 21" descr="Uma imagem contendo brinquedo&#10;&#10;Descrição gerada com alta confiança">
              <a:extLst>
                <a:ext uri="{FF2B5EF4-FFF2-40B4-BE49-F238E27FC236}">
                  <a16:creationId xmlns:a16="http://schemas.microsoft.com/office/drawing/2014/main" id="{953BCBAE-881E-4B2A-A7C7-FE4E03B32C97}"/>
                </a:ext>
              </a:extLst>
            </p:cNvPr>
            <p:cNvPicPr>
              <a:picLocks noChangeAspect="1"/>
            </p:cNvPicPr>
            <p:nvPr/>
          </p:nvPicPr>
          <p:blipFill>
            <a:blip r:embed="rId3"/>
            <a:stretch>
              <a:fillRect/>
            </a:stretch>
          </p:blipFill>
          <p:spPr>
            <a:xfrm>
              <a:off x="7369450" y="3619955"/>
              <a:ext cx="1589021" cy="3178042"/>
            </a:xfrm>
            <a:prstGeom prst="rect">
              <a:avLst/>
            </a:prstGeom>
          </p:spPr>
        </p:pic>
      </p:grpSp>
      <p:pic>
        <p:nvPicPr>
          <p:cNvPr id="5" name="Imagem 4" descr="Uma imagem contendo camisa&#10;&#10;Descrição gerada automaticamente">
            <a:extLst>
              <a:ext uri="{FF2B5EF4-FFF2-40B4-BE49-F238E27FC236}">
                <a16:creationId xmlns:a16="http://schemas.microsoft.com/office/drawing/2014/main" id="{3BD4C217-F607-4BB1-9DDD-A680135600B6}"/>
              </a:ext>
            </a:extLst>
          </p:cNvPr>
          <p:cNvPicPr>
            <a:picLocks noChangeAspect="1"/>
          </p:cNvPicPr>
          <p:nvPr/>
        </p:nvPicPr>
        <p:blipFill>
          <a:blip r:embed="rId4"/>
          <a:stretch>
            <a:fillRect/>
          </a:stretch>
        </p:blipFill>
        <p:spPr>
          <a:xfrm>
            <a:off x="3769792" y="1078683"/>
            <a:ext cx="1465714" cy="2931427"/>
          </a:xfrm>
          <a:prstGeom prst="rect">
            <a:avLst/>
          </a:prstGeom>
        </p:spPr>
      </p:pic>
      <p:sp>
        <p:nvSpPr>
          <p:cNvPr id="2" name="Balão de Fala: Retângulo com Cantos Arredondados 1">
            <a:extLst>
              <a:ext uri="{FF2B5EF4-FFF2-40B4-BE49-F238E27FC236}">
                <a16:creationId xmlns:a16="http://schemas.microsoft.com/office/drawing/2014/main" id="{A97CF41F-67E3-4DD0-AB12-D93B2F1B9617}"/>
              </a:ext>
            </a:extLst>
          </p:cNvPr>
          <p:cNvSpPr/>
          <p:nvPr/>
        </p:nvSpPr>
        <p:spPr>
          <a:xfrm>
            <a:off x="5029201" y="214780"/>
            <a:ext cx="4012162" cy="1209263"/>
          </a:xfrm>
          <a:prstGeom prst="wedgeRoundRectCallout">
            <a:avLst>
              <a:gd name="adj1" fmla="val -51309"/>
              <a:gd name="adj2" fmla="val 77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Oi, eu sou a Júlia, sou professora de matemática e na atividade de hoje falarei sobre como estudar e conseguir aprendê-la.</a:t>
            </a:r>
          </a:p>
        </p:txBody>
      </p:sp>
      <p:pic>
        <p:nvPicPr>
          <p:cNvPr id="6" name="Picture 2" descr="BrasÃ£o (PNG)">
            <a:extLst>
              <a:ext uri="{FF2B5EF4-FFF2-40B4-BE49-F238E27FC236}">
                <a16:creationId xmlns:a16="http://schemas.microsoft.com/office/drawing/2014/main" id="{E39536A1-740B-4123-8605-B3EC8C3E3B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12" name="CaixaDeTexto 11">
            <a:extLst>
              <a:ext uri="{FF2B5EF4-FFF2-40B4-BE49-F238E27FC236}">
                <a16:creationId xmlns:a16="http://schemas.microsoft.com/office/drawing/2014/main" id="{77ECBEF9-7863-4476-B4DF-B0DF855AB1F9}"/>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7" name="Imagem 26">
            <a:extLst>
              <a:ext uri="{FF2B5EF4-FFF2-40B4-BE49-F238E27FC236}">
                <a16:creationId xmlns:a16="http://schemas.microsoft.com/office/drawing/2014/main" id="{5239FEE3-A62C-4D38-8BD1-E210162E10D5}"/>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4" name="CaixaDeTexto 13">
            <a:extLst>
              <a:ext uri="{FF2B5EF4-FFF2-40B4-BE49-F238E27FC236}">
                <a16:creationId xmlns:a16="http://schemas.microsoft.com/office/drawing/2014/main" id="{DD172738-35C2-46ED-9B72-EE4BE0E01F19}"/>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99417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40CE0DB3-E062-4DAD-BDAF-F156F5DB4682}"/>
              </a:ext>
            </a:extLst>
          </p:cNvPr>
          <p:cNvSpPr/>
          <p:nvPr/>
        </p:nvSpPr>
        <p:spPr>
          <a:xfrm>
            <a:off x="5518620" y="474051"/>
            <a:ext cx="4618382" cy="1209263"/>
          </a:xfrm>
          <a:prstGeom prst="wedgeRoundRectCallout">
            <a:avLst>
              <a:gd name="adj1" fmla="val -62017"/>
              <a:gd name="adj2" fmla="val 2671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mj-lt"/>
              </a:rPr>
              <a:t>Como você já deve saber, a matemática exige muita dedicação e nem sempre é fácil de ser aprendida!</a:t>
            </a:r>
          </a:p>
        </p:txBody>
      </p:sp>
      <p:grpSp>
        <p:nvGrpSpPr>
          <p:cNvPr id="5" name="Agrupar 4">
            <a:extLst>
              <a:ext uri="{FF2B5EF4-FFF2-40B4-BE49-F238E27FC236}">
                <a16:creationId xmlns:a16="http://schemas.microsoft.com/office/drawing/2014/main" id="{384EC603-C16C-4D8F-8707-B85940C06AF3}"/>
              </a:ext>
            </a:extLst>
          </p:cNvPr>
          <p:cNvGrpSpPr/>
          <p:nvPr/>
        </p:nvGrpSpPr>
        <p:grpSpPr>
          <a:xfrm>
            <a:off x="5095462" y="2637745"/>
            <a:ext cx="6419308" cy="4023955"/>
            <a:chOff x="5347253" y="2001641"/>
            <a:chExt cx="6419308" cy="4023955"/>
          </a:xfrm>
        </p:grpSpPr>
        <p:pic>
          <p:nvPicPr>
            <p:cNvPr id="6" name="Imagem 5">
              <a:extLst>
                <a:ext uri="{FF2B5EF4-FFF2-40B4-BE49-F238E27FC236}">
                  <a16:creationId xmlns:a16="http://schemas.microsoft.com/office/drawing/2014/main" id="{7C941436-6055-46FB-97F4-DE0ACA6683F2}"/>
                </a:ext>
              </a:extLst>
            </p:cNvPr>
            <p:cNvPicPr>
              <a:picLocks noChangeAspect="1"/>
            </p:cNvPicPr>
            <p:nvPr/>
          </p:nvPicPr>
          <p:blipFill>
            <a:blip r:embed="rId2"/>
            <a:stretch>
              <a:fillRect/>
            </a:stretch>
          </p:blipFill>
          <p:spPr>
            <a:xfrm>
              <a:off x="9857600" y="2270264"/>
              <a:ext cx="1908961" cy="3755332"/>
            </a:xfrm>
            <a:prstGeom prst="rect">
              <a:avLst/>
            </a:prstGeom>
          </p:spPr>
        </p:pic>
        <p:sp>
          <p:nvSpPr>
            <p:cNvPr id="7" name="Balão de Fala: Retângulo com Cantos Arredondados 6">
              <a:extLst>
                <a:ext uri="{FF2B5EF4-FFF2-40B4-BE49-F238E27FC236}">
                  <a16:creationId xmlns:a16="http://schemas.microsoft.com/office/drawing/2014/main" id="{497CC0B8-670B-4EE1-9610-917146E13880}"/>
                </a:ext>
              </a:extLst>
            </p:cNvPr>
            <p:cNvSpPr/>
            <p:nvPr/>
          </p:nvSpPr>
          <p:spPr>
            <a:xfrm>
              <a:off x="5347253" y="2001641"/>
              <a:ext cx="3955594" cy="1209263"/>
            </a:xfrm>
            <a:prstGeom prst="wedgeRoundRectCallout">
              <a:avLst>
                <a:gd name="adj1" fmla="val 61841"/>
                <a:gd name="adj2" fmla="val 5901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Mas é possível melhorar nosso desempenho se seguirmos algumas dicas bem simples. Vamos vê-las na atividade de hoje!</a:t>
              </a:r>
            </a:p>
          </p:txBody>
        </p:sp>
      </p:grpSp>
      <p:sp>
        <p:nvSpPr>
          <p:cNvPr id="8" name="Balão de Fala: Retângulo com Cantos Arredondados 7">
            <a:extLst>
              <a:ext uri="{FF2B5EF4-FFF2-40B4-BE49-F238E27FC236}">
                <a16:creationId xmlns:a16="http://schemas.microsoft.com/office/drawing/2014/main" id="{318353EB-9018-4051-A42C-18CFBDC638C8}"/>
              </a:ext>
            </a:extLst>
          </p:cNvPr>
          <p:cNvSpPr/>
          <p:nvPr/>
        </p:nvSpPr>
        <p:spPr>
          <a:xfrm>
            <a:off x="5095461" y="4131167"/>
            <a:ext cx="3665883" cy="1923263"/>
          </a:xfrm>
          <a:prstGeom prst="wedgeRoundRectCallout">
            <a:avLst>
              <a:gd name="adj1" fmla="val 69235"/>
              <a:gd name="adj2" fmla="val -4292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Aproveite aquilo que vamos apresentar pois a matemática é muito importante para todos nós. Sem ela a nossa vida ficaria muito complicada, praticamente impossível!</a:t>
            </a:r>
          </a:p>
        </p:txBody>
      </p:sp>
      <p:pic>
        <p:nvPicPr>
          <p:cNvPr id="21" name="Picture 2" descr="BrasÃ£o (PNG)">
            <a:extLst>
              <a:ext uri="{FF2B5EF4-FFF2-40B4-BE49-F238E27FC236}">
                <a16:creationId xmlns:a16="http://schemas.microsoft.com/office/drawing/2014/main" id="{04A6E878-41AC-4705-A6A2-C360A66E38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23" name="CaixaDeTexto 22">
            <a:extLst>
              <a:ext uri="{FF2B5EF4-FFF2-40B4-BE49-F238E27FC236}">
                <a16:creationId xmlns:a16="http://schemas.microsoft.com/office/drawing/2014/main" id="{0B176911-466E-424F-84AD-BEB73F46DD43}"/>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5" name="Imagem 24">
            <a:extLst>
              <a:ext uri="{FF2B5EF4-FFF2-40B4-BE49-F238E27FC236}">
                <a16:creationId xmlns:a16="http://schemas.microsoft.com/office/drawing/2014/main" id="{723C605C-DA6F-4D46-9709-554BA0739D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pic>
        <p:nvPicPr>
          <p:cNvPr id="29" name="Imagem 28" descr="Uma imagem contendo camisa&#10;&#10;Descrição gerada automaticamente">
            <a:extLst>
              <a:ext uri="{FF2B5EF4-FFF2-40B4-BE49-F238E27FC236}">
                <a16:creationId xmlns:a16="http://schemas.microsoft.com/office/drawing/2014/main" id="{761E3ACE-1602-4E2F-976B-0BB9DBE9CAEE}"/>
              </a:ext>
            </a:extLst>
          </p:cNvPr>
          <p:cNvPicPr>
            <a:picLocks noChangeAspect="1"/>
          </p:cNvPicPr>
          <p:nvPr/>
        </p:nvPicPr>
        <p:blipFill>
          <a:blip r:embed="rId5"/>
          <a:stretch>
            <a:fillRect/>
          </a:stretch>
        </p:blipFill>
        <p:spPr>
          <a:xfrm>
            <a:off x="3769792" y="1078683"/>
            <a:ext cx="1465714" cy="2931427"/>
          </a:xfrm>
          <a:prstGeom prst="rect">
            <a:avLst/>
          </a:prstGeom>
        </p:spPr>
      </p:pic>
      <p:sp>
        <p:nvSpPr>
          <p:cNvPr id="12" name="CaixaDeTexto 11">
            <a:extLst>
              <a:ext uri="{FF2B5EF4-FFF2-40B4-BE49-F238E27FC236}">
                <a16:creationId xmlns:a16="http://schemas.microsoft.com/office/drawing/2014/main" id="{0827B7D7-A821-4A0F-A8B3-934A6D033729}"/>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316780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00CF30FA-759E-441A-8080-AC1F932BA831}"/>
              </a:ext>
            </a:extLst>
          </p:cNvPr>
          <p:cNvSpPr/>
          <p:nvPr/>
        </p:nvSpPr>
        <p:spPr>
          <a:xfrm>
            <a:off x="5777946" y="530087"/>
            <a:ext cx="3418236" cy="1209263"/>
          </a:xfrm>
          <a:prstGeom prst="wedgeRoundRectCallout">
            <a:avLst>
              <a:gd name="adj1" fmla="val 60141"/>
              <a:gd name="adj2" fmla="val 2723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mj-lt"/>
              </a:rPr>
              <a:t>Uma coisa que eu percebi é que a matemática tem vários níveis de dificuldade.</a:t>
            </a:r>
          </a:p>
        </p:txBody>
      </p:sp>
      <p:sp>
        <p:nvSpPr>
          <p:cNvPr id="5" name="Balão de Fala: Retângulo com Cantos Arredondados 4">
            <a:extLst>
              <a:ext uri="{FF2B5EF4-FFF2-40B4-BE49-F238E27FC236}">
                <a16:creationId xmlns:a16="http://schemas.microsoft.com/office/drawing/2014/main" id="{2B57D4FB-9940-4E42-A192-9FE9DD85AB7D}"/>
              </a:ext>
            </a:extLst>
          </p:cNvPr>
          <p:cNvSpPr/>
          <p:nvPr/>
        </p:nvSpPr>
        <p:spPr>
          <a:xfrm>
            <a:off x="5597237" y="3805628"/>
            <a:ext cx="4198685" cy="1542227"/>
          </a:xfrm>
          <a:prstGeom prst="wedgeRoundRectCallout">
            <a:avLst>
              <a:gd name="adj1" fmla="val 50448"/>
              <a:gd name="adj2" fmla="val -144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mj-lt"/>
              </a:rPr>
              <a:t>Mas percebi também que sempre que me dedico bastante, quando tiro todas as dúvidas e faço muitos exercícios eu consigo obter boas notas!</a:t>
            </a:r>
          </a:p>
        </p:txBody>
      </p:sp>
      <p:sp>
        <p:nvSpPr>
          <p:cNvPr id="6" name="Balão de Fala: Retângulo com Cantos Arredondados 5">
            <a:extLst>
              <a:ext uri="{FF2B5EF4-FFF2-40B4-BE49-F238E27FC236}">
                <a16:creationId xmlns:a16="http://schemas.microsoft.com/office/drawing/2014/main" id="{C5B0FF6E-D53E-4E31-891E-64D179EB41E9}"/>
              </a:ext>
            </a:extLst>
          </p:cNvPr>
          <p:cNvSpPr/>
          <p:nvPr/>
        </p:nvSpPr>
        <p:spPr>
          <a:xfrm>
            <a:off x="4253948" y="2179986"/>
            <a:ext cx="3763205" cy="1209263"/>
          </a:xfrm>
          <a:prstGeom prst="wedgeRoundRectCallout">
            <a:avLst>
              <a:gd name="adj1" fmla="val 88907"/>
              <a:gd name="adj2" fmla="val -5824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mj-lt"/>
              </a:rPr>
              <a:t>Alguns assuntos e exercícios são simples e fáceis de entender, outros são muito complicados.</a:t>
            </a:r>
          </a:p>
        </p:txBody>
      </p:sp>
      <p:pic>
        <p:nvPicPr>
          <p:cNvPr id="17" name="Imagem 16" descr="Uma imagem contendo brinquedo&#10;&#10;Descrição gerada com alta confiança">
            <a:extLst>
              <a:ext uri="{FF2B5EF4-FFF2-40B4-BE49-F238E27FC236}">
                <a16:creationId xmlns:a16="http://schemas.microsoft.com/office/drawing/2014/main" id="{18EFDAB6-D6D8-4B9C-BFBB-C4EE4FD8C241}"/>
              </a:ext>
            </a:extLst>
          </p:cNvPr>
          <p:cNvPicPr>
            <a:picLocks noChangeAspect="1"/>
          </p:cNvPicPr>
          <p:nvPr/>
        </p:nvPicPr>
        <p:blipFill>
          <a:blip r:embed="rId2"/>
          <a:stretch>
            <a:fillRect/>
          </a:stretch>
        </p:blipFill>
        <p:spPr>
          <a:xfrm>
            <a:off x="9504971" y="586625"/>
            <a:ext cx="1851769" cy="3703537"/>
          </a:xfrm>
          <a:prstGeom prst="rect">
            <a:avLst/>
          </a:prstGeom>
        </p:spPr>
      </p:pic>
      <p:pic>
        <p:nvPicPr>
          <p:cNvPr id="2" name="Picture 2" descr="BrasÃ£o (PNG)">
            <a:extLst>
              <a:ext uri="{FF2B5EF4-FFF2-40B4-BE49-F238E27FC236}">
                <a16:creationId xmlns:a16="http://schemas.microsoft.com/office/drawing/2014/main" id="{B048966F-7202-4D42-AB57-F3358A8869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9FCD5391-A962-4DFA-BD10-7191F20C3855}"/>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0" name="Imagem 19">
            <a:extLst>
              <a:ext uri="{FF2B5EF4-FFF2-40B4-BE49-F238E27FC236}">
                <a16:creationId xmlns:a16="http://schemas.microsoft.com/office/drawing/2014/main" id="{7BEEF23A-6DA5-40C5-B1F3-8C75EA6CAAA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0" name="CaixaDeTexto 9">
            <a:extLst>
              <a:ext uri="{FF2B5EF4-FFF2-40B4-BE49-F238E27FC236}">
                <a16:creationId xmlns:a16="http://schemas.microsoft.com/office/drawing/2014/main" id="{8EFD6C38-CB3A-4354-9D2C-BAD043C166F4}"/>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190091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Balão de Fala: Retângulo com Cantos Arredondados 8">
            <a:extLst>
              <a:ext uri="{FF2B5EF4-FFF2-40B4-BE49-F238E27FC236}">
                <a16:creationId xmlns:a16="http://schemas.microsoft.com/office/drawing/2014/main" id="{5F6ECC7F-41FF-43EA-B784-7BFF574752A9}"/>
              </a:ext>
            </a:extLst>
          </p:cNvPr>
          <p:cNvSpPr/>
          <p:nvPr/>
        </p:nvSpPr>
        <p:spPr>
          <a:xfrm>
            <a:off x="5512904" y="335274"/>
            <a:ext cx="3863008" cy="1365340"/>
          </a:xfrm>
          <a:prstGeom prst="wedgeRoundRectCallout">
            <a:avLst>
              <a:gd name="adj1" fmla="val -64594"/>
              <a:gd name="adj2" fmla="val 2502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É isso mesmo, Maria. Dedicação e resolução de exercícios são essenciais para aprender matemática.</a:t>
            </a:r>
          </a:p>
        </p:txBody>
      </p:sp>
      <p:sp>
        <p:nvSpPr>
          <p:cNvPr id="10" name="Balão de Fala: Retângulo com Cantos Arredondados 9">
            <a:extLst>
              <a:ext uri="{FF2B5EF4-FFF2-40B4-BE49-F238E27FC236}">
                <a16:creationId xmlns:a16="http://schemas.microsoft.com/office/drawing/2014/main" id="{1E0CD29E-6AFB-49D7-A871-1B732576BC69}"/>
              </a:ext>
            </a:extLst>
          </p:cNvPr>
          <p:cNvSpPr/>
          <p:nvPr/>
        </p:nvSpPr>
        <p:spPr>
          <a:xfrm>
            <a:off x="5512904" y="2615738"/>
            <a:ext cx="3609202" cy="1365340"/>
          </a:xfrm>
          <a:prstGeom prst="wedgeRoundRectCallout">
            <a:avLst>
              <a:gd name="adj1" fmla="val -63496"/>
              <a:gd name="adj2" fmla="val -7687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Mas, o primeiro passo é ver a matemática como nossa amiga, pois ela existe para facilitar a nossa vida, e não para complicá-la!</a:t>
            </a:r>
          </a:p>
        </p:txBody>
      </p:sp>
      <p:grpSp>
        <p:nvGrpSpPr>
          <p:cNvPr id="13" name="Agrupar 12">
            <a:extLst>
              <a:ext uri="{FF2B5EF4-FFF2-40B4-BE49-F238E27FC236}">
                <a16:creationId xmlns:a16="http://schemas.microsoft.com/office/drawing/2014/main" id="{987D72DA-C3E6-47F3-97DA-BF0D37E3F64D}"/>
              </a:ext>
            </a:extLst>
          </p:cNvPr>
          <p:cNvGrpSpPr/>
          <p:nvPr/>
        </p:nvGrpSpPr>
        <p:grpSpPr>
          <a:xfrm>
            <a:off x="4752109" y="2934166"/>
            <a:ext cx="6762661" cy="3755332"/>
            <a:chOff x="4752109" y="2934166"/>
            <a:chExt cx="6762661" cy="3755332"/>
          </a:xfrm>
        </p:grpSpPr>
        <p:pic>
          <p:nvPicPr>
            <p:cNvPr id="11" name="Imagem 10">
              <a:extLst>
                <a:ext uri="{FF2B5EF4-FFF2-40B4-BE49-F238E27FC236}">
                  <a16:creationId xmlns:a16="http://schemas.microsoft.com/office/drawing/2014/main" id="{27F380B8-3BCE-4A95-8A56-D02CA72CE857}"/>
                </a:ext>
              </a:extLst>
            </p:cNvPr>
            <p:cNvPicPr>
              <a:picLocks noChangeAspect="1"/>
            </p:cNvPicPr>
            <p:nvPr/>
          </p:nvPicPr>
          <p:blipFill>
            <a:blip r:embed="rId2"/>
            <a:stretch>
              <a:fillRect/>
            </a:stretch>
          </p:blipFill>
          <p:spPr>
            <a:xfrm>
              <a:off x="9605809" y="2934166"/>
              <a:ext cx="1908961" cy="3755332"/>
            </a:xfrm>
            <a:prstGeom prst="rect">
              <a:avLst/>
            </a:prstGeom>
          </p:spPr>
        </p:pic>
        <p:sp>
          <p:nvSpPr>
            <p:cNvPr id="12" name="Balão de Fala: Retângulo com Cantos Arredondados 11">
              <a:extLst>
                <a:ext uri="{FF2B5EF4-FFF2-40B4-BE49-F238E27FC236}">
                  <a16:creationId xmlns:a16="http://schemas.microsoft.com/office/drawing/2014/main" id="{E26760A9-66FD-42BB-9EF0-CA0CBE7B3EB9}"/>
                </a:ext>
              </a:extLst>
            </p:cNvPr>
            <p:cNvSpPr/>
            <p:nvPr/>
          </p:nvSpPr>
          <p:spPr>
            <a:xfrm>
              <a:off x="4752109" y="4475018"/>
              <a:ext cx="4369997" cy="1633590"/>
            </a:xfrm>
            <a:prstGeom prst="wedgeRoundRectCallout">
              <a:avLst>
                <a:gd name="adj1" fmla="val 60366"/>
                <a:gd name="adj2" fmla="val -4453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Entre outras utilidades, a matemática nos ajuda a entender as coisas que acontecem ao nosso redor, desde os fenômenos da natureza até tudo aquilo que o homem conseguiu inventar até hoje.</a:t>
              </a:r>
            </a:p>
          </p:txBody>
        </p:sp>
      </p:grpSp>
      <p:pic>
        <p:nvPicPr>
          <p:cNvPr id="2" name="Imagem 1" descr="Uma imagem contendo camisa&#10;&#10;Descrição gerada automaticamente">
            <a:extLst>
              <a:ext uri="{FF2B5EF4-FFF2-40B4-BE49-F238E27FC236}">
                <a16:creationId xmlns:a16="http://schemas.microsoft.com/office/drawing/2014/main" id="{D4ADA5FA-03B4-4D78-AAD7-59A179D0F7C0}"/>
              </a:ext>
            </a:extLst>
          </p:cNvPr>
          <p:cNvPicPr>
            <a:picLocks noChangeAspect="1"/>
          </p:cNvPicPr>
          <p:nvPr/>
        </p:nvPicPr>
        <p:blipFill>
          <a:blip r:embed="rId3"/>
          <a:stretch>
            <a:fillRect/>
          </a:stretch>
        </p:blipFill>
        <p:spPr>
          <a:xfrm>
            <a:off x="3769792" y="1078683"/>
            <a:ext cx="1465714" cy="2931427"/>
          </a:xfrm>
          <a:prstGeom prst="rect">
            <a:avLst/>
          </a:prstGeom>
        </p:spPr>
      </p:pic>
      <p:pic>
        <p:nvPicPr>
          <p:cNvPr id="3" name="Picture 2" descr="BrasÃ£o (PNG)">
            <a:extLst>
              <a:ext uri="{FF2B5EF4-FFF2-40B4-BE49-F238E27FC236}">
                <a16:creationId xmlns:a16="http://schemas.microsoft.com/office/drawing/2014/main" id="{17AFFE32-EC82-41FB-82E3-5945FD4625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67874583-C855-47FD-B122-C9AAC5EDD965}"/>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5" name="Imagem 4">
            <a:extLst>
              <a:ext uri="{FF2B5EF4-FFF2-40B4-BE49-F238E27FC236}">
                <a16:creationId xmlns:a16="http://schemas.microsoft.com/office/drawing/2014/main" id="{3C33E156-15E8-4075-BEA1-B8AADBEC3FE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4" name="CaixaDeTexto 13">
            <a:extLst>
              <a:ext uri="{FF2B5EF4-FFF2-40B4-BE49-F238E27FC236}">
                <a16:creationId xmlns:a16="http://schemas.microsoft.com/office/drawing/2014/main" id="{EEA6FD06-3D25-4321-8841-D66B5514481D}"/>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67340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086F229E-FC3D-4005-8430-4CE81992648B}"/>
              </a:ext>
            </a:extLst>
          </p:cNvPr>
          <p:cNvSpPr/>
          <p:nvPr/>
        </p:nvSpPr>
        <p:spPr>
          <a:xfrm>
            <a:off x="5541826" y="415636"/>
            <a:ext cx="4125419" cy="1547557"/>
          </a:xfrm>
          <a:prstGeom prst="wedgeRoundRectCallout">
            <a:avLst>
              <a:gd name="adj1" fmla="val 63835"/>
              <a:gd name="adj2" fmla="val 1362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Alguns dos meus colegas dizem que detestam matemática, mas eu acho que eles apenas não estão estudando da forma correta, pois a matemática tem muita coisa interessante.</a:t>
            </a:r>
          </a:p>
        </p:txBody>
      </p:sp>
      <p:grpSp>
        <p:nvGrpSpPr>
          <p:cNvPr id="9" name="Agrupar 8">
            <a:extLst>
              <a:ext uri="{FF2B5EF4-FFF2-40B4-BE49-F238E27FC236}">
                <a16:creationId xmlns:a16="http://schemas.microsoft.com/office/drawing/2014/main" id="{3E7E2BB9-F693-4032-A0BD-747E2193F00C}"/>
              </a:ext>
            </a:extLst>
          </p:cNvPr>
          <p:cNvGrpSpPr/>
          <p:nvPr/>
        </p:nvGrpSpPr>
        <p:grpSpPr>
          <a:xfrm>
            <a:off x="3677868" y="2310664"/>
            <a:ext cx="6053651" cy="4017249"/>
            <a:chOff x="3774853" y="2310664"/>
            <a:chExt cx="6053651" cy="4017249"/>
          </a:xfrm>
        </p:grpSpPr>
        <p:pic>
          <p:nvPicPr>
            <p:cNvPr id="5" name="Imagem 4">
              <a:extLst>
                <a:ext uri="{FF2B5EF4-FFF2-40B4-BE49-F238E27FC236}">
                  <a16:creationId xmlns:a16="http://schemas.microsoft.com/office/drawing/2014/main" id="{B3252E89-EE7D-4471-8E61-5A51D8164A34}"/>
                </a:ext>
              </a:extLst>
            </p:cNvPr>
            <p:cNvPicPr>
              <a:picLocks noChangeAspect="1"/>
            </p:cNvPicPr>
            <p:nvPr/>
          </p:nvPicPr>
          <p:blipFill>
            <a:blip r:embed="rId2"/>
            <a:stretch>
              <a:fillRect/>
            </a:stretch>
          </p:blipFill>
          <p:spPr>
            <a:xfrm>
              <a:off x="3774853" y="2941983"/>
              <a:ext cx="1721182" cy="3385930"/>
            </a:xfrm>
            <a:prstGeom prst="rect">
              <a:avLst/>
            </a:prstGeom>
          </p:spPr>
        </p:pic>
        <p:sp>
          <p:nvSpPr>
            <p:cNvPr id="6" name="Balão de Fala: Retângulo com Cantos Arredondados 5">
              <a:extLst>
                <a:ext uri="{FF2B5EF4-FFF2-40B4-BE49-F238E27FC236}">
                  <a16:creationId xmlns:a16="http://schemas.microsoft.com/office/drawing/2014/main" id="{205F5D42-E51F-40D4-9C8E-A9D37C400E0B}"/>
                </a:ext>
              </a:extLst>
            </p:cNvPr>
            <p:cNvSpPr/>
            <p:nvPr/>
          </p:nvSpPr>
          <p:spPr>
            <a:xfrm>
              <a:off x="5874548" y="2310664"/>
              <a:ext cx="3953956" cy="1547558"/>
            </a:xfrm>
            <a:prstGeom prst="wedgeRoundRectCallout">
              <a:avLst>
                <a:gd name="adj1" fmla="val -66428"/>
                <a:gd name="adj2" fmla="val 4637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Essa é uma questão muito importante Maria, pois, para conseguirmos aprender alguma coisa, temos que nos interessar por ela.</a:t>
              </a:r>
            </a:p>
          </p:txBody>
        </p:sp>
      </p:grpSp>
      <p:sp>
        <p:nvSpPr>
          <p:cNvPr id="7" name="Balão de Fala: Retângulo com Cantos Arredondados 6">
            <a:extLst>
              <a:ext uri="{FF2B5EF4-FFF2-40B4-BE49-F238E27FC236}">
                <a16:creationId xmlns:a16="http://schemas.microsoft.com/office/drawing/2014/main" id="{160AA0CD-5403-469E-A5B3-5BF69743B541}"/>
              </a:ext>
            </a:extLst>
          </p:cNvPr>
          <p:cNvSpPr/>
          <p:nvPr/>
        </p:nvSpPr>
        <p:spPr>
          <a:xfrm>
            <a:off x="6170088" y="4483990"/>
            <a:ext cx="4553330" cy="1547558"/>
          </a:xfrm>
          <a:prstGeom prst="wedgeRoundRectCallout">
            <a:avLst>
              <a:gd name="adj1" fmla="val -64915"/>
              <a:gd name="adj2" fmla="val -4253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Também é importante ter a mente aberta e ser otimista na hora de estudar. Quando paramos de repetir para nós mesmos que o assunto é chato e complicado já estamos dando o primeiro passo para aprendê-lo.</a:t>
            </a:r>
          </a:p>
        </p:txBody>
      </p:sp>
      <p:pic>
        <p:nvPicPr>
          <p:cNvPr id="19" name="Imagem 18" descr="Uma imagem contendo brinquedo&#10;&#10;Descrição gerada com alta confiança">
            <a:extLst>
              <a:ext uri="{FF2B5EF4-FFF2-40B4-BE49-F238E27FC236}">
                <a16:creationId xmlns:a16="http://schemas.microsoft.com/office/drawing/2014/main" id="{F350BFCD-AC78-4FF3-A741-D2338490373B}"/>
              </a:ext>
            </a:extLst>
          </p:cNvPr>
          <p:cNvPicPr>
            <a:picLocks noChangeAspect="1"/>
          </p:cNvPicPr>
          <p:nvPr/>
        </p:nvPicPr>
        <p:blipFill>
          <a:blip r:embed="rId3"/>
          <a:stretch>
            <a:fillRect/>
          </a:stretch>
        </p:blipFill>
        <p:spPr>
          <a:xfrm>
            <a:off x="9795921" y="586625"/>
            <a:ext cx="1851769" cy="3703537"/>
          </a:xfrm>
          <a:prstGeom prst="rect">
            <a:avLst/>
          </a:prstGeom>
        </p:spPr>
      </p:pic>
      <p:pic>
        <p:nvPicPr>
          <p:cNvPr id="2" name="Picture 2" descr="BrasÃ£o (PNG)">
            <a:extLst>
              <a:ext uri="{FF2B5EF4-FFF2-40B4-BE49-F238E27FC236}">
                <a16:creationId xmlns:a16="http://schemas.microsoft.com/office/drawing/2014/main" id="{B184E8CA-9B03-4EB3-ACF8-E9829286A2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DA2D7A33-6613-41AA-B72E-63FBB6B36D16}"/>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2" name="Imagem 21">
            <a:extLst>
              <a:ext uri="{FF2B5EF4-FFF2-40B4-BE49-F238E27FC236}">
                <a16:creationId xmlns:a16="http://schemas.microsoft.com/office/drawing/2014/main" id="{E12EEE38-1133-4CFE-9BF3-E70999A575B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2" name="CaixaDeTexto 11">
            <a:extLst>
              <a:ext uri="{FF2B5EF4-FFF2-40B4-BE49-F238E27FC236}">
                <a16:creationId xmlns:a16="http://schemas.microsoft.com/office/drawing/2014/main" id="{77CE491B-1F92-4D51-A0AE-06ED6F498CB2}"/>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416087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lão de Fala: Retângulo com Cantos Arredondados 3">
            <a:extLst>
              <a:ext uri="{FF2B5EF4-FFF2-40B4-BE49-F238E27FC236}">
                <a16:creationId xmlns:a16="http://schemas.microsoft.com/office/drawing/2014/main" id="{45832678-8CFE-4195-8657-C092974DD55D}"/>
              </a:ext>
            </a:extLst>
          </p:cNvPr>
          <p:cNvSpPr/>
          <p:nvPr/>
        </p:nvSpPr>
        <p:spPr>
          <a:xfrm>
            <a:off x="7322720" y="175728"/>
            <a:ext cx="2577703" cy="992793"/>
          </a:xfrm>
          <a:prstGeom prst="wedgeRoundRectCallout">
            <a:avLst>
              <a:gd name="adj1" fmla="val 64705"/>
              <a:gd name="adj2" fmla="val 3896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Sabe o que me deixa mais chateada com a matemática?</a:t>
            </a:r>
          </a:p>
        </p:txBody>
      </p:sp>
      <p:pic>
        <p:nvPicPr>
          <p:cNvPr id="23" name="Imagem 22" descr="Uma imagem contendo brinquedo&#10;&#10;Descrição gerada com alta confiança">
            <a:extLst>
              <a:ext uri="{FF2B5EF4-FFF2-40B4-BE49-F238E27FC236}">
                <a16:creationId xmlns:a16="http://schemas.microsoft.com/office/drawing/2014/main" id="{7E04941F-B8A9-4FD7-8F54-615F44AB9663}"/>
              </a:ext>
            </a:extLst>
          </p:cNvPr>
          <p:cNvPicPr>
            <a:picLocks noChangeAspect="1"/>
          </p:cNvPicPr>
          <p:nvPr/>
        </p:nvPicPr>
        <p:blipFill>
          <a:blip r:embed="rId2"/>
          <a:stretch>
            <a:fillRect/>
          </a:stretch>
        </p:blipFill>
        <p:spPr>
          <a:xfrm>
            <a:off x="9795921" y="672126"/>
            <a:ext cx="1851769" cy="3703537"/>
          </a:xfrm>
          <a:prstGeom prst="rect">
            <a:avLst/>
          </a:prstGeom>
        </p:spPr>
      </p:pic>
      <p:sp>
        <p:nvSpPr>
          <p:cNvPr id="24" name="Balão de Fala: Retângulo com Cantos Arredondados 23">
            <a:extLst>
              <a:ext uri="{FF2B5EF4-FFF2-40B4-BE49-F238E27FC236}">
                <a16:creationId xmlns:a16="http://schemas.microsoft.com/office/drawing/2014/main" id="{E579F0CE-A784-4413-A668-F8CB76F00856}"/>
              </a:ext>
            </a:extLst>
          </p:cNvPr>
          <p:cNvSpPr/>
          <p:nvPr/>
        </p:nvSpPr>
        <p:spPr>
          <a:xfrm>
            <a:off x="5999018" y="1664919"/>
            <a:ext cx="3796903" cy="1548362"/>
          </a:xfrm>
          <a:prstGeom prst="wedgeRoundRectCallout">
            <a:avLst>
              <a:gd name="adj1" fmla="val 62279"/>
              <a:gd name="adj2" fmla="val -7491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Muitas vezes cometo erros tolos nas provas, errando cálculos simples e esquecendo as regras básicas do assunto. Isso me dá uma raiva tão grande!</a:t>
            </a:r>
          </a:p>
        </p:txBody>
      </p:sp>
      <p:grpSp>
        <p:nvGrpSpPr>
          <p:cNvPr id="2" name="Agrupar 1">
            <a:extLst>
              <a:ext uri="{FF2B5EF4-FFF2-40B4-BE49-F238E27FC236}">
                <a16:creationId xmlns:a16="http://schemas.microsoft.com/office/drawing/2014/main" id="{3C6646D7-BD61-4B4C-AA72-04AEE29ABA3D}"/>
              </a:ext>
            </a:extLst>
          </p:cNvPr>
          <p:cNvGrpSpPr/>
          <p:nvPr/>
        </p:nvGrpSpPr>
        <p:grpSpPr>
          <a:xfrm>
            <a:off x="3790355" y="2562542"/>
            <a:ext cx="4400542" cy="3385930"/>
            <a:chOff x="3802559" y="2941983"/>
            <a:chExt cx="4400542" cy="3385930"/>
          </a:xfrm>
        </p:grpSpPr>
        <p:pic>
          <p:nvPicPr>
            <p:cNvPr id="25" name="Imagem 24">
              <a:extLst>
                <a:ext uri="{FF2B5EF4-FFF2-40B4-BE49-F238E27FC236}">
                  <a16:creationId xmlns:a16="http://schemas.microsoft.com/office/drawing/2014/main" id="{A59CA31D-3B24-44BF-9827-836C2F51D3C1}"/>
                </a:ext>
              </a:extLst>
            </p:cNvPr>
            <p:cNvPicPr>
              <a:picLocks noChangeAspect="1"/>
            </p:cNvPicPr>
            <p:nvPr/>
          </p:nvPicPr>
          <p:blipFill>
            <a:blip r:embed="rId3"/>
            <a:stretch>
              <a:fillRect/>
            </a:stretch>
          </p:blipFill>
          <p:spPr>
            <a:xfrm>
              <a:off x="3802559" y="2941983"/>
              <a:ext cx="1721182" cy="3385930"/>
            </a:xfrm>
            <a:prstGeom prst="rect">
              <a:avLst/>
            </a:prstGeom>
          </p:spPr>
        </p:pic>
        <p:sp>
          <p:nvSpPr>
            <p:cNvPr id="26" name="Balão de Fala: Retângulo com Cantos Arredondados 25">
              <a:extLst>
                <a:ext uri="{FF2B5EF4-FFF2-40B4-BE49-F238E27FC236}">
                  <a16:creationId xmlns:a16="http://schemas.microsoft.com/office/drawing/2014/main" id="{2921EB50-DA56-4172-90AF-69227C73F75C}"/>
                </a:ext>
              </a:extLst>
            </p:cNvPr>
            <p:cNvSpPr/>
            <p:nvPr/>
          </p:nvSpPr>
          <p:spPr>
            <a:xfrm>
              <a:off x="5293539" y="3941649"/>
              <a:ext cx="2909562" cy="1386597"/>
            </a:xfrm>
            <a:prstGeom prst="wedgeRoundRectCallout">
              <a:avLst>
                <a:gd name="adj1" fmla="val -69689"/>
                <a:gd name="adj2" fmla="val -427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Então, às vezes fica mais fácil quando decoramos algumas coisas. Por exemplo: a tabuada.</a:t>
              </a:r>
            </a:p>
          </p:txBody>
        </p:sp>
      </p:grpSp>
      <p:sp>
        <p:nvSpPr>
          <p:cNvPr id="3" name="Balão de Fala: Retângulo com Cantos Arredondados 2">
            <a:extLst>
              <a:ext uri="{FF2B5EF4-FFF2-40B4-BE49-F238E27FC236}">
                <a16:creationId xmlns:a16="http://schemas.microsoft.com/office/drawing/2014/main" id="{1E08032E-73BB-4621-B7D3-640CAD188207}"/>
              </a:ext>
            </a:extLst>
          </p:cNvPr>
          <p:cNvSpPr/>
          <p:nvPr/>
        </p:nvSpPr>
        <p:spPr>
          <a:xfrm>
            <a:off x="5302621" y="4954798"/>
            <a:ext cx="2909562" cy="1461364"/>
          </a:xfrm>
          <a:prstGeom prst="wedgeRoundRectCallout">
            <a:avLst>
              <a:gd name="adj1" fmla="val -41342"/>
              <a:gd name="adj2" fmla="val 1142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Uma boa dica é sempre ter a tabuada ou um resumo do assunto por perto  na hora de estudar.</a:t>
            </a:r>
          </a:p>
        </p:txBody>
      </p:sp>
      <p:sp>
        <p:nvSpPr>
          <p:cNvPr id="19" name="Balão de Fala: Retângulo com Cantos Arredondados 18">
            <a:extLst>
              <a:ext uri="{FF2B5EF4-FFF2-40B4-BE49-F238E27FC236}">
                <a16:creationId xmlns:a16="http://schemas.microsoft.com/office/drawing/2014/main" id="{D9BB7F15-EE86-4758-AD6D-728A33015E76}"/>
              </a:ext>
            </a:extLst>
          </p:cNvPr>
          <p:cNvSpPr/>
          <p:nvPr/>
        </p:nvSpPr>
        <p:spPr>
          <a:xfrm>
            <a:off x="8202653" y="4938041"/>
            <a:ext cx="2519152" cy="1461363"/>
          </a:xfrm>
          <a:prstGeom prst="wedgeRoundRectCallout">
            <a:avLst>
              <a:gd name="adj1" fmla="val -41342"/>
              <a:gd name="adj2" fmla="val 1142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mj-lt"/>
              </a:rPr>
              <a:t>E assim, aos poucos, vamos memorizando as informações importantes e resolvendo os exercícios mais facilmente.</a:t>
            </a:r>
          </a:p>
        </p:txBody>
      </p:sp>
      <p:pic>
        <p:nvPicPr>
          <p:cNvPr id="5" name="Picture 2" descr="BrasÃ£o (PNG)">
            <a:extLst>
              <a:ext uri="{FF2B5EF4-FFF2-40B4-BE49-F238E27FC236}">
                <a16:creationId xmlns:a16="http://schemas.microsoft.com/office/drawing/2014/main" id="{AF5E1877-0B9E-4286-B362-A8330B3114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6" name="CaixaDeTexto 5">
            <a:extLst>
              <a:ext uri="{FF2B5EF4-FFF2-40B4-BE49-F238E27FC236}">
                <a16:creationId xmlns:a16="http://schemas.microsoft.com/office/drawing/2014/main" id="{E439DFD9-5EA1-4A50-B290-A1DF33C95BB8}"/>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16" name="Imagem 15">
            <a:extLst>
              <a:ext uri="{FF2B5EF4-FFF2-40B4-BE49-F238E27FC236}">
                <a16:creationId xmlns:a16="http://schemas.microsoft.com/office/drawing/2014/main" id="{0D4EAB31-E266-4445-9AC2-F10B2116DC2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4" name="CaixaDeTexto 13">
            <a:extLst>
              <a:ext uri="{FF2B5EF4-FFF2-40B4-BE49-F238E27FC236}">
                <a16:creationId xmlns:a16="http://schemas.microsoft.com/office/drawing/2014/main" id="{1110D9E2-8AAD-4F7A-AEAA-1247C11F7E2E}"/>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3126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lão de Fala: Retângulo com Cantos Arredondados 4">
            <a:extLst>
              <a:ext uri="{FF2B5EF4-FFF2-40B4-BE49-F238E27FC236}">
                <a16:creationId xmlns:a16="http://schemas.microsoft.com/office/drawing/2014/main" id="{AC6C0018-322C-4B98-8F7E-66318E35D42D}"/>
              </a:ext>
            </a:extLst>
          </p:cNvPr>
          <p:cNvSpPr/>
          <p:nvPr/>
        </p:nvSpPr>
        <p:spPr>
          <a:xfrm>
            <a:off x="5318005" y="456719"/>
            <a:ext cx="3306416" cy="1142233"/>
          </a:xfrm>
          <a:prstGeom prst="wedgeRoundRectCallout">
            <a:avLst>
              <a:gd name="adj1" fmla="val -62623"/>
              <a:gd name="adj2" fmla="val 3410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Vejamos como você está na tabuada. Resolva as operações dadas a seguir e anote as respostas para ver se acertou.</a:t>
            </a:r>
          </a:p>
        </p:txBody>
      </p:sp>
      <p:sp>
        <p:nvSpPr>
          <p:cNvPr id="2" name="CaixaDeTexto 1">
            <a:extLst>
              <a:ext uri="{FF2B5EF4-FFF2-40B4-BE49-F238E27FC236}">
                <a16:creationId xmlns:a16="http://schemas.microsoft.com/office/drawing/2014/main" id="{3D42AE26-CDEB-4A5C-B2C8-654B53867FAE}"/>
              </a:ext>
            </a:extLst>
          </p:cNvPr>
          <p:cNvSpPr txBox="1"/>
          <p:nvPr/>
        </p:nvSpPr>
        <p:spPr>
          <a:xfrm>
            <a:off x="5183175" y="2541103"/>
            <a:ext cx="1163784" cy="3693319"/>
          </a:xfrm>
          <a:prstGeom prst="rect">
            <a:avLst/>
          </a:prstGeom>
          <a:noFill/>
        </p:spPr>
        <p:txBody>
          <a:bodyPr wrap="square" rtlCol="0">
            <a:spAutoFit/>
          </a:bodyPr>
          <a:lstStyle/>
          <a:p>
            <a:r>
              <a:rPr lang="pt-BR" dirty="0">
                <a:latin typeface="Comic Sans MS" panose="030F0702030302020204" pitchFamily="66" charset="0"/>
              </a:rPr>
              <a:t>5 + 3 =</a:t>
            </a:r>
          </a:p>
          <a:p>
            <a:endParaRPr lang="pt-BR" dirty="0">
              <a:latin typeface="Comic Sans MS" panose="030F0702030302020204" pitchFamily="66" charset="0"/>
            </a:endParaRPr>
          </a:p>
          <a:p>
            <a:r>
              <a:rPr lang="pt-BR" dirty="0">
                <a:latin typeface="Comic Sans MS" panose="030F0702030302020204" pitchFamily="66" charset="0"/>
              </a:rPr>
              <a:t>8 + 5 =</a:t>
            </a:r>
          </a:p>
          <a:p>
            <a:endParaRPr lang="pt-BR" dirty="0">
              <a:latin typeface="Comic Sans MS" panose="030F0702030302020204" pitchFamily="66" charset="0"/>
            </a:endParaRPr>
          </a:p>
          <a:p>
            <a:r>
              <a:rPr lang="pt-BR" dirty="0">
                <a:latin typeface="Comic Sans MS" panose="030F0702030302020204" pitchFamily="66" charset="0"/>
              </a:rPr>
              <a:t>7 – 5 =</a:t>
            </a:r>
          </a:p>
          <a:p>
            <a:endParaRPr lang="pt-BR" dirty="0">
              <a:latin typeface="Comic Sans MS" panose="030F0702030302020204" pitchFamily="66" charset="0"/>
            </a:endParaRPr>
          </a:p>
          <a:p>
            <a:r>
              <a:rPr lang="pt-BR" dirty="0">
                <a:latin typeface="Comic Sans MS" panose="030F0702030302020204" pitchFamily="66" charset="0"/>
              </a:rPr>
              <a:t>6 x 3 =</a:t>
            </a:r>
          </a:p>
          <a:p>
            <a:endParaRPr lang="pt-BR" dirty="0">
              <a:latin typeface="Comic Sans MS" panose="030F0702030302020204" pitchFamily="66" charset="0"/>
            </a:endParaRPr>
          </a:p>
          <a:p>
            <a:r>
              <a:rPr lang="pt-BR" dirty="0">
                <a:latin typeface="Comic Sans MS" panose="030F0702030302020204" pitchFamily="66" charset="0"/>
              </a:rPr>
              <a:t>7 x 8 =</a:t>
            </a:r>
          </a:p>
          <a:p>
            <a:endParaRPr lang="pt-BR" dirty="0">
              <a:latin typeface="Comic Sans MS" panose="030F0702030302020204" pitchFamily="66" charset="0"/>
            </a:endParaRPr>
          </a:p>
          <a:p>
            <a:r>
              <a:rPr lang="pt-BR" dirty="0">
                <a:latin typeface="Comic Sans MS" panose="030F0702030302020204" pitchFamily="66" charset="0"/>
              </a:rPr>
              <a:t>42 : 6 =</a:t>
            </a:r>
          </a:p>
          <a:p>
            <a:endParaRPr lang="pt-BR" dirty="0">
              <a:latin typeface="Comic Sans MS" panose="030F0702030302020204" pitchFamily="66" charset="0"/>
            </a:endParaRPr>
          </a:p>
          <a:p>
            <a:r>
              <a:rPr lang="pt-BR" dirty="0">
                <a:latin typeface="Comic Sans MS" panose="030F0702030302020204" pitchFamily="66" charset="0"/>
              </a:rPr>
              <a:t>21 : 3 =</a:t>
            </a:r>
          </a:p>
        </p:txBody>
      </p:sp>
      <p:sp>
        <p:nvSpPr>
          <p:cNvPr id="16" name="CaixaDeTexto 15">
            <a:extLst>
              <a:ext uri="{FF2B5EF4-FFF2-40B4-BE49-F238E27FC236}">
                <a16:creationId xmlns:a16="http://schemas.microsoft.com/office/drawing/2014/main" id="{32C572EB-7135-4F0E-B788-D33B35A7FE6C}"/>
              </a:ext>
            </a:extLst>
          </p:cNvPr>
          <p:cNvSpPr txBox="1"/>
          <p:nvPr/>
        </p:nvSpPr>
        <p:spPr>
          <a:xfrm>
            <a:off x="6152992" y="2541108"/>
            <a:ext cx="554183" cy="3693319"/>
          </a:xfrm>
          <a:prstGeom prst="rect">
            <a:avLst/>
          </a:prstGeom>
          <a:noFill/>
        </p:spPr>
        <p:txBody>
          <a:bodyPr wrap="square" rtlCol="0">
            <a:spAutoFit/>
          </a:bodyPr>
          <a:lstStyle/>
          <a:p>
            <a:r>
              <a:rPr lang="pt-BR" dirty="0">
                <a:solidFill>
                  <a:srgbClr val="FF0000"/>
                </a:solidFill>
                <a:latin typeface="Comic Sans MS" panose="030F0702030302020204" pitchFamily="66" charset="0"/>
              </a:rPr>
              <a:t>8</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13</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2</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18</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56</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7</a:t>
            </a:r>
          </a:p>
          <a:p>
            <a:endParaRPr lang="pt-BR" dirty="0">
              <a:solidFill>
                <a:srgbClr val="FF0000"/>
              </a:solidFill>
              <a:latin typeface="Comic Sans MS" panose="030F0702030302020204" pitchFamily="66" charset="0"/>
            </a:endParaRPr>
          </a:p>
          <a:p>
            <a:r>
              <a:rPr lang="pt-BR" dirty="0">
                <a:solidFill>
                  <a:srgbClr val="FF0000"/>
                </a:solidFill>
                <a:latin typeface="Comic Sans MS" panose="030F0702030302020204" pitchFamily="66" charset="0"/>
              </a:rPr>
              <a:t>7</a:t>
            </a:r>
          </a:p>
        </p:txBody>
      </p:sp>
      <p:grpSp>
        <p:nvGrpSpPr>
          <p:cNvPr id="20" name="Agrupar 19">
            <a:extLst>
              <a:ext uri="{FF2B5EF4-FFF2-40B4-BE49-F238E27FC236}">
                <a16:creationId xmlns:a16="http://schemas.microsoft.com/office/drawing/2014/main" id="{D2B7276C-F251-4340-9111-24B6338AEB56}"/>
              </a:ext>
            </a:extLst>
          </p:cNvPr>
          <p:cNvGrpSpPr/>
          <p:nvPr/>
        </p:nvGrpSpPr>
        <p:grpSpPr>
          <a:xfrm>
            <a:off x="6776847" y="1994166"/>
            <a:ext cx="4997988" cy="3385930"/>
            <a:chOff x="6698466" y="2008909"/>
            <a:chExt cx="4997988" cy="3385930"/>
          </a:xfrm>
        </p:grpSpPr>
        <p:pic>
          <p:nvPicPr>
            <p:cNvPr id="17" name="Imagem 16">
              <a:extLst>
                <a:ext uri="{FF2B5EF4-FFF2-40B4-BE49-F238E27FC236}">
                  <a16:creationId xmlns:a16="http://schemas.microsoft.com/office/drawing/2014/main" id="{5D9B4DF3-F537-47CF-8C4B-7A3D7324A37D}"/>
                </a:ext>
              </a:extLst>
            </p:cNvPr>
            <p:cNvPicPr>
              <a:picLocks noChangeAspect="1"/>
            </p:cNvPicPr>
            <p:nvPr/>
          </p:nvPicPr>
          <p:blipFill>
            <a:blip r:embed="rId2"/>
            <a:stretch>
              <a:fillRect/>
            </a:stretch>
          </p:blipFill>
          <p:spPr>
            <a:xfrm>
              <a:off x="9975272" y="2008909"/>
              <a:ext cx="1721182" cy="3385930"/>
            </a:xfrm>
            <a:prstGeom prst="rect">
              <a:avLst/>
            </a:prstGeom>
          </p:spPr>
        </p:pic>
        <p:sp>
          <p:nvSpPr>
            <p:cNvPr id="19" name="Balão de Fala: Retângulo com Cantos Arredondados 18">
              <a:extLst>
                <a:ext uri="{FF2B5EF4-FFF2-40B4-BE49-F238E27FC236}">
                  <a16:creationId xmlns:a16="http://schemas.microsoft.com/office/drawing/2014/main" id="{532A2664-CF7B-4729-AE6A-9C5B704ECE73}"/>
                </a:ext>
              </a:extLst>
            </p:cNvPr>
            <p:cNvSpPr/>
            <p:nvPr/>
          </p:nvSpPr>
          <p:spPr>
            <a:xfrm>
              <a:off x="6698466" y="2062892"/>
              <a:ext cx="3101834" cy="1263782"/>
            </a:xfrm>
            <a:prstGeom prst="wedgeRoundRectCallout">
              <a:avLst>
                <a:gd name="adj1" fmla="val 56152"/>
                <a:gd name="adj2" fmla="val 2561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Se conseguiu acertar tudo está de parabéns, mas se cometeu alguns erros é bom estudar mais um pouco!</a:t>
              </a:r>
            </a:p>
          </p:txBody>
        </p:sp>
      </p:grpSp>
      <p:sp>
        <p:nvSpPr>
          <p:cNvPr id="6" name="Balão de Fala: Retângulo com Cantos Arredondados 5">
            <a:extLst>
              <a:ext uri="{FF2B5EF4-FFF2-40B4-BE49-F238E27FC236}">
                <a16:creationId xmlns:a16="http://schemas.microsoft.com/office/drawing/2014/main" id="{28EE3EA4-24DC-4F03-A5FA-1481969CD734}"/>
              </a:ext>
            </a:extLst>
          </p:cNvPr>
          <p:cNvSpPr/>
          <p:nvPr/>
        </p:nvSpPr>
        <p:spPr>
          <a:xfrm>
            <a:off x="6785556" y="3317954"/>
            <a:ext cx="3101834" cy="1593676"/>
          </a:xfrm>
          <a:prstGeom prst="wedgeRoundRectCallout">
            <a:avLst>
              <a:gd name="adj1" fmla="val 47168"/>
              <a:gd name="adj2" fmla="val -199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Uma coisa que precisamos saber é que o aprendizado de alguns assuntos em matemática depende do conhecimento que temos de assuntos anteriores.</a:t>
            </a:r>
          </a:p>
        </p:txBody>
      </p:sp>
      <p:sp>
        <p:nvSpPr>
          <p:cNvPr id="7" name="Balão de Fala: Retângulo com Cantos Arredondados 6">
            <a:extLst>
              <a:ext uri="{FF2B5EF4-FFF2-40B4-BE49-F238E27FC236}">
                <a16:creationId xmlns:a16="http://schemas.microsoft.com/office/drawing/2014/main" id="{23AEEA21-6F68-47AC-BC6E-F702AF6B1FDA}"/>
              </a:ext>
            </a:extLst>
          </p:cNvPr>
          <p:cNvSpPr/>
          <p:nvPr/>
        </p:nvSpPr>
        <p:spPr>
          <a:xfrm>
            <a:off x="6785556" y="4920336"/>
            <a:ext cx="3101834" cy="1663344"/>
          </a:xfrm>
          <a:prstGeom prst="wedgeRoundRectCallout">
            <a:avLst>
              <a:gd name="adj1" fmla="val 47168"/>
              <a:gd name="adj2" fmla="val -199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t>Sendo assim, se estiver enfrentando dificuldades em algum assunto específico, procure estudar também os assuntos anteriores, pois a dificuldade pode estar aí!</a:t>
            </a:r>
          </a:p>
        </p:txBody>
      </p:sp>
      <p:pic>
        <p:nvPicPr>
          <p:cNvPr id="8" name="Imagem 7" descr="Uma imagem contendo camisa&#10;&#10;Descrição gerada automaticamente">
            <a:extLst>
              <a:ext uri="{FF2B5EF4-FFF2-40B4-BE49-F238E27FC236}">
                <a16:creationId xmlns:a16="http://schemas.microsoft.com/office/drawing/2014/main" id="{5B079123-5C99-4B30-8A8B-3A6D01FB4FB8}"/>
              </a:ext>
            </a:extLst>
          </p:cNvPr>
          <p:cNvPicPr>
            <a:picLocks noChangeAspect="1"/>
          </p:cNvPicPr>
          <p:nvPr/>
        </p:nvPicPr>
        <p:blipFill>
          <a:blip r:embed="rId3"/>
          <a:stretch>
            <a:fillRect/>
          </a:stretch>
        </p:blipFill>
        <p:spPr>
          <a:xfrm>
            <a:off x="3769792" y="1078683"/>
            <a:ext cx="1465714" cy="2931427"/>
          </a:xfrm>
          <a:prstGeom prst="rect">
            <a:avLst/>
          </a:prstGeom>
        </p:spPr>
      </p:pic>
      <p:pic>
        <p:nvPicPr>
          <p:cNvPr id="9" name="Picture 2" descr="BrasÃ£o (PNG)">
            <a:extLst>
              <a:ext uri="{FF2B5EF4-FFF2-40B4-BE49-F238E27FC236}">
                <a16:creationId xmlns:a16="http://schemas.microsoft.com/office/drawing/2014/main" id="{BE26C972-C269-4E03-AAEC-A91CD75AD7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28" name="CaixaDeTexto 27">
            <a:extLst>
              <a:ext uri="{FF2B5EF4-FFF2-40B4-BE49-F238E27FC236}">
                <a16:creationId xmlns:a16="http://schemas.microsoft.com/office/drawing/2014/main" id="{88A250E6-553B-4347-874F-73711DFACABE}"/>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30" name="Imagem 29">
            <a:extLst>
              <a:ext uri="{FF2B5EF4-FFF2-40B4-BE49-F238E27FC236}">
                <a16:creationId xmlns:a16="http://schemas.microsoft.com/office/drawing/2014/main" id="{C6B9014C-18D1-4490-9DF0-889031FBAE8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5" name="CaixaDeTexto 14">
            <a:extLst>
              <a:ext uri="{FF2B5EF4-FFF2-40B4-BE49-F238E27FC236}">
                <a16:creationId xmlns:a16="http://schemas.microsoft.com/office/drawing/2014/main" id="{61846E77-251D-4453-860D-EEB7C2C5066E}"/>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368136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5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CD4F8B76-3211-42DA-966C-069148302780}"/>
              </a:ext>
            </a:extLst>
          </p:cNvPr>
          <p:cNvGrpSpPr/>
          <p:nvPr/>
        </p:nvGrpSpPr>
        <p:grpSpPr>
          <a:xfrm>
            <a:off x="3941108" y="540327"/>
            <a:ext cx="6657619" cy="4245416"/>
            <a:chOff x="3760999" y="1866815"/>
            <a:chExt cx="6657619" cy="4245416"/>
          </a:xfrm>
        </p:grpSpPr>
        <p:pic>
          <p:nvPicPr>
            <p:cNvPr id="3" name="Imagem 2">
              <a:extLst>
                <a:ext uri="{FF2B5EF4-FFF2-40B4-BE49-F238E27FC236}">
                  <a16:creationId xmlns:a16="http://schemas.microsoft.com/office/drawing/2014/main" id="{40AEBD04-338F-4F6E-83A3-5D984F51DEB7}"/>
                </a:ext>
              </a:extLst>
            </p:cNvPr>
            <p:cNvPicPr>
              <a:picLocks noChangeAspect="1"/>
            </p:cNvPicPr>
            <p:nvPr/>
          </p:nvPicPr>
          <p:blipFill>
            <a:blip r:embed="rId2"/>
            <a:stretch>
              <a:fillRect/>
            </a:stretch>
          </p:blipFill>
          <p:spPr>
            <a:xfrm>
              <a:off x="3760999" y="2726301"/>
              <a:ext cx="1721182" cy="3385930"/>
            </a:xfrm>
            <a:prstGeom prst="rect">
              <a:avLst/>
            </a:prstGeom>
          </p:spPr>
        </p:pic>
        <p:sp>
          <p:nvSpPr>
            <p:cNvPr id="4" name="Balão de Fala: Retângulo com Cantos Arredondados 3">
              <a:extLst>
                <a:ext uri="{FF2B5EF4-FFF2-40B4-BE49-F238E27FC236}">
                  <a16:creationId xmlns:a16="http://schemas.microsoft.com/office/drawing/2014/main" id="{15135C2B-5F20-4411-A855-C39DA29FE4A1}"/>
                </a:ext>
              </a:extLst>
            </p:cNvPr>
            <p:cNvSpPr/>
            <p:nvPr/>
          </p:nvSpPr>
          <p:spPr>
            <a:xfrm>
              <a:off x="5915890" y="1866815"/>
              <a:ext cx="4502728" cy="1371600"/>
            </a:xfrm>
            <a:prstGeom prst="wedgeRoundRectCallout">
              <a:avLst>
                <a:gd name="adj1" fmla="val -67655"/>
                <a:gd name="adj2" fmla="val 580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Outra dica importante é anotar as regras do assunto  e tê-las ao lado na hora de resolver os exercícios. Veja, por exemplo, uma anotação sobre a regra dos sinais.</a:t>
              </a:r>
            </a:p>
          </p:txBody>
        </p:sp>
      </p:grpSp>
      <p:sp>
        <p:nvSpPr>
          <p:cNvPr id="6" name="CaixaDeTexto 5">
            <a:extLst>
              <a:ext uri="{FF2B5EF4-FFF2-40B4-BE49-F238E27FC236}">
                <a16:creationId xmlns:a16="http://schemas.microsoft.com/office/drawing/2014/main" id="{F29A3FDF-BF59-4490-AD18-2C89A78A2749}"/>
              </a:ext>
            </a:extLst>
          </p:cNvPr>
          <p:cNvSpPr txBox="1"/>
          <p:nvPr/>
        </p:nvSpPr>
        <p:spPr>
          <a:xfrm>
            <a:off x="6359236" y="2355264"/>
            <a:ext cx="4389446" cy="3539430"/>
          </a:xfrm>
          <a:prstGeom prst="rect">
            <a:avLst/>
          </a:prstGeom>
          <a:noFill/>
          <a:ln>
            <a:solidFill>
              <a:schemeClr val="tx1"/>
            </a:solidFill>
          </a:ln>
        </p:spPr>
        <p:txBody>
          <a:bodyPr wrap="square" rtlCol="0">
            <a:spAutoFit/>
          </a:bodyPr>
          <a:lstStyle/>
          <a:p>
            <a:pPr algn="just"/>
            <a:r>
              <a:rPr lang="pt-BR" sz="1600" b="1" dirty="0">
                <a:solidFill>
                  <a:schemeClr val="accent5">
                    <a:lumMod val="75000"/>
                  </a:schemeClr>
                </a:solidFill>
                <a:latin typeface="Comic Sans MS" panose="030F0702030302020204" pitchFamily="66" charset="0"/>
              </a:rPr>
              <a:t>Na Soma e na Subtração</a:t>
            </a:r>
          </a:p>
          <a:p>
            <a:pPr marL="285750" indent="-285750" algn="just">
              <a:buFontTx/>
              <a:buChar char="-"/>
            </a:pPr>
            <a:endParaRPr lang="pt-BR" sz="1600" dirty="0">
              <a:latin typeface="Comic Sans MS" panose="030F0702030302020204" pitchFamily="66" charset="0"/>
            </a:endParaRPr>
          </a:p>
          <a:p>
            <a:pPr algn="just"/>
            <a:r>
              <a:rPr lang="pt-BR" sz="1600" dirty="0">
                <a:latin typeface="Comic Sans MS" panose="030F0702030302020204" pitchFamily="66" charset="0"/>
              </a:rPr>
              <a:t>a) Se os sinais forem iguais, mantemos o sinal  e somamos os números.</a:t>
            </a:r>
          </a:p>
          <a:p>
            <a:pPr marL="285750" indent="-285750" algn="just">
              <a:buFontTx/>
              <a:buChar char="-"/>
            </a:pPr>
            <a:endParaRPr lang="pt-BR" sz="1600" dirty="0">
              <a:latin typeface="Comic Sans MS" panose="030F0702030302020204" pitchFamily="66" charset="0"/>
            </a:endParaRPr>
          </a:p>
          <a:p>
            <a:pPr algn="just"/>
            <a:r>
              <a:rPr lang="pt-BR" sz="1600" dirty="0">
                <a:latin typeface="Comic Sans MS" panose="030F0702030302020204" pitchFamily="66" charset="0"/>
              </a:rPr>
              <a:t>      +3 + 5 = +8</a:t>
            </a:r>
          </a:p>
          <a:p>
            <a:pPr algn="just"/>
            <a:r>
              <a:rPr lang="pt-BR" sz="1600" dirty="0">
                <a:latin typeface="Comic Sans MS" panose="030F0702030302020204" pitchFamily="66" charset="0"/>
              </a:rPr>
              <a:t>      -2 - 7 = -9</a:t>
            </a:r>
          </a:p>
          <a:p>
            <a:pPr algn="just"/>
            <a:endParaRPr lang="pt-BR" sz="1600" dirty="0">
              <a:latin typeface="Comic Sans MS" panose="030F0702030302020204" pitchFamily="66" charset="0"/>
            </a:endParaRPr>
          </a:p>
          <a:p>
            <a:pPr algn="just"/>
            <a:r>
              <a:rPr lang="pt-BR" sz="1600" dirty="0">
                <a:latin typeface="Comic Sans MS" panose="030F0702030302020204" pitchFamily="66" charset="0"/>
              </a:rPr>
              <a:t>b) Se os sinais foram diferentes, mantemos o sinal do maior e subtraímos o menor do maior.</a:t>
            </a:r>
          </a:p>
          <a:p>
            <a:pPr algn="just"/>
            <a:endParaRPr lang="pt-BR" sz="1600" dirty="0">
              <a:latin typeface="Comic Sans MS" panose="030F0702030302020204" pitchFamily="66" charset="0"/>
            </a:endParaRPr>
          </a:p>
          <a:p>
            <a:pPr algn="just"/>
            <a:r>
              <a:rPr lang="pt-BR" sz="1600" dirty="0">
                <a:latin typeface="Comic Sans MS" panose="030F0702030302020204" pitchFamily="66" charset="0"/>
              </a:rPr>
              <a:t>      +8 - 5 = +3</a:t>
            </a:r>
          </a:p>
          <a:p>
            <a:pPr algn="just"/>
            <a:r>
              <a:rPr lang="pt-BR" sz="1600" dirty="0">
                <a:latin typeface="Comic Sans MS" panose="030F0702030302020204" pitchFamily="66" charset="0"/>
              </a:rPr>
              <a:t>      -8 +5 = -3</a:t>
            </a:r>
          </a:p>
        </p:txBody>
      </p:sp>
      <p:pic>
        <p:nvPicPr>
          <p:cNvPr id="5" name="Picture 2" descr="BrasÃ£o (PNG)">
            <a:extLst>
              <a:ext uri="{FF2B5EF4-FFF2-40B4-BE49-F238E27FC236}">
                <a16:creationId xmlns:a16="http://schemas.microsoft.com/office/drawing/2014/main" id="{817EBB81-4499-4E95-B24C-A1AF01F4D3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57" y="923544"/>
            <a:ext cx="354813" cy="622137"/>
          </a:xfrm>
          <a:prstGeom prst="rect">
            <a:avLst/>
          </a:prstGeom>
          <a:noFill/>
          <a:extLst>
            <a:ext uri="{909E8E84-426E-40DD-AFC4-6F175D3DCCD1}">
              <a14:hiddenFill xmlns:a14="http://schemas.microsoft.com/office/drawing/2010/main">
                <a:solidFill>
                  <a:srgbClr val="FFFFFF"/>
                </a:solidFill>
              </a14:hiddenFill>
            </a:ext>
          </a:extLst>
        </p:spPr>
      </p:pic>
      <p:sp>
        <p:nvSpPr>
          <p:cNvPr id="18" name="CaixaDeTexto 17">
            <a:extLst>
              <a:ext uri="{FF2B5EF4-FFF2-40B4-BE49-F238E27FC236}">
                <a16:creationId xmlns:a16="http://schemas.microsoft.com/office/drawing/2014/main" id="{86B6A137-96D3-497B-8F05-E49E9A281D30}"/>
              </a:ext>
            </a:extLst>
          </p:cNvPr>
          <p:cNvSpPr txBox="1"/>
          <p:nvPr/>
        </p:nvSpPr>
        <p:spPr>
          <a:xfrm>
            <a:off x="425426" y="1104227"/>
            <a:ext cx="3061252" cy="261610"/>
          </a:xfrm>
          <a:prstGeom prst="rect">
            <a:avLst/>
          </a:prstGeom>
          <a:noFill/>
        </p:spPr>
        <p:txBody>
          <a:bodyPr wrap="square" rtlCol="0">
            <a:spAutoFit/>
          </a:bodyPr>
          <a:lstStyle/>
          <a:p>
            <a:pPr algn="ctr"/>
            <a:r>
              <a:rPr lang="pt-BR" sz="1100" b="1" dirty="0"/>
              <a:t>UNIVERSIDADE FEDERAL DE ALAGOAS</a:t>
            </a:r>
          </a:p>
        </p:txBody>
      </p:sp>
      <p:pic>
        <p:nvPicPr>
          <p:cNvPr id="20" name="Imagem 19">
            <a:extLst>
              <a:ext uri="{FF2B5EF4-FFF2-40B4-BE49-F238E27FC236}">
                <a16:creationId xmlns:a16="http://schemas.microsoft.com/office/drawing/2014/main" id="{6C9449B7-2934-48B1-8074-22F2B5020F8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99257" y="5540355"/>
            <a:ext cx="1099175" cy="417808"/>
          </a:xfrm>
          <a:prstGeom prst="rect">
            <a:avLst/>
          </a:prstGeom>
          <a:noFill/>
          <a:ln>
            <a:noFill/>
          </a:ln>
        </p:spPr>
      </p:pic>
      <p:sp>
        <p:nvSpPr>
          <p:cNvPr id="10" name="CaixaDeTexto 9">
            <a:extLst>
              <a:ext uri="{FF2B5EF4-FFF2-40B4-BE49-F238E27FC236}">
                <a16:creationId xmlns:a16="http://schemas.microsoft.com/office/drawing/2014/main" id="{D05695E5-3769-4236-8233-122D1EBFD463}"/>
              </a:ext>
            </a:extLst>
          </p:cNvPr>
          <p:cNvSpPr txBox="1"/>
          <p:nvPr/>
        </p:nvSpPr>
        <p:spPr>
          <a:xfrm>
            <a:off x="83783" y="2837185"/>
            <a:ext cx="3293706" cy="1208023"/>
          </a:xfrm>
          <a:prstGeom prst="rect">
            <a:avLst/>
          </a:prstGeom>
          <a:noFill/>
          <a:ln>
            <a:noFill/>
            <a:prstDash val="dash"/>
          </a:ln>
        </p:spPr>
        <p:txBody>
          <a:bodyPr wrap="square" rtlCol="0">
            <a:spAutoFit/>
          </a:bodyPr>
          <a:lstStyle/>
          <a:p>
            <a:r>
              <a:rPr lang="pt-BR" sz="1050" b="1" dirty="0">
                <a:solidFill>
                  <a:schemeClr val="accent2">
                    <a:lumMod val="50000"/>
                  </a:schemeClr>
                </a:solidFill>
                <a:latin typeface="Arial Nova Cond Light" panose="020B0306020202020204" pitchFamily="34" charset="0"/>
              </a:rPr>
              <a:t>TRAJETÓRIAS CRIATIVAS PARA A VIDA:</a:t>
            </a:r>
          </a:p>
          <a:p>
            <a:r>
              <a:rPr lang="pt-BR" sz="1400" b="1" dirty="0">
                <a:latin typeface="Arial Nova Cond Light" panose="020B0306020202020204" pitchFamily="34" charset="0"/>
              </a:rPr>
              <a:t>DICAS PARA APRENDER MATEMÁTICA</a:t>
            </a:r>
          </a:p>
          <a:p>
            <a:endParaRPr lang="pt-BR" sz="1200" dirty="0">
              <a:latin typeface="Arial Nova Cond Light" panose="020B0306020202020204" pitchFamily="34" charset="0"/>
            </a:endParaRPr>
          </a:p>
          <a:p>
            <a:r>
              <a:rPr lang="pt-BR" sz="1200" dirty="0">
                <a:latin typeface="Arial Nova Cond Light" panose="020B0306020202020204" pitchFamily="34" charset="0"/>
              </a:rPr>
              <a:t>Elaborador por:</a:t>
            </a:r>
          </a:p>
          <a:p>
            <a:r>
              <a:rPr lang="pt-BR" sz="1200" dirty="0">
                <a:latin typeface="Arial Nova Cond Light" panose="020B0306020202020204" pitchFamily="34" charset="0"/>
              </a:rPr>
              <a:t>Luciano Barbosa dos Santos </a:t>
            </a:r>
          </a:p>
          <a:p>
            <a:r>
              <a:rPr lang="pt-BR" sz="1200" dirty="0">
                <a:latin typeface="Arial Nova Cond Light" panose="020B0306020202020204" pitchFamily="34" charset="0"/>
              </a:rPr>
              <a:t>Cézar Nonato Bezerra Candeias</a:t>
            </a:r>
          </a:p>
        </p:txBody>
      </p:sp>
    </p:spTree>
    <p:extLst>
      <p:ext uri="{BB962C8B-B14F-4D97-AF65-F5344CB8AC3E}">
        <p14:creationId xmlns:p14="http://schemas.microsoft.com/office/powerpoint/2010/main" val="4263550091"/>
      </p:ext>
    </p:extLst>
  </p:cSld>
  <p:clrMapOvr>
    <a:masterClrMapping/>
  </p:clrMapOvr>
</p:sld>
</file>

<file path=ppt/theme/theme1.xml><?xml version="1.0" encoding="utf-8"?>
<a:theme xmlns:a="http://schemas.openxmlformats.org/drawingml/2006/main" name="Quadro">
  <a:themeElements>
    <a:clrScheme name="Quadr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Quadr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adr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Quadro</Template>
  <TotalTime>1035</TotalTime>
  <Words>2052</Words>
  <Application>Microsoft Office PowerPoint</Application>
  <PresentationFormat>Widescreen</PresentationFormat>
  <Paragraphs>246</Paragraphs>
  <Slides>18</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18</vt:i4>
      </vt:variant>
    </vt:vector>
  </HeadingPairs>
  <TitlesOfParts>
    <vt:vector size="26" baseType="lpstr">
      <vt:lpstr>Arial Narrow</vt:lpstr>
      <vt:lpstr>Arial Nova Cond Light</vt:lpstr>
      <vt:lpstr>Bahnschrift Light</vt:lpstr>
      <vt:lpstr>Comic Sans MS</vt:lpstr>
      <vt:lpstr>Corbel</vt:lpstr>
      <vt:lpstr>Open Sans</vt:lpstr>
      <vt:lpstr>Wingdings 2</vt:lpstr>
      <vt:lpstr>Quadro</vt:lpstr>
      <vt:lpstr>  Dicas para Aprender Matemática por Luciano Barbosa dos Santos &amp; Cézar Nonato Bezerra Candeias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HÁBITO DA LEITURA</dc:title>
  <dc:creator>Luciano Barbosa Santos</dc:creator>
  <cp:lastModifiedBy>Luciano Barbosa Santos</cp:lastModifiedBy>
  <cp:revision>77</cp:revision>
  <dcterms:created xsi:type="dcterms:W3CDTF">2018-04-11T23:46:57Z</dcterms:created>
  <dcterms:modified xsi:type="dcterms:W3CDTF">2021-06-09T14:21:09Z</dcterms:modified>
</cp:coreProperties>
</file>