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3" r:id="rId3"/>
    <p:sldId id="282" r:id="rId4"/>
    <p:sldId id="265" r:id="rId5"/>
    <p:sldId id="274" r:id="rId6"/>
    <p:sldId id="275" r:id="rId7"/>
    <p:sldId id="283" r:id="rId8"/>
    <p:sldId id="276" r:id="rId9"/>
    <p:sldId id="277" r:id="rId10"/>
    <p:sldId id="278" r:id="rId11"/>
    <p:sldId id="284" r:id="rId12"/>
    <p:sldId id="285" r:id="rId13"/>
    <p:sldId id="287" r:id="rId14"/>
    <p:sldId id="288" r:id="rId15"/>
    <p:sldId id="279" r:id="rId16"/>
    <p:sldId id="286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33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3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70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47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82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07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17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64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5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E9455-1167-4DED-BF01-848D496C4873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7DB951B-9F32-4DFE-92A2-64164A5E83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2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pixabay.com/pt/users/Hans-2/?utm_source=link-attribution&amp;utm_medium=referral&amp;utm_campaign=image&amp;utm_content=318124" TargetMode="External"/><Relationship Id="rId7" Type="http://schemas.openxmlformats.org/officeDocument/2006/relationships/hyperlink" Target="https://pixabay.com/pt/?utm_source=link-attribution&amp;utm_medium=referral&amp;utm_campaign=image&amp;utm_content=3427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t/users/antoinetteforwine-251570/?utm_source=link-attribution&amp;utm_medium=referral&amp;utm_campaign=image&amp;utm_content=342706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5.png"/><Relationship Id="rId4" Type="http://schemas.openxmlformats.org/officeDocument/2006/relationships/hyperlink" Target="https://pixabay.com/pt/?utm_source=link-attribution&amp;utm_medium=referral&amp;utm_campaign=image&amp;utm_content=318124" TargetMode="Externa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.png"/><Relationship Id="rId3" Type="http://schemas.openxmlformats.org/officeDocument/2006/relationships/hyperlink" Target="https://pixabay.com/pt/users/skeeze-272447/?utm_source=link-attribution&amp;utm_medium=referral&amp;utm_campaign=image&amp;utm_content=490684" TargetMode="External"/><Relationship Id="rId7" Type="http://schemas.openxmlformats.org/officeDocument/2006/relationships/hyperlink" Target="https://pixabay.com/pt/?utm_source=link-attribution&amp;utm_medium=referral&amp;utm_campaign=image&amp;utm_content=542726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t/users/RENJINPENG-551477/?utm_source=link-attribution&amp;utm_medium=referral&amp;utm_campaign=image&amp;utm_content=542726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2.jpeg"/><Relationship Id="rId10" Type="http://schemas.openxmlformats.org/officeDocument/2006/relationships/hyperlink" Target="https://pixabay.com/pt/?utm_source=link-attribution&amp;utm_medium=referral&amp;utm_campaign=image&amp;utm_content=841171" TargetMode="External"/><Relationship Id="rId4" Type="http://schemas.openxmlformats.org/officeDocument/2006/relationships/hyperlink" Target="https://pixabay.com/pt/?utm_source=link-attribution&amp;utm_medium=referral&amp;utm_campaign=image&amp;utm_content=490684" TargetMode="External"/><Relationship Id="rId9" Type="http://schemas.openxmlformats.org/officeDocument/2006/relationships/hyperlink" Target="https://pixabay.com/pt/users/PourquoiPas-257574/?utm_source=link-attribution&amp;utm_medium=referral&amp;utm_campaign=image&amp;utm_content=84117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abay.com/pt/?utm_source=link-attribution&amp;utm_medium=referral&amp;utm_campaign=image&amp;utm_content=3232227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pixabay.com/pt/users/geralt-9301/?utm_source=link-attribution&amp;utm_medium=referral&amp;utm_campaign=image&amp;utm_content=323222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t/?utm_source=link-attribution&amp;utm_medium=referral&amp;utm_campaign=image&amp;utm_content=3053492" TargetMode="External"/><Relationship Id="rId5" Type="http://schemas.openxmlformats.org/officeDocument/2006/relationships/hyperlink" Target="https://pixabay.com/pt/users/lograstudio-4785951/?utm_source=link-attribution&amp;utm_medium=referral&amp;utm_campaign=image&amp;utm_content=3053492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5.jpe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5.png"/><Relationship Id="rId3" Type="http://schemas.openxmlformats.org/officeDocument/2006/relationships/hyperlink" Target="https://pixabay.com/pt/users/Lenalensen-2819406/?utm_source=link-attribution&amp;utm_medium=referral&amp;utm_campaign=image&amp;utm_content=3326938" TargetMode="External"/><Relationship Id="rId7" Type="http://schemas.openxmlformats.org/officeDocument/2006/relationships/hyperlink" Target="https://pixabay.com/pt/?utm_source=link-attribution&amp;utm_medium=referral&amp;utm_campaign=image&amp;utm_content=387893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t/users/Jaybee_01-328546/?utm_source=link-attribution&amp;utm_medium=referral&amp;utm_campaign=image&amp;utm_content=387893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7.jpeg"/><Relationship Id="rId10" Type="http://schemas.openxmlformats.org/officeDocument/2006/relationships/hyperlink" Target="https://pixabay.com/pt/?utm_source=link-attribution&amp;utm_medium=referral&amp;utm_campaign=image&amp;utm_content=1933340" TargetMode="External"/><Relationship Id="rId4" Type="http://schemas.openxmlformats.org/officeDocument/2006/relationships/hyperlink" Target="https://pixabay.com/pt/?utm_source=link-attribution&amp;utm_medium=referral&amp;utm_campaign=image&amp;utm_content=3326938" TargetMode="External"/><Relationship Id="rId9" Type="http://schemas.openxmlformats.org/officeDocument/2006/relationships/hyperlink" Target="https://pixabay.com/pt/users/ParentRap-2161438/?utm_source=link-attribution&amp;utm_medium=referral&amp;utm_campaign=image&amp;utm_content=193334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?utm_source=link-attribution&amp;utm_medium=referral&amp;utm_campaign=image&amp;utm_content=1209011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pixabay.com/photos/?utm_source=link-attribution&amp;utm_medium=referral&amp;utm_campaign=image&amp;utm_content=120901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hyperlink" Target="https://pixabay.com/pt/?utm_source=link-attribution&amp;utm_medium=referral&amp;utm_campaign=image&amp;utm_content=145599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t/users/GraphicMama-team-2641041/?utm_source=link-attribution&amp;utm_medium=referral&amp;utm_campaign=image&amp;utm_content=1455991" TargetMode="External"/><Relationship Id="rId5" Type="http://schemas.openxmlformats.org/officeDocument/2006/relationships/hyperlink" Target="https://pixabay.com/pt/?utm_source=link-attribution&amp;utm_medium=referral&amp;utm_campaign=image&amp;utm_content=2027619" TargetMode="External"/><Relationship Id="rId4" Type="http://schemas.openxmlformats.org/officeDocument/2006/relationships/hyperlink" Target="https://pixabay.com/pt/users/OpenClipart-Vectors-30363/?utm_source=link-attribution&amp;utm_medium=referral&amp;utm_campaign=image&amp;utm_content=2027619" TargetMode="Externa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ezar@cedu.ufal.br" TargetMode="External"/><Relationship Id="rId2" Type="http://schemas.openxmlformats.org/officeDocument/2006/relationships/hyperlink" Target="mailto:lbsantos@ctec.ufal.b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pixabay.com/pt/?utm_source=link-attribution&amp;utm_medium=referral&amp;utm_campaign=image&amp;utm_content=228010" TargetMode="External"/><Relationship Id="rId18" Type="http://schemas.openxmlformats.org/officeDocument/2006/relationships/hyperlink" Target="https://pixabay.com/pt/users/tookapic-1386459/?utm_source=link-attribution&amp;utm_medium=referral&amp;utm_campaign=image&amp;utm_content=932926" TargetMode="External"/><Relationship Id="rId3" Type="http://schemas.openxmlformats.org/officeDocument/2006/relationships/hyperlink" Target="https://pixabay.com/pt/users/sasint-3639875/?utm_source=link-attribution&amp;utm_medium=referral&amp;utm_campaign=image&amp;utm_content=1822458" TargetMode="External"/><Relationship Id="rId21" Type="http://schemas.openxmlformats.org/officeDocument/2006/relationships/image" Target="../media/image1.png"/><Relationship Id="rId7" Type="http://schemas.openxmlformats.org/officeDocument/2006/relationships/hyperlink" Target="https://pixabay.com/pt/?utm_source=link-attribution&amp;utm_medium=referral&amp;utm_campaign=image&amp;utm_content=3979490" TargetMode="External"/><Relationship Id="rId12" Type="http://schemas.openxmlformats.org/officeDocument/2006/relationships/hyperlink" Target="https://pixabay.com/pt/users/fran1-112250/?utm_source=link-attribution&amp;utm_medium=referral&amp;utm_campaign=image&amp;utm_content=228010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hyperlink" Target="https://pixabay.com/pt/?utm_source=link-attribution&amp;utm_medium=referral&amp;utm_campaign=image&amp;utm_content=407212" TargetMode="Externa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t/users/borevina-9505414/?utm_source=link-attribution&amp;utm_medium=referral&amp;utm_campaign=image&amp;utm_content=3979490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5" Type="http://schemas.openxmlformats.org/officeDocument/2006/relationships/hyperlink" Target="https://pixabay.com/pt/users/SplitShire-364019/?utm_source=link-attribution&amp;utm_medium=referral&amp;utm_campaign=image&amp;utm_content=407212" TargetMode="External"/><Relationship Id="rId10" Type="http://schemas.openxmlformats.org/officeDocument/2006/relationships/hyperlink" Target="https://pixabay.com/pt/?utm_source=link-attribution&amp;utm_medium=referral&amp;utm_campaign=image&amp;utm_content=4604126" TargetMode="External"/><Relationship Id="rId19" Type="http://schemas.openxmlformats.org/officeDocument/2006/relationships/hyperlink" Target="https://pixabay.com/pt/?utm_source=link-attribution&amp;utm_medium=referral&amp;utm_campaign=image&amp;utm_content=932926" TargetMode="External"/><Relationship Id="rId4" Type="http://schemas.openxmlformats.org/officeDocument/2006/relationships/hyperlink" Target="https://pixabay.com/pt/?utm_source=link-attribution&amp;utm_medium=referral&amp;utm_campaign=image&amp;utm_content=1822458" TargetMode="External"/><Relationship Id="rId9" Type="http://schemas.openxmlformats.org/officeDocument/2006/relationships/hyperlink" Target="https://pixabay.com/pt/users/imperioame-6404363/?utm_source=link-attribution&amp;utm_medium=referral&amp;utm_campaign=image&amp;utm_content=4604126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pixabay.com/pt/?utm_source=link-attribution&amp;utm_medium=referral&amp;utm_campaign=image&amp;utm_content=228010" TargetMode="External"/><Relationship Id="rId18" Type="http://schemas.openxmlformats.org/officeDocument/2006/relationships/hyperlink" Target="https://pixabay.com/pt/users/tookapic-1386459/?utm_source=link-attribution&amp;utm_medium=referral&amp;utm_campaign=image&amp;utm_content=932926" TargetMode="External"/><Relationship Id="rId3" Type="http://schemas.openxmlformats.org/officeDocument/2006/relationships/hyperlink" Target="https://pixabay.com/pt/users/sasint-3639875/?utm_source=link-attribution&amp;utm_medium=referral&amp;utm_campaign=image&amp;utm_content=1822458" TargetMode="External"/><Relationship Id="rId21" Type="http://schemas.openxmlformats.org/officeDocument/2006/relationships/image" Target="../media/image1.png"/><Relationship Id="rId7" Type="http://schemas.openxmlformats.org/officeDocument/2006/relationships/hyperlink" Target="https://pixabay.com/pt/?utm_source=link-attribution&amp;utm_medium=referral&amp;utm_campaign=image&amp;utm_content=3979490" TargetMode="External"/><Relationship Id="rId12" Type="http://schemas.openxmlformats.org/officeDocument/2006/relationships/hyperlink" Target="https://pixabay.com/pt/users/fran1-112250/?utm_source=link-attribution&amp;utm_medium=referral&amp;utm_campaign=image&amp;utm_content=228010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3.png"/><Relationship Id="rId16" Type="http://schemas.openxmlformats.org/officeDocument/2006/relationships/hyperlink" Target="https://pixabay.com/pt/?utm_source=link-attribution&amp;utm_medium=referral&amp;utm_campaign=image&amp;utm_content=407212" TargetMode="Externa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t/users/borevina-9505414/?utm_source=link-attribution&amp;utm_medium=referral&amp;utm_campaign=image&amp;utm_content=3979490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5" Type="http://schemas.openxmlformats.org/officeDocument/2006/relationships/hyperlink" Target="https://pixabay.com/pt/users/SplitShire-364019/?utm_source=link-attribution&amp;utm_medium=referral&amp;utm_campaign=image&amp;utm_content=407212" TargetMode="External"/><Relationship Id="rId10" Type="http://schemas.openxmlformats.org/officeDocument/2006/relationships/hyperlink" Target="https://pixabay.com/pt/?utm_source=link-attribution&amp;utm_medium=referral&amp;utm_campaign=image&amp;utm_content=4604126" TargetMode="External"/><Relationship Id="rId19" Type="http://schemas.openxmlformats.org/officeDocument/2006/relationships/hyperlink" Target="https://pixabay.com/pt/?utm_source=link-attribution&amp;utm_medium=referral&amp;utm_campaign=image&amp;utm_content=932926" TargetMode="External"/><Relationship Id="rId4" Type="http://schemas.openxmlformats.org/officeDocument/2006/relationships/hyperlink" Target="https://pixabay.com/pt/?utm_source=link-attribution&amp;utm_medium=referral&amp;utm_campaign=image&amp;utm_content=1822458" TargetMode="External"/><Relationship Id="rId9" Type="http://schemas.openxmlformats.org/officeDocument/2006/relationships/hyperlink" Target="https://pixabay.com/pt/users/imperioame-6404363/?utm_source=link-attribution&amp;utm_medium=referral&amp;utm_campaign=image&amp;utm_content=4604126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5.png"/><Relationship Id="rId3" Type="http://schemas.openxmlformats.org/officeDocument/2006/relationships/hyperlink" Target="https://pixabay.com/pt/users/ElasticComputeFarm-1865639/?utm_source=link-attribution&amp;utm_medium=referral&amp;utm_campaign=image&amp;utm_content=1147815" TargetMode="External"/><Relationship Id="rId7" Type="http://schemas.openxmlformats.org/officeDocument/2006/relationships/hyperlink" Target="https://pixabay.com/pt/?utm_source=link-attribution&amp;utm_medium=referral&amp;utm_campaign=image&amp;utm_content=105709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t/users/nikolayhg-3248/?utm_source=link-attribution&amp;utm_medium=referral&amp;utm_campaign=image&amp;utm_content=105709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hyperlink" Target="https://pixabay.com/pt/?utm_source=link-attribution&amp;utm_medium=referral&amp;utm_campaign=image&amp;utm_content=3014142" TargetMode="External"/><Relationship Id="rId4" Type="http://schemas.openxmlformats.org/officeDocument/2006/relationships/hyperlink" Target="https://pixabay.com/pt/?utm_source=link-attribution&amp;utm_medium=referral&amp;utm_campaign=image&amp;utm_content=1147815" TargetMode="External"/><Relationship Id="rId9" Type="http://schemas.openxmlformats.org/officeDocument/2006/relationships/hyperlink" Target="https://pixabay.com/pt/users/geralt-9301/?utm_source=link-attribution&amp;utm_medium=referral&amp;utm_campaign=image&amp;utm_content=301414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users/Chantellen-7579979/?utm_source=link-attribution&amp;utm_medium=referral&amp;utm_campaign=image&amp;utm_content=3058263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s://pixabay.com/pt/?utm_source=link-attribution&amp;utm_medium=referral&amp;utm_campaign=image&amp;utm_content=2944063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s://pixabay.com/pt/?utm_source=link-attribution&amp;utm_medium=referral&amp;utm_campaign=image&amp;utm_content=995042" TargetMode="External"/><Relationship Id="rId2" Type="http://schemas.openxmlformats.org/officeDocument/2006/relationships/hyperlink" Target="https://pixabay.com/pt/users/geralt-9301/?utm_source=link-attribution&amp;utm_medium=referral&amp;utm_campaign=image&amp;utm_content=2944063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t/?utm_source=link-attribution&amp;utm_medium=referral&amp;utm_campaign=image&amp;utm_content=2530990" TargetMode="External"/><Relationship Id="rId11" Type="http://schemas.openxmlformats.org/officeDocument/2006/relationships/hyperlink" Target="https://pixabay.com/pt/users/greymatters-1531342/?utm_source=link-attribution&amp;utm_medium=referral&amp;utm_campaign=image&amp;utm_content=995042" TargetMode="External"/><Relationship Id="rId5" Type="http://schemas.openxmlformats.org/officeDocument/2006/relationships/hyperlink" Target="https://pixabay.com/pt/users/drshohmelian-5972920/?utm_source=link-attribution&amp;utm_medium=referral&amp;utm_campaign=image&amp;utm_content=2530990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hyperlink" Target="https://pixabay.com/pt/?utm_source=link-attribution&amp;utm_medium=referral&amp;utm_campaign=image&amp;utm_content=3058263" TargetMode="Externa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s://pixabay.com/pt/?utm_source=link-attribution&amp;utm_medium=referral&amp;utm_campaign=image&amp;utm_content=2337835" TargetMode="External"/><Relationship Id="rId4" Type="http://schemas.openxmlformats.org/officeDocument/2006/relationships/hyperlink" Target="https://pixabay.com/pt/users/granderboy-5417438/?utm_source=link-attribution&amp;utm_medium=referral&amp;utm_campaign=image&amp;utm_content=23378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BB494-5CC0-4119-8C60-F7CB0F43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041" y="889300"/>
            <a:ext cx="7778062" cy="3255264"/>
          </a:xfrm>
        </p:spPr>
        <p:txBody>
          <a:bodyPr>
            <a:normAutofit/>
          </a:bodyPr>
          <a:lstStyle/>
          <a:p>
            <a:br>
              <a:rPr lang="pt-BR" sz="2800" b="1" dirty="0"/>
            </a:br>
            <a:br>
              <a:rPr lang="pt-BR" sz="2800" b="1" dirty="0"/>
            </a:br>
            <a:r>
              <a:rPr lang="pt-BR" sz="3600" b="1" dirty="0"/>
              <a:t>Conversando sobre Perfil Profissional</a:t>
            </a:r>
            <a:br>
              <a:rPr lang="pt-BR" sz="2800" b="1" dirty="0"/>
            </a:br>
            <a:r>
              <a:rPr lang="pt-BR" sz="1400" dirty="0"/>
              <a:t>por </a:t>
            </a:r>
            <a:r>
              <a:rPr lang="pt-BR" sz="1400" u="sng" dirty="0"/>
              <a:t>Luciano Barbosa dos Santos </a:t>
            </a:r>
            <a:r>
              <a:rPr lang="pt-BR" sz="1400" dirty="0"/>
              <a:t>&amp; </a:t>
            </a:r>
            <a:r>
              <a:rPr lang="pt-BR" sz="1400" u="sng" dirty="0"/>
              <a:t>Cézar Nonato Bezerra Candeias</a:t>
            </a:r>
            <a:br>
              <a:rPr lang="pt-BR" sz="1400" u="sng" dirty="0"/>
            </a:br>
            <a:endParaRPr lang="pt-BR" sz="4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0E3B73-430D-4292-B2B1-F1160A473680}"/>
              </a:ext>
            </a:extLst>
          </p:cNvPr>
          <p:cNvSpPr txBox="1"/>
          <p:nvPr/>
        </p:nvSpPr>
        <p:spPr>
          <a:xfrm>
            <a:off x="9853860" y="5341164"/>
            <a:ext cx="176425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Narrow" panose="020B0606020202030204" pitchFamily="34" charset="0"/>
              </a:rPr>
              <a:t>Clique no mouse para avançar ou ESC para sair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2CB97E0-B3E1-4DC5-8318-14DD5C8BEECF}"/>
              </a:ext>
            </a:extLst>
          </p:cNvPr>
          <p:cNvGrpSpPr/>
          <p:nvPr/>
        </p:nvGrpSpPr>
        <p:grpSpPr>
          <a:xfrm>
            <a:off x="9838848" y="1120009"/>
            <a:ext cx="1779269" cy="1492133"/>
            <a:chOff x="9806833" y="978804"/>
            <a:chExt cx="1779269" cy="1492133"/>
          </a:xfrm>
        </p:grpSpPr>
        <p:pic>
          <p:nvPicPr>
            <p:cNvPr id="5" name="Picture 2" descr="BrasÃ£o (PNG)">
              <a:extLst>
                <a:ext uri="{FF2B5EF4-FFF2-40B4-BE49-F238E27FC236}">
                  <a16:creationId xmlns:a16="http://schemas.microsoft.com/office/drawing/2014/main" id="{5FE16556-299D-406B-ABC9-05A913B2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1046" y="978804"/>
              <a:ext cx="570845" cy="100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DCA2481-55EA-42F8-9616-279AE07742BB}"/>
                </a:ext>
              </a:extLst>
            </p:cNvPr>
            <p:cNvSpPr txBox="1"/>
            <p:nvPr/>
          </p:nvSpPr>
          <p:spPr>
            <a:xfrm>
              <a:off x="9806833" y="2070827"/>
              <a:ext cx="1779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/>
                <a:t>UNIVERSIDADE FEDERAL DE ALAGOAS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D52F92B-DA89-4B79-BD99-BBE154CEC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5" y="5341164"/>
            <a:ext cx="1401990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ítulo 8">
            <a:extLst>
              <a:ext uri="{FF2B5EF4-FFF2-40B4-BE49-F238E27FC236}">
                <a16:creationId xmlns:a16="http://schemas.microsoft.com/office/drawing/2014/main" id="{8953DBB3-CB63-4EE7-815A-B1FDA7F4D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08" y="951676"/>
            <a:ext cx="7315200" cy="914400"/>
          </a:xfrm>
        </p:spPr>
        <p:txBody>
          <a:bodyPr>
            <a:normAutofit/>
          </a:bodyPr>
          <a:lstStyle/>
          <a:p>
            <a:r>
              <a:rPr lang="pt-BR" sz="2000" b="1" dirty="0"/>
              <a:t>Trajetórias Criativas para a Vida</a:t>
            </a:r>
          </a:p>
          <a:p>
            <a:endParaRPr lang="pt-BR" sz="20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8D24ED-B9E7-406E-B66B-CF9DD34CE9DC}"/>
              </a:ext>
            </a:extLst>
          </p:cNvPr>
          <p:cNvSpPr txBox="1"/>
          <p:nvPr/>
        </p:nvSpPr>
        <p:spPr>
          <a:xfrm>
            <a:off x="2177092" y="5332455"/>
            <a:ext cx="57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O trabalho CONVERSANDO SOBRE PERFIL PROFISSIONAL de Luciano Barbosa dos Santos e Cézar Nonato Bezerra Candeias está licenciado com uma Licença </a:t>
            </a:r>
            <a:r>
              <a:rPr lang="pt-BR" sz="900" dirty="0" err="1">
                <a:hlinkClick r:id="rId4"/>
              </a:rPr>
              <a:t>Creative</a:t>
            </a:r>
            <a:r>
              <a:rPr lang="pt-BR" sz="900" dirty="0">
                <a:hlinkClick r:id="rId4"/>
              </a:rPr>
              <a:t> Commons - Atribuição-</a:t>
            </a:r>
            <a:r>
              <a:rPr lang="pt-BR" sz="900" dirty="0" err="1">
                <a:hlinkClick r:id="rId4"/>
              </a:rPr>
              <a:t>NãoComercial</a:t>
            </a:r>
            <a:r>
              <a:rPr lang="pt-BR" sz="900" dirty="0">
                <a:hlinkClick r:id="rId4"/>
              </a:rPr>
              <a:t> 4.0 Internacional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32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BD96CC-7056-460D-8792-512652D4E143}"/>
              </a:ext>
            </a:extLst>
          </p:cNvPr>
          <p:cNvSpPr txBox="1"/>
          <p:nvPr/>
        </p:nvSpPr>
        <p:spPr>
          <a:xfrm>
            <a:off x="3639786" y="763795"/>
            <a:ext cx="5803991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Procure participar de palestras, eventos científicos e culturais, pois são boas oportunidades para adquirir conhecimentos em diferentes áreas e fazer contatos com diferentes pessoas;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Integre-se aos grupos que estiverem desenvolvendo boas ações, atividades filantrópicas ou quaisquer outras atividades que possam ser consideradas positivas e construtivas. Participe ativamente e interaja com esses grupos;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Busque um estágio ou, se não for possível, ofereça-se para desenvolver trabalho voluntário, pois assim poderá ver como as coisas funcionam na prática e pegar um pouco de experiência;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A82599D-58F1-4985-8101-FE05D781BE4E}"/>
              </a:ext>
            </a:extLst>
          </p:cNvPr>
          <p:cNvGrpSpPr/>
          <p:nvPr/>
        </p:nvGrpSpPr>
        <p:grpSpPr>
          <a:xfrm>
            <a:off x="9744582" y="737668"/>
            <a:ext cx="1867698" cy="5025318"/>
            <a:chOff x="9744582" y="737668"/>
            <a:chExt cx="1867698" cy="5025318"/>
          </a:xfrm>
        </p:grpSpPr>
        <p:pic>
          <p:nvPicPr>
            <p:cNvPr id="2" name="Imagem 1" descr="Uma imagem contendo brinquedo, boneca, lego&#10;&#10;Descrição gerada automaticamente">
              <a:extLst>
                <a:ext uri="{FF2B5EF4-FFF2-40B4-BE49-F238E27FC236}">
                  <a16:creationId xmlns:a16="http://schemas.microsoft.com/office/drawing/2014/main" id="{B6EBFF6E-6B63-4D52-A187-4D699B15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582" y="2605273"/>
              <a:ext cx="1578857" cy="3157713"/>
            </a:xfrm>
            <a:prstGeom prst="rect">
              <a:avLst/>
            </a:prstGeom>
          </p:spPr>
        </p:pic>
        <p:sp>
          <p:nvSpPr>
            <p:cNvPr id="6" name="Balão de Fala: Retângulo com Cantos Arredondados 5">
              <a:extLst>
                <a:ext uri="{FF2B5EF4-FFF2-40B4-BE49-F238E27FC236}">
                  <a16:creationId xmlns:a16="http://schemas.microsoft.com/office/drawing/2014/main" id="{63AAE7E2-4E22-449E-9420-02FC10948E87}"/>
                </a:ext>
              </a:extLst>
            </p:cNvPr>
            <p:cNvSpPr/>
            <p:nvPr/>
          </p:nvSpPr>
          <p:spPr>
            <a:xfrm>
              <a:off x="9744582" y="737668"/>
              <a:ext cx="1867698" cy="1296061"/>
            </a:xfrm>
            <a:prstGeom prst="wedgeRoundRectCallout">
              <a:avLst>
                <a:gd name="adj1" fmla="val 4285"/>
                <a:gd name="adj2" fmla="val 90595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No quadro ao lado estão algumas dicas já testadas e aprovadas!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F44ACD-02FA-4B76-8EF0-4682588D2258}"/>
              </a:ext>
            </a:extLst>
          </p:cNvPr>
          <p:cNvSpPr txBox="1"/>
          <p:nvPr/>
        </p:nvSpPr>
        <p:spPr>
          <a:xfrm>
            <a:off x="4078827" y="6063406"/>
            <a:ext cx="20007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>
                <a:solidFill>
                  <a:srgbClr val="191B26"/>
                </a:solidFill>
                <a:effectLst/>
                <a:latin typeface="Open Sans"/>
                <a:hlinkClick r:id="rId3"/>
              </a:rPr>
              <a:t>Hans 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3"/>
              </a:rPr>
              <a:t>Braxmeier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4"/>
              </a:rPr>
              <a:t>Pixabay</a:t>
            </a:r>
            <a:endParaRPr lang="pt-BR" sz="800" dirty="0"/>
          </a:p>
        </p:txBody>
      </p:sp>
      <p:pic>
        <p:nvPicPr>
          <p:cNvPr id="19" name="Imagem 18" descr="Pessoas sentadas em cadeiras&#10;&#10;Descrição gerada automaticamente">
            <a:extLst>
              <a:ext uri="{FF2B5EF4-FFF2-40B4-BE49-F238E27FC236}">
                <a16:creationId xmlns:a16="http://schemas.microsoft.com/office/drawing/2014/main" id="{0B7A93B3-993E-45B0-95D9-646DC0837F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85" y="4091597"/>
            <a:ext cx="2902101" cy="1934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356520-46D1-4F66-BF68-6D805A49CD35}"/>
              </a:ext>
            </a:extLst>
          </p:cNvPr>
          <p:cNvSpPr txBox="1"/>
          <p:nvPr/>
        </p:nvSpPr>
        <p:spPr>
          <a:xfrm>
            <a:off x="7038867" y="6063406"/>
            <a:ext cx="21401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6"/>
              </a:rPr>
              <a:t>antoinetteforwine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7"/>
              </a:rPr>
              <a:t>Pixabay</a:t>
            </a:r>
            <a:endParaRPr lang="pt-BR" sz="800" dirty="0"/>
          </a:p>
        </p:txBody>
      </p:sp>
      <p:pic>
        <p:nvPicPr>
          <p:cNvPr id="23" name="Imagem 22" descr="Pessoas andando na trilha&#10;&#10;Descrição gerada automaticamente">
            <a:extLst>
              <a:ext uri="{FF2B5EF4-FFF2-40B4-BE49-F238E27FC236}">
                <a16:creationId xmlns:a16="http://schemas.microsoft.com/office/drawing/2014/main" id="{72DBDB3B-57E1-41B1-9A28-849E219E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82" y="4096915"/>
            <a:ext cx="2572554" cy="192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" descr="BrasÃ£o (PNG)">
            <a:extLst>
              <a:ext uri="{FF2B5EF4-FFF2-40B4-BE49-F238E27FC236}">
                <a16:creationId xmlns:a16="http://schemas.microsoft.com/office/drawing/2014/main" id="{FBB78B9A-6834-4346-A1FA-50CC1C6D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33866B0-C88D-4C1E-B81B-9EC930E86CD5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D7930B2-3A8D-4628-BDD9-A7CDFD84CA2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11F3AC-E1D7-46B4-A055-0E24A110E159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7519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A82599D-58F1-4985-8101-FE05D781BE4E}"/>
              </a:ext>
            </a:extLst>
          </p:cNvPr>
          <p:cNvGrpSpPr/>
          <p:nvPr/>
        </p:nvGrpSpPr>
        <p:grpSpPr>
          <a:xfrm>
            <a:off x="9744582" y="737668"/>
            <a:ext cx="1867698" cy="5025318"/>
            <a:chOff x="9744582" y="737668"/>
            <a:chExt cx="1867698" cy="5025318"/>
          </a:xfrm>
        </p:grpSpPr>
        <p:pic>
          <p:nvPicPr>
            <p:cNvPr id="2" name="Imagem 1" descr="Uma imagem contendo brinquedo, boneca, lego&#10;&#10;Descrição gerada automaticamente">
              <a:extLst>
                <a:ext uri="{FF2B5EF4-FFF2-40B4-BE49-F238E27FC236}">
                  <a16:creationId xmlns:a16="http://schemas.microsoft.com/office/drawing/2014/main" id="{B6EBFF6E-6B63-4D52-A187-4D699B15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582" y="2605273"/>
              <a:ext cx="1578857" cy="3157713"/>
            </a:xfrm>
            <a:prstGeom prst="rect">
              <a:avLst/>
            </a:prstGeom>
          </p:spPr>
        </p:pic>
        <p:sp>
          <p:nvSpPr>
            <p:cNvPr id="6" name="Balão de Fala: Retângulo com Cantos Arredondados 5">
              <a:extLst>
                <a:ext uri="{FF2B5EF4-FFF2-40B4-BE49-F238E27FC236}">
                  <a16:creationId xmlns:a16="http://schemas.microsoft.com/office/drawing/2014/main" id="{63AAE7E2-4E22-449E-9420-02FC10948E87}"/>
                </a:ext>
              </a:extLst>
            </p:cNvPr>
            <p:cNvSpPr/>
            <p:nvPr/>
          </p:nvSpPr>
          <p:spPr>
            <a:xfrm>
              <a:off x="9744582" y="737668"/>
              <a:ext cx="1867698" cy="1296061"/>
            </a:xfrm>
            <a:prstGeom prst="wedgeRoundRectCallout">
              <a:avLst>
                <a:gd name="adj1" fmla="val 4285"/>
                <a:gd name="adj2" fmla="val 90595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No quadro ao lado estão algumas dicas já testadas e aprovadas!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863B968-0747-4A16-9416-A0757F5D6A17}"/>
              </a:ext>
            </a:extLst>
          </p:cNvPr>
          <p:cNvGrpSpPr/>
          <p:nvPr/>
        </p:nvGrpSpPr>
        <p:grpSpPr>
          <a:xfrm>
            <a:off x="3596243" y="765429"/>
            <a:ext cx="5803991" cy="5517721"/>
            <a:chOff x="3596243" y="765429"/>
            <a:chExt cx="5803991" cy="5517721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BBD96CC-7056-460D-8792-512652D4E143}"/>
                </a:ext>
              </a:extLst>
            </p:cNvPr>
            <p:cNvSpPr txBox="1"/>
            <p:nvPr/>
          </p:nvSpPr>
          <p:spPr>
            <a:xfrm>
              <a:off x="3596243" y="765429"/>
              <a:ext cx="5803991" cy="28007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4"/>
              </a:pPr>
              <a:r>
                <a:rPr lang="pt-BR" sz="1600" dirty="0">
                  <a:latin typeface="Arial Narrow" panose="020B0606020202030204" pitchFamily="34" charset="0"/>
                </a:rPr>
                <a:t>Estimule sua imaginação lendo livros e textos diversos, alguns deles, inclusive, ajudam no desenvolvimento pessoal, dando dicas sobre como falar bem em público, como trabalhar em grupo, como administrar melhor o tempo e muitas outras coisas mais; </a:t>
              </a:r>
            </a:p>
            <a:p>
              <a:pPr marL="342900" indent="-342900" algn="just">
                <a:buAutoNum type="arabicPeriod" startAt="4"/>
              </a:pPr>
              <a:endParaRPr lang="pt-BR" sz="1600" dirty="0">
                <a:latin typeface="Arial Narrow" panose="020B0606020202030204" pitchFamily="34" charset="0"/>
              </a:endParaRPr>
            </a:p>
            <a:p>
              <a:pPr marL="342900" indent="-342900" algn="just">
                <a:buAutoNum type="arabicPeriod" startAt="4"/>
              </a:pPr>
              <a:r>
                <a:rPr lang="pt-BR" sz="1600" dirty="0">
                  <a:latin typeface="Arial Narrow" panose="020B0606020202030204" pitchFamily="34" charset="0"/>
                </a:rPr>
                <a:t>Acompanhe os jornais e telejornais, mantenha-se atualizado e tente resumir verbalmente as notícias mais relevantes do dia, da semana, do mês e do ano. Tome notas, se necessário; </a:t>
              </a:r>
            </a:p>
            <a:p>
              <a:pPr marL="342900" indent="-342900" algn="just">
                <a:buAutoNum type="arabicPeriod" startAt="4"/>
              </a:pPr>
              <a:endParaRPr lang="pt-BR" sz="1600" dirty="0">
                <a:latin typeface="Arial Narrow" panose="020B0606020202030204" pitchFamily="34" charset="0"/>
              </a:endParaRPr>
            </a:p>
            <a:p>
              <a:pPr marL="342900" indent="-342900" algn="just">
                <a:buAutoNum type="arabicPeriod" startAt="4"/>
              </a:pPr>
              <a:r>
                <a:rPr lang="pt-BR" sz="1600" dirty="0">
                  <a:latin typeface="Arial Narrow" panose="020B0606020202030204" pitchFamily="34" charset="0"/>
                </a:rPr>
                <a:t>Desenvolva habilidades de fala e escrita, pois isso o ajudará a se comunicar melhor nas mais diversas situações;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5EC2BC7-380D-477F-8D59-352B093A3959}"/>
                </a:ext>
              </a:extLst>
            </p:cNvPr>
            <p:cNvSpPr txBox="1"/>
            <p:nvPr/>
          </p:nvSpPr>
          <p:spPr>
            <a:xfrm>
              <a:off x="5510783" y="5830684"/>
              <a:ext cx="165245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skeeze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Pixabay</a:t>
              </a:r>
              <a:endParaRPr lang="pt-BR" sz="800" dirty="0"/>
            </a:p>
          </p:txBody>
        </p:sp>
        <p:pic>
          <p:nvPicPr>
            <p:cNvPr id="8" name="Imagem 7" descr="Pessoas em pé na grama&#10;&#10;Descrição gerada automaticamente">
              <a:extLst>
                <a:ext uri="{FF2B5EF4-FFF2-40B4-BE49-F238E27FC236}">
                  <a16:creationId xmlns:a16="http://schemas.microsoft.com/office/drawing/2014/main" id="{7344AF40-2852-4572-B4C9-18BBC96CC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8" y="4006734"/>
              <a:ext cx="1578857" cy="1823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6FF384A-B8B0-46AE-BF2A-93C17A76277B}"/>
                </a:ext>
              </a:extLst>
            </p:cNvPr>
            <p:cNvSpPr txBox="1"/>
            <p:nvPr/>
          </p:nvSpPr>
          <p:spPr>
            <a:xfrm>
              <a:off x="7610084" y="6067706"/>
              <a:ext cx="16872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ja-JP" alt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锦鹏 任</a:t>
              </a:r>
              <a:r>
                <a:rPr lang="ja-JP" alt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7"/>
                </a:rPr>
                <a:t>Pixabay</a:t>
              </a:r>
              <a:endParaRPr lang="pt-BR" sz="800" dirty="0"/>
            </a:p>
          </p:txBody>
        </p:sp>
        <p:pic>
          <p:nvPicPr>
            <p:cNvPr id="12" name="Imagem 11" descr="Uma imagem contendo pessoa, homem, em pé, mulher&#10;&#10;Descrição gerada automaticamente">
              <a:extLst>
                <a:ext uri="{FF2B5EF4-FFF2-40B4-BE49-F238E27FC236}">
                  <a16:creationId xmlns:a16="http://schemas.microsoft.com/office/drawing/2014/main" id="{6843B9D1-F7B0-4F2B-8511-76AEA4DA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24" y="4664529"/>
              <a:ext cx="2090510" cy="13838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22576D8-D973-4807-B4F0-054F868BFEA7}"/>
                </a:ext>
              </a:extLst>
            </p:cNvPr>
            <p:cNvSpPr txBox="1"/>
            <p:nvPr/>
          </p:nvSpPr>
          <p:spPr>
            <a:xfrm>
              <a:off x="3627555" y="5033551"/>
              <a:ext cx="188322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PourquoiPas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0"/>
                </a:rPr>
                <a:t>Pixabay</a:t>
              </a:r>
              <a:endParaRPr lang="pt-BR" sz="800" dirty="0"/>
            </a:p>
          </p:txBody>
        </p:sp>
        <p:pic>
          <p:nvPicPr>
            <p:cNvPr id="17" name="Imagem 16" descr="Uma imagem contendo no interior, pessoa, olhando, óculos&#10;&#10;Descrição gerada automaticamente">
              <a:extLst>
                <a:ext uri="{FF2B5EF4-FFF2-40B4-BE49-F238E27FC236}">
                  <a16:creationId xmlns:a16="http://schemas.microsoft.com/office/drawing/2014/main" id="{C3F03A4E-83DB-4176-8819-56A1709D6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843" y="3832559"/>
              <a:ext cx="1801488" cy="12009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0" name="Picture 2" descr="BrasÃ£o (PNG)">
            <a:extLst>
              <a:ext uri="{FF2B5EF4-FFF2-40B4-BE49-F238E27FC236}">
                <a16:creationId xmlns:a16="http://schemas.microsoft.com/office/drawing/2014/main" id="{EBFD5E78-C412-4BFB-9EBA-2EBD967F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A49B620-E609-40F1-AC58-251594E27437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F7290085-82D8-408C-94D4-5165DE4A78A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3042ACA-3314-4F97-B95A-270A5529F947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2265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A951BDA-FEB0-422A-A5FD-4DBCFE0EDC6B}"/>
              </a:ext>
            </a:extLst>
          </p:cNvPr>
          <p:cNvGrpSpPr/>
          <p:nvPr/>
        </p:nvGrpSpPr>
        <p:grpSpPr>
          <a:xfrm>
            <a:off x="3596243" y="763423"/>
            <a:ext cx="5834432" cy="5432900"/>
            <a:chOff x="3596243" y="763423"/>
            <a:chExt cx="5834432" cy="5432900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DBBD96CC-7056-460D-8792-512652D4E143}"/>
                </a:ext>
              </a:extLst>
            </p:cNvPr>
            <p:cNvSpPr txBox="1"/>
            <p:nvPr/>
          </p:nvSpPr>
          <p:spPr>
            <a:xfrm>
              <a:off x="3596243" y="763423"/>
              <a:ext cx="5834432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7"/>
              </a:pPr>
              <a:r>
                <a:rPr lang="pt-BR" sz="1600" dirty="0">
                  <a:latin typeface="Arial Narrow" panose="020B0606020202030204" pitchFamily="34" charset="0"/>
                </a:rPr>
                <a:t>Ser fluente em uma língua estrangeira costuma ser um ótimo diferencial, sendo assim, matricule-se em um curso de idioma. Em geral, o inglês é o mais requisitado;</a:t>
              </a:r>
            </a:p>
            <a:p>
              <a:pPr marL="342900" indent="-342900" algn="just">
                <a:buAutoNum type="arabicPeriod" startAt="7"/>
              </a:pPr>
              <a:endParaRPr lang="pt-BR" sz="1600" dirty="0">
                <a:latin typeface="Arial Narrow" panose="020B0606020202030204" pitchFamily="34" charset="0"/>
              </a:endParaRPr>
            </a:p>
            <a:p>
              <a:pPr marL="342900" indent="-342900" algn="just">
                <a:buAutoNum type="arabicPeriod" startAt="7"/>
              </a:pPr>
              <a:r>
                <a:rPr lang="pt-BR" sz="1600" dirty="0">
                  <a:latin typeface="Arial Narrow" panose="020B0606020202030204" pitchFamily="34" charset="0"/>
                </a:rPr>
                <a:t>Use a Internet para ler artigos e assistir vídeos que possam ajudá-lo a complementar sua formação e a desenvolver outras habilidades;</a:t>
              </a:r>
            </a:p>
            <a:p>
              <a:pPr marL="342900" indent="-342900" algn="just">
                <a:buAutoNum type="arabicPeriod" startAt="7"/>
              </a:pPr>
              <a:endParaRPr lang="pt-BR" sz="1600" dirty="0">
                <a:latin typeface="Arial Narrow" panose="020B0606020202030204" pitchFamily="34" charset="0"/>
              </a:endParaRPr>
            </a:p>
            <a:p>
              <a:pPr marL="342900" indent="-342900" algn="just">
                <a:buAutoNum type="arabicPeriod" startAt="7"/>
              </a:pPr>
              <a:r>
                <a:rPr lang="pt-BR" sz="1600" dirty="0">
                  <a:latin typeface="Arial Narrow" panose="020B0606020202030204" pitchFamily="34" charset="0"/>
                </a:rPr>
                <a:t>Pratique algum esporte (qual é o seu preferido?) e procure ter uma alimentação saudável;</a:t>
              </a:r>
            </a:p>
            <a:p>
              <a:pPr marL="342900" indent="-342900" algn="just">
                <a:buAutoNum type="arabicPeriod" startAt="7"/>
              </a:pPr>
              <a:endParaRPr lang="pt-BR" sz="1600" dirty="0">
                <a:latin typeface="Arial Narrow" panose="020B0606020202030204" pitchFamily="34" charset="0"/>
              </a:endParaRPr>
            </a:p>
            <a:p>
              <a:pPr marL="342900" indent="-342900" algn="just">
                <a:buAutoNum type="arabicPeriod" startAt="7"/>
              </a:pPr>
              <a:r>
                <a:rPr lang="pt-BR" sz="1600" dirty="0">
                  <a:latin typeface="Arial Narrow" panose="020B0606020202030204" pitchFamily="34" charset="0"/>
                </a:rPr>
                <a:t>Não se pressione muito, procure fazer as coisas com leveza e não se esqueça de cuidar da própria saúde física e mental.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690EC3C-929D-4FAA-816F-D604C901450B}"/>
                </a:ext>
              </a:extLst>
            </p:cNvPr>
            <p:cNvSpPr txBox="1"/>
            <p:nvPr/>
          </p:nvSpPr>
          <p:spPr>
            <a:xfrm>
              <a:off x="4446615" y="5615117"/>
              <a:ext cx="19224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2"/>
                </a:rPr>
                <a:t>Gerd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2"/>
                </a:rPr>
                <a:t>Altmann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Pixabay</a:t>
              </a:r>
              <a:endParaRPr lang="pt-BR" sz="800" dirty="0"/>
            </a:p>
          </p:txBody>
        </p:sp>
        <p:pic>
          <p:nvPicPr>
            <p:cNvPr id="8" name="Imagem 7" descr="Uma imagem contendo camisa&#10;&#10;Descrição gerada automaticamente">
              <a:extLst>
                <a:ext uri="{FF2B5EF4-FFF2-40B4-BE49-F238E27FC236}">
                  <a16:creationId xmlns:a16="http://schemas.microsoft.com/office/drawing/2014/main" id="{57057527-3B62-4724-8B11-E9C0179F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243" y="4154923"/>
              <a:ext cx="3623163" cy="14272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B8AEFBC-B9FB-4203-9A85-1A5628FFE53F}"/>
                </a:ext>
              </a:extLst>
            </p:cNvPr>
            <p:cNvSpPr txBox="1"/>
            <p:nvPr/>
          </p:nvSpPr>
          <p:spPr>
            <a:xfrm>
              <a:off x="7673186" y="5980879"/>
              <a:ext cx="16176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5"/>
                </a:rPr>
                <a:t>Irina L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Pixabay</a:t>
              </a:r>
              <a:endParaRPr lang="pt-BR" sz="800" dirty="0"/>
            </a:p>
          </p:txBody>
        </p:sp>
        <p:pic>
          <p:nvPicPr>
            <p:cNvPr id="12" name="Imagem 11" descr="Uma imagem contendo pessoa, mulher, jovem, menina&#10;&#10;Descrição gerada automaticamente">
              <a:extLst>
                <a:ext uri="{FF2B5EF4-FFF2-40B4-BE49-F238E27FC236}">
                  <a16:creationId xmlns:a16="http://schemas.microsoft.com/office/drawing/2014/main" id="{C90EE8CE-9729-4715-A332-0CA91C5F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754" y="4520685"/>
              <a:ext cx="2140921" cy="14272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A82599D-58F1-4985-8101-FE05D781BE4E}"/>
              </a:ext>
            </a:extLst>
          </p:cNvPr>
          <p:cNvGrpSpPr/>
          <p:nvPr/>
        </p:nvGrpSpPr>
        <p:grpSpPr>
          <a:xfrm>
            <a:off x="9744582" y="737668"/>
            <a:ext cx="1867698" cy="5025318"/>
            <a:chOff x="9744582" y="737668"/>
            <a:chExt cx="1867698" cy="5025318"/>
          </a:xfrm>
        </p:grpSpPr>
        <p:pic>
          <p:nvPicPr>
            <p:cNvPr id="2" name="Imagem 1" descr="Uma imagem contendo brinquedo, boneca, lego&#10;&#10;Descrição gerada automaticamente">
              <a:extLst>
                <a:ext uri="{FF2B5EF4-FFF2-40B4-BE49-F238E27FC236}">
                  <a16:creationId xmlns:a16="http://schemas.microsoft.com/office/drawing/2014/main" id="{B6EBFF6E-6B63-4D52-A187-4D699B15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582" y="2605273"/>
              <a:ext cx="1578857" cy="3157713"/>
            </a:xfrm>
            <a:prstGeom prst="rect">
              <a:avLst/>
            </a:prstGeom>
          </p:spPr>
        </p:pic>
        <p:sp>
          <p:nvSpPr>
            <p:cNvPr id="6" name="Balão de Fala: Retângulo com Cantos Arredondados 5">
              <a:extLst>
                <a:ext uri="{FF2B5EF4-FFF2-40B4-BE49-F238E27FC236}">
                  <a16:creationId xmlns:a16="http://schemas.microsoft.com/office/drawing/2014/main" id="{63AAE7E2-4E22-449E-9420-02FC10948E87}"/>
                </a:ext>
              </a:extLst>
            </p:cNvPr>
            <p:cNvSpPr/>
            <p:nvPr/>
          </p:nvSpPr>
          <p:spPr>
            <a:xfrm>
              <a:off x="9744582" y="737668"/>
              <a:ext cx="1867698" cy="1296061"/>
            </a:xfrm>
            <a:prstGeom prst="wedgeRoundRectCallout">
              <a:avLst>
                <a:gd name="adj1" fmla="val 4285"/>
                <a:gd name="adj2" fmla="val 90595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No quadro ao lado estão algumas dicas já testadas e aprovadas!</a:t>
              </a:r>
            </a:p>
          </p:txBody>
        </p:sp>
      </p:grpSp>
      <p:pic>
        <p:nvPicPr>
          <p:cNvPr id="14" name="Picture 2" descr="BrasÃ£o (PNG)">
            <a:extLst>
              <a:ext uri="{FF2B5EF4-FFF2-40B4-BE49-F238E27FC236}">
                <a16:creationId xmlns:a16="http://schemas.microsoft.com/office/drawing/2014/main" id="{97B9B770-C5EB-489A-ABB9-AD50F63F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04292E-1505-4BE1-BD27-ADFFFB58DE78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443C534-DED0-4073-8555-FE7DDC1ADBD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AE426D-5D0E-4358-B065-5ED96A383DCE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37000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155B8B75-B82D-47E1-8DAF-6467D2683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0F13F128-CCBC-476F-8DBD-E907EC7AF6B5}"/>
              </a:ext>
            </a:extLst>
          </p:cNvPr>
          <p:cNvSpPr/>
          <p:nvPr/>
        </p:nvSpPr>
        <p:spPr>
          <a:xfrm>
            <a:off x="5587260" y="607162"/>
            <a:ext cx="3384060" cy="1454573"/>
          </a:xfrm>
          <a:prstGeom prst="wedgeRoundRectCallout">
            <a:avLst>
              <a:gd name="adj1" fmla="val -67233"/>
              <a:gd name="adj2" fmla="val 4068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Outra dica bem bacana é pesquisar sobre a vida de pessoas bem sucedidas em suas áreas de atuação.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B7622B-17ED-418F-B5D8-3771C886B881}"/>
              </a:ext>
            </a:extLst>
          </p:cNvPr>
          <p:cNvSpPr txBox="1"/>
          <p:nvPr/>
        </p:nvSpPr>
        <p:spPr>
          <a:xfrm>
            <a:off x="9583308" y="5862210"/>
            <a:ext cx="18701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3"/>
              </a:rPr>
              <a:t>Lenalensen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4"/>
              </a:rPr>
              <a:t>Pixabay</a:t>
            </a:r>
            <a:endParaRPr lang="pt-BR" sz="800" dirty="0"/>
          </a:p>
        </p:txBody>
      </p:sp>
      <p:pic>
        <p:nvPicPr>
          <p:cNvPr id="5" name="Imagem 4" descr="Uma imagem contendo objeto, motor&#10;&#10;Descrição gerada automaticamente">
            <a:extLst>
              <a:ext uri="{FF2B5EF4-FFF2-40B4-BE49-F238E27FC236}">
                <a16:creationId xmlns:a16="http://schemas.microsoft.com/office/drawing/2014/main" id="{AF1D8D3B-B235-4A39-901D-70B6FBC15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49" y="2990557"/>
            <a:ext cx="1883824" cy="2836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CE04E4-92F5-4062-B35D-2EE62F1B01AA}"/>
              </a:ext>
            </a:extLst>
          </p:cNvPr>
          <p:cNvSpPr txBox="1"/>
          <p:nvPr/>
        </p:nvSpPr>
        <p:spPr>
          <a:xfrm>
            <a:off x="3980394" y="5862210"/>
            <a:ext cx="17968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>
                <a:solidFill>
                  <a:srgbClr val="191B26"/>
                </a:solidFill>
                <a:effectLst/>
                <a:latin typeface="Open Sans"/>
                <a:hlinkClick r:id="rId6"/>
              </a:rPr>
              <a:t>Jaybee_01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7"/>
              </a:rPr>
              <a:t>Pixabay</a:t>
            </a:r>
            <a:endParaRPr lang="pt-BR" sz="800" dirty="0"/>
          </a:p>
        </p:txBody>
      </p:sp>
      <p:pic>
        <p:nvPicPr>
          <p:cNvPr id="10" name="Imagem 9" descr="Pessoas em quadra de basquete&#10;&#10;Descrição gerada automaticamente">
            <a:extLst>
              <a:ext uri="{FF2B5EF4-FFF2-40B4-BE49-F238E27FC236}">
                <a16:creationId xmlns:a16="http://schemas.microsoft.com/office/drawing/2014/main" id="{62219DDF-2E23-4FF7-AC53-87A8CFDB39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46" y="4023360"/>
            <a:ext cx="2405352" cy="1804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4AB28E-EA1C-435C-A473-4E1558D04EE1}"/>
              </a:ext>
            </a:extLst>
          </p:cNvPr>
          <p:cNvSpPr txBox="1"/>
          <p:nvPr/>
        </p:nvSpPr>
        <p:spPr>
          <a:xfrm>
            <a:off x="6818942" y="5862210"/>
            <a:ext cx="20182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>
                <a:solidFill>
                  <a:srgbClr val="191B26"/>
                </a:solidFill>
                <a:effectLst/>
                <a:latin typeface="Open Sans"/>
                <a:hlinkClick r:id="rId9"/>
              </a:rPr>
              <a:t>Jackie Ramirez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10"/>
              </a:rPr>
              <a:t>Pixabay</a:t>
            </a:r>
            <a:endParaRPr lang="pt-BR" sz="800" dirty="0"/>
          </a:p>
        </p:txBody>
      </p:sp>
      <p:pic>
        <p:nvPicPr>
          <p:cNvPr id="14" name="Imagem 13" descr="Foto em preto e branco de pessoa olhando para a câmera&#10;&#10;Descrição gerada automaticamente">
            <a:extLst>
              <a:ext uri="{FF2B5EF4-FFF2-40B4-BE49-F238E27FC236}">
                <a16:creationId xmlns:a16="http://schemas.microsoft.com/office/drawing/2014/main" id="{CA151228-A629-49E7-A36B-109054D837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18" y="3531349"/>
            <a:ext cx="3074125" cy="2305594"/>
          </a:xfrm>
          <a:prstGeom prst="rect">
            <a:avLst/>
          </a:prstGeom>
        </p:spPr>
      </p:pic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id="{6036A5D6-46B1-401E-9BDC-9EDAEBC5EE59}"/>
              </a:ext>
            </a:extLst>
          </p:cNvPr>
          <p:cNvSpPr/>
          <p:nvPr/>
        </p:nvSpPr>
        <p:spPr>
          <a:xfrm>
            <a:off x="8971320" y="607161"/>
            <a:ext cx="2654623" cy="1454573"/>
          </a:xfrm>
          <a:prstGeom prst="wedgeRoundRectCallout">
            <a:avLst>
              <a:gd name="adj1" fmla="val -48447"/>
              <a:gd name="adj2" fmla="val 2332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Faça isso e você encontrará muitas histórias interessantes e inspiradoras.</a:t>
            </a:r>
          </a:p>
        </p:txBody>
      </p:sp>
      <p:pic>
        <p:nvPicPr>
          <p:cNvPr id="15" name="Picture 2" descr="BrasÃ£o (PNG)">
            <a:extLst>
              <a:ext uri="{FF2B5EF4-FFF2-40B4-BE49-F238E27FC236}">
                <a16:creationId xmlns:a16="http://schemas.microsoft.com/office/drawing/2014/main" id="{DD90F60D-AC32-468C-B8BB-B4C67DB4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DE681E8-E774-466B-A487-A67A16CD9D4E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CB02167-58A7-4A14-B913-8AEC77D089B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2A6A72-CDB3-4F60-AF87-A4242F85B955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36102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FD5F42-7EE0-465F-AB22-56A1FE907482}"/>
              </a:ext>
            </a:extLst>
          </p:cNvPr>
          <p:cNvSpPr txBox="1"/>
          <p:nvPr/>
        </p:nvSpPr>
        <p:spPr>
          <a:xfrm>
            <a:off x="8014996" y="5767657"/>
            <a:ext cx="22262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Imagem de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2"/>
              </a:rPr>
              <a:t>Free-Photos</a:t>
            </a:r>
            <a:r>
              <a:rPr lang="pt-BR" sz="800" b="0" i="0" dirty="0">
                <a:solidFill>
                  <a:srgbClr val="191B26"/>
                </a:solidFill>
                <a:effectLst/>
                <a:latin typeface="Open Sans"/>
              </a:rPr>
              <a:t> por </a:t>
            </a:r>
            <a:r>
              <a:rPr lang="pt-BR" sz="800" b="0" i="0" u="sng" dirty="0" err="1">
                <a:solidFill>
                  <a:srgbClr val="191B26"/>
                </a:solidFill>
                <a:effectLst/>
                <a:latin typeface="Open Sans"/>
                <a:hlinkClick r:id="rId3"/>
              </a:rPr>
              <a:t>Pixabay</a:t>
            </a:r>
            <a:endParaRPr lang="pt-BR" sz="800" dirty="0"/>
          </a:p>
        </p:txBody>
      </p:sp>
      <p:pic>
        <p:nvPicPr>
          <p:cNvPr id="7" name="Imagem 6" descr="Uma imagem contendo pessoa, homem, segurando, frente&#10;&#10;Descrição gerada automaticamente">
            <a:extLst>
              <a:ext uri="{FF2B5EF4-FFF2-40B4-BE49-F238E27FC236}">
                <a16:creationId xmlns:a16="http://schemas.microsoft.com/office/drawing/2014/main" id="{25CB4C88-3968-4B43-ADD6-53738E66B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21" y="3568334"/>
            <a:ext cx="3246319" cy="216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91D35ABC-AE32-46BF-92DF-0F391D0F8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11" y="619630"/>
            <a:ext cx="1578857" cy="3157713"/>
          </a:xfrm>
          <a:prstGeom prst="rect">
            <a:avLst/>
          </a:prstGeom>
        </p:spPr>
      </p:pic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id="{276AB9A2-04C9-42B4-9C4F-043A19BE8FAB}"/>
              </a:ext>
            </a:extLst>
          </p:cNvPr>
          <p:cNvSpPr/>
          <p:nvPr/>
        </p:nvSpPr>
        <p:spPr>
          <a:xfrm>
            <a:off x="3666308" y="1031963"/>
            <a:ext cx="3196000" cy="1275807"/>
          </a:xfrm>
          <a:prstGeom prst="wedgeRoundRectCallout">
            <a:avLst>
              <a:gd name="adj1" fmla="val 49615"/>
              <a:gd name="adj2" fmla="val -320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Muito dessas mudanças são decorrentes do crescente desenvolvimento tecnológico.</a:t>
            </a:r>
            <a:endParaRPr lang="pt-BR" sz="1400" dirty="0"/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F023A360-9A0E-45FF-B408-6BA541C1DEBE}"/>
              </a:ext>
            </a:extLst>
          </p:cNvPr>
          <p:cNvSpPr/>
          <p:nvPr/>
        </p:nvSpPr>
        <p:spPr>
          <a:xfrm>
            <a:off x="6862308" y="1031963"/>
            <a:ext cx="3189145" cy="1275807"/>
          </a:xfrm>
          <a:prstGeom prst="wedgeRoundRectCallout">
            <a:avLst>
              <a:gd name="adj1" fmla="val 59605"/>
              <a:gd name="adj2" fmla="val -188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Antes de encerramos, precisamos falar sobre algo muito importante: o fato de as coisas estarem sempre em transformação.</a:t>
            </a:r>
            <a:endParaRPr lang="pt-BR" sz="1400" dirty="0"/>
          </a:p>
        </p:txBody>
      </p:sp>
      <p:sp>
        <p:nvSpPr>
          <p:cNvPr id="11" name="Balão de Fala: Retângulo com Cantos Arredondados 10">
            <a:extLst>
              <a:ext uri="{FF2B5EF4-FFF2-40B4-BE49-F238E27FC236}">
                <a16:creationId xmlns:a16="http://schemas.microsoft.com/office/drawing/2014/main" id="{4730025D-A633-40EA-A5FE-2868BF4C1565}"/>
              </a:ext>
            </a:extLst>
          </p:cNvPr>
          <p:cNvSpPr/>
          <p:nvPr/>
        </p:nvSpPr>
        <p:spPr>
          <a:xfrm>
            <a:off x="3675017" y="3359857"/>
            <a:ext cx="3196000" cy="922579"/>
          </a:xfrm>
          <a:prstGeom prst="wedgeRoundRectCallout">
            <a:avLst>
              <a:gd name="adj1" fmla="val 49615"/>
              <a:gd name="adj2" fmla="val -320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Como consequência, muitas vezes os profissionais precisam fazer ajustes em seus perfis.</a:t>
            </a:r>
            <a:endParaRPr lang="pt-BR" sz="1400" dirty="0"/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CAB5B7B8-471C-41AC-A9A8-59E37A28E86E}"/>
              </a:ext>
            </a:extLst>
          </p:cNvPr>
          <p:cNvSpPr/>
          <p:nvPr/>
        </p:nvSpPr>
        <p:spPr>
          <a:xfrm>
            <a:off x="3675017" y="4282437"/>
            <a:ext cx="3196000" cy="922579"/>
          </a:xfrm>
          <a:prstGeom prst="wedgeRoundRectCallout">
            <a:avLst>
              <a:gd name="adj1" fmla="val 49615"/>
              <a:gd name="adj2" fmla="val -320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 também é muito comum decidirem abrir seus próprios negócios.</a:t>
            </a:r>
            <a:endParaRPr lang="pt-BR" sz="1400" dirty="0"/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373A43C9-A7AE-469A-AE1B-89C1610A7FD9}"/>
              </a:ext>
            </a:extLst>
          </p:cNvPr>
          <p:cNvSpPr/>
          <p:nvPr/>
        </p:nvSpPr>
        <p:spPr>
          <a:xfrm>
            <a:off x="3675017" y="5205016"/>
            <a:ext cx="3196000" cy="1091281"/>
          </a:xfrm>
          <a:prstGeom prst="wedgeRoundRectCallout">
            <a:avLst>
              <a:gd name="adj1" fmla="val 49615"/>
              <a:gd name="adj2" fmla="val -320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Muito provavelmente, o futuro vai exigir de todos nós muita flexibilidade, criatividade e resiliência.</a:t>
            </a:r>
            <a:endParaRPr lang="pt-BR" sz="1400" dirty="0"/>
          </a:p>
        </p:txBody>
      </p:sp>
      <p:pic>
        <p:nvPicPr>
          <p:cNvPr id="8" name="Picture 2" descr="BrasÃ£o (PNG)">
            <a:extLst>
              <a:ext uri="{FF2B5EF4-FFF2-40B4-BE49-F238E27FC236}">
                <a16:creationId xmlns:a16="http://schemas.microsoft.com/office/drawing/2014/main" id="{B312D258-B847-4B62-9A63-E3FF64BC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E31477-8E9B-4BA4-98CE-B96FE2EDE32D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F987916-88B8-4F2B-9B3A-9D2D4B719D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5A0B7A77-0ECF-44E4-9C85-9D21C520E05C}"/>
              </a:ext>
            </a:extLst>
          </p:cNvPr>
          <p:cNvSpPr/>
          <p:nvPr/>
        </p:nvSpPr>
        <p:spPr>
          <a:xfrm>
            <a:off x="3651105" y="2291066"/>
            <a:ext cx="3196000" cy="1091281"/>
          </a:xfrm>
          <a:prstGeom prst="wedgeRoundRectCallout">
            <a:avLst>
              <a:gd name="adj1" fmla="val 49615"/>
              <a:gd name="adj2" fmla="val -3201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Computadores, </a:t>
            </a:r>
            <a:r>
              <a:rPr lang="pt-BR" sz="1600" i="1" dirty="0"/>
              <a:t>tablets</a:t>
            </a:r>
            <a:r>
              <a:rPr lang="pt-BR" sz="1600" dirty="0"/>
              <a:t> e </a:t>
            </a:r>
            <a:r>
              <a:rPr lang="pt-BR" sz="1600" i="1" dirty="0"/>
              <a:t>smartphones</a:t>
            </a:r>
            <a:r>
              <a:rPr lang="pt-BR" sz="1600" dirty="0"/>
              <a:t>, só para citar alguns exemplos, mudaram para sempre a vida das pessoas, concorda?</a:t>
            </a:r>
            <a:endParaRPr lang="pt-BR" sz="1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456258-BED3-4B69-BACA-8AC836265A66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41160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1" grpId="0" animBg="1"/>
      <p:bldP spid="12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04880CD8-C0B4-4B53-B2D5-3A1C933EC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6A4ADEBD-5FD6-47E7-B3F1-46F57C07D572}"/>
              </a:ext>
            </a:extLst>
          </p:cNvPr>
          <p:cNvSpPr/>
          <p:nvPr/>
        </p:nvSpPr>
        <p:spPr>
          <a:xfrm>
            <a:off x="5031447" y="515072"/>
            <a:ext cx="1733784" cy="1148263"/>
          </a:xfrm>
          <a:prstGeom prst="wedgeRoundRectCallout">
            <a:avLst>
              <a:gd name="adj1" fmla="val -44789"/>
              <a:gd name="adj2" fmla="val 7433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Acho que você já entendeu a mensagem.</a:t>
            </a:r>
            <a:endParaRPr lang="pt-BR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6E7D3252-B6EB-48FA-B798-5CBCFC0EDF1C}"/>
              </a:ext>
            </a:extLst>
          </p:cNvPr>
          <p:cNvSpPr/>
          <p:nvPr/>
        </p:nvSpPr>
        <p:spPr>
          <a:xfrm>
            <a:off x="6765229" y="1660963"/>
            <a:ext cx="4621242" cy="1012568"/>
          </a:xfrm>
          <a:prstGeom prst="wedgeRoundRectCallout">
            <a:avLst>
              <a:gd name="adj1" fmla="val -44789"/>
              <a:gd name="adj2" fmla="val 4738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 para obter tudo isso nós precisamos correr atrás, precisamos estudar e encontrar outros meios de complementar nossa formação.</a:t>
            </a:r>
            <a:endParaRPr lang="pt-BR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51701DC1-17D7-428A-97A6-389E1C0A436D}"/>
              </a:ext>
            </a:extLst>
          </p:cNvPr>
          <p:cNvSpPr/>
          <p:nvPr/>
        </p:nvSpPr>
        <p:spPr>
          <a:xfrm>
            <a:off x="6765230" y="492155"/>
            <a:ext cx="4621242" cy="1171181"/>
          </a:xfrm>
          <a:prstGeom prst="wedgeRoundRectCallout">
            <a:avLst>
              <a:gd name="adj1" fmla="val -43646"/>
              <a:gd name="adj2" fmla="val 4679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Para aumentar nossas chances de sucesso profissional é necessário integrar uma boa formação acadêmica com o desenvolvimento de habilidades interpessoais.</a:t>
            </a:r>
            <a:endParaRPr lang="pt-BR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Imagem 5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91D35ABC-AE32-46BF-92DF-0F391D0F8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14" y="3429000"/>
            <a:ext cx="1578857" cy="3157713"/>
          </a:xfrm>
          <a:prstGeom prst="rect">
            <a:avLst/>
          </a:prstGeom>
        </p:spPr>
      </p:pic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id="{276AB9A2-04C9-42B4-9C4F-043A19BE8FAB}"/>
              </a:ext>
            </a:extLst>
          </p:cNvPr>
          <p:cNvSpPr/>
          <p:nvPr/>
        </p:nvSpPr>
        <p:spPr>
          <a:xfrm>
            <a:off x="7050262" y="3872603"/>
            <a:ext cx="2539683" cy="1422205"/>
          </a:xfrm>
          <a:prstGeom prst="wedgeRoundRectCallout">
            <a:avLst>
              <a:gd name="adj1" fmla="val 65339"/>
              <a:gd name="adj2" fmla="val -3752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boa notícia é que esse processo pode ser muito bacana e interessante. </a:t>
            </a:r>
            <a:endParaRPr lang="pt-BR" sz="1400" dirty="0"/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0FF20788-D303-4B6C-8A66-A90213F58C0B}"/>
              </a:ext>
            </a:extLst>
          </p:cNvPr>
          <p:cNvSpPr/>
          <p:nvPr/>
        </p:nvSpPr>
        <p:spPr>
          <a:xfrm>
            <a:off x="3561806" y="3830276"/>
            <a:ext cx="3488456" cy="1506857"/>
          </a:xfrm>
          <a:prstGeom prst="wedgeRoundRectCallout">
            <a:avLst>
              <a:gd name="adj1" fmla="val 46038"/>
              <a:gd name="adj2" fmla="val -2729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Escolha bons livros para ler, divirta-se no curso de inglês, faça amizades, desenvolva atividades em grupo, aprenda a colaborar e aceite a colaboração dos outros.</a:t>
            </a:r>
            <a:endParaRPr lang="pt-BR" sz="1400" dirty="0"/>
          </a:p>
        </p:txBody>
      </p:sp>
      <p:sp>
        <p:nvSpPr>
          <p:cNvPr id="25" name="Balão de Fala: Retângulo com Cantos Arredondados 24">
            <a:extLst>
              <a:ext uri="{FF2B5EF4-FFF2-40B4-BE49-F238E27FC236}">
                <a16:creationId xmlns:a16="http://schemas.microsoft.com/office/drawing/2014/main" id="{BCD6EA0D-A67D-4574-9E6A-DA66B3A47699}"/>
              </a:ext>
            </a:extLst>
          </p:cNvPr>
          <p:cNvSpPr/>
          <p:nvPr/>
        </p:nvSpPr>
        <p:spPr>
          <a:xfrm>
            <a:off x="3561806" y="5345842"/>
            <a:ext cx="3488456" cy="1249580"/>
          </a:xfrm>
          <a:prstGeom prst="wedgeRoundRectCallout">
            <a:avLst>
              <a:gd name="adj1" fmla="val 42910"/>
              <a:gd name="adj2" fmla="val -3125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Enfim, procure ser feliz e transmitir felicidade por onde passar, pois é assim que se forma um grande profissional!</a:t>
            </a:r>
            <a:endParaRPr lang="pt-BR" sz="1400" dirty="0"/>
          </a:p>
        </p:txBody>
      </p:sp>
      <p:pic>
        <p:nvPicPr>
          <p:cNvPr id="27" name="Picture 2" descr="BrasÃ£o (PNG)">
            <a:extLst>
              <a:ext uri="{FF2B5EF4-FFF2-40B4-BE49-F238E27FC236}">
                <a16:creationId xmlns:a16="http://schemas.microsoft.com/office/drawing/2014/main" id="{79D95585-A536-439E-95C5-B86A261E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56D0BC9-EAE2-47EE-BB7E-5CF66ADDE02E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331AA538-13B7-49B5-9688-4015FACFDD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120AE9-C0A6-417C-B0A3-8D9D2C07E830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9530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17BE242E-F7A3-4ED5-8335-4D2BA6E27962}"/>
              </a:ext>
            </a:extLst>
          </p:cNvPr>
          <p:cNvGrpSpPr/>
          <p:nvPr/>
        </p:nvGrpSpPr>
        <p:grpSpPr>
          <a:xfrm>
            <a:off x="3473418" y="708476"/>
            <a:ext cx="8294428" cy="5376359"/>
            <a:chOff x="3473418" y="708476"/>
            <a:chExt cx="8294428" cy="5376359"/>
          </a:xfrm>
        </p:grpSpPr>
        <p:pic>
          <p:nvPicPr>
            <p:cNvPr id="2" name="Imagem 1" descr="Uma imagem contendo brinquedo, boneca&#10;&#10;Descrição gerada automaticamente">
              <a:extLst>
                <a:ext uri="{FF2B5EF4-FFF2-40B4-BE49-F238E27FC236}">
                  <a16:creationId xmlns:a16="http://schemas.microsoft.com/office/drawing/2014/main" id="{04880CD8-C0B4-4B53-B2D5-3A1C933EC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418" y="1047206"/>
              <a:ext cx="2113842" cy="2381794"/>
            </a:xfrm>
            <a:prstGeom prst="rect">
              <a:avLst/>
            </a:prstGeom>
          </p:spPr>
        </p:pic>
        <p:pic>
          <p:nvPicPr>
            <p:cNvPr id="6" name="Imagem 5" descr="Uma imagem contendo brinquedo, boneca, lego&#10;&#10;Descrição gerada automaticamente">
              <a:extLst>
                <a:ext uri="{FF2B5EF4-FFF2-40B4-BE49-F238E27FC236}">
                  <a16:creationId xmlns:a16="http://schemas.microsoft.com/office/drawing/2014/main" id="{91D35ABC-AE32-46BF-92DF-0F391D0F8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0493" y="2819400"/>
              <a:ext cx="1578857" cy="3157713"/>
            </a:xfrm>
            <a:prstGeom prst="rect">
              <a:avLst/>
            </a:prstGeom>
          </p:spPr>
        </p:pic>
        <p:sp>
          <p:nvSpPr>
            <p:cNvPr id="3" name="Balão de Fala: Retângulo com Cantos Arredondados 2">
              <a:extLst>
                <a:ext uri="{FF2B5EF4-FFF2-40B4-BE49-F238E27FC236}">
                  <a16:creationId xmlns:a16="http://schemas.microsoft.com/office/drawing/2014/main" id="{C6FDACFC-CCF9-4E66-81AE-0E23C52A299B}"/>
                </a:ext>
              </a:extLst>
            </p:cNvPr>
            <p:cNvSpPr/>
            <p:nvPr/>
          </p:nvSpPr>
          <p:spPr>
            <a:xfrm>
              <a:off x="5832355" y="708476"/>
              <a:ext cx="3903829" cy="1086925"/>
            </a:xfrm>
            <a:prstGeom prst="wedgeRoundRectCallout">
              <a:avLst>
                <a:gd name="adj1" fmla="val -64055"/>
                <a:gd name="adj2" fmla="val 37269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Chegamos ao final da nossa atividade. Revise as dicas que apresentamos e esforce-se para ser um bom profissional.</a:t>
              </a:r>
            </a:p>
          </p:txBody>
        </p:sp>
        <p:sp>
          <p:nvSpPr>
            <p:cNvPr id="4" name="Balão de Fala: Retângulo com Cantos Arredondados 3">
              <a:extLst>
                <a:ext uri="{FF2B5EF4-FFF2-40B4-BE49-F238E27FC236}">
                  <a16:creationId xmlns:a16="http://schemas.microsoft.com/office/drawing/2014/main" id="{F597813C-0A6B-4F52-ADED-28EB2C38A59F}"/>
                </a:ext>
              </a:extLst>
            </p:cNvPr>
            <p:cNvSpPr/>
            <p:nvPr/>
          </p:nvSpPr>
          <p:spPr>
            <a:xfrm>
              <a:off x="6604742" y="2656113"/>
              <a:ext cx="2987698" cy="1394909"/>
            </a:xfrm>
            <a:prstGeom prst="wedgeRoundRectCallout">
              <a:avLst>
                <a:gd name="adj1" fmla="val 67585"/>
                <a:gd name="adj2" fmla="val 1288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Lembre-se de que não há como prever o futuro, sendo assim, tudo o que podemos fazer é nos preparar para ajudar a construí-lo.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FBD0354-7412-4C69-8852-B59060DC93ED}"/>
                </a:ext>
              </a:extLst>
            </p:cNvPr>
            <p:cNvSpPr txBox="1"/>
            <p:nvPr/>
          </p:nvSpPr>
          <p:spPr>
            <a:xfrm>
              <a:off x="9451995" y="5869391"/>
              <a:ext cx="231585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OpenClipart-Vectors</a:t>
              </a:r>
              <a:r>
                <a:rPr lang="pt-BR" sz="800" b="0" i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>
                  <a:solidFill>
                    <a:srgbClr val="191B26"/>
                  </a:solidFill>
                  <a:effectLst/>
                  <a:latin typeface="Open Sans"/>
                  <a:hlinkClick r:id="rId5"/>
                </a:rPr>
                <a:t>Pixabay</a:t>
              </a:r>
              <a:endParaRPr lang="pt-BR" sz="800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00DD77C-DA60-4605-91AA-C274549A0BCA}"/>
                </a:ext>
              </a:extLst>
            </p:cNvPr>
            <p:cNvSpPr txBox="1"/>
            <p:nvPr/>
          </p:nvSpPr>
          <p:spPr>
            <a:xfrm>
              <a:off x="3473418" y="3574012"/>
              <a:ext cx="219456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GraphicMama-team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7"/>
                </a:rPr>
                <a:t>Pixabay</a:t>
              </a:r>
              <a:endParaRPr lang="pt-BR" sz="800" dirty="0"/>
            </a:p>
          </p:txBody>
        </p:sp>
      </p:grpSp>
      <p:pic>
        <p:nvPicPr>
          <p:cNvPr id="11" name="Picture 2" descr="BrasÃ£o (PNG)">
            <a:extLst>
              <a:ext uri="{FF2B5EF4-FFF2-40B4-BE49-F238E27FC236}">
                <a16:creationId xmlns:a16="http://schemas.microsoft.com/office/drawing/2014/main" id="{C312BE23-26C7-4768-B3EB-841B5128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E9394B-93BA-4C6B-84E7-25E970ACE909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89486EB-8393-4CAB-B068-AFA7940E2D7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024F2F-8E1E-4CFA-8662-7CD5ED9CEF69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7097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387098-AF27-4C1A-813A-BCB3245F0EB6}"/>
              </a:ext>
            </a:extLst>
          </p:cNvPr>
          <p:cNvSpPr txBox="1"/>
          <p:nvPr/>
        </p:nvSpPr>
        <p:spPr>
          <a:xfrm>
            <a:off x="4113210" y="2249357"/>
            <a:ext cx="6983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FIM DA ATIVIDADE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DBD4AD-F4F6-4B5F-9195-453CB15130A0}"/>
              </a:ext>
            </a:extLst>
          </p:cNvPr>
          <p:cNvSpPr txBox="1"/>
          <p:nvPr/>
        </p:nvSpPr>
        <p:spPr>
          <a:xfrm>
            <a:off x="4379977" y="3420209"/>
            <a:ext cx="1133504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Contatos: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B960B2-3B74-4B6B-8D20-A133CDC84B0F}"/>
              </a:ext>
            </a:extLst>
          </p:cNvPr>
          <p:cNvSpPr txBox="1"/>
          <p:nvPr/>
        </p:nvSpPr>
        <p:spPr>
          <a:xfrm>
            <a:off x="5513480" y="3429000"/>
            <a:ext cx="4378570" cy="147732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Prof. Luciano Barbosa dos Santos</a:t>
            </a:r>
          </a:p>
          <a:p>
            <a:r>
              <a:rPr lang="pt-BR" dirty="0">
                <a:latin typeface="+mj-lt"/>
              </a:rPr>
              <a:t>E-mail: </a:t>
            </a:r>
            <a:r>
              <a:rPr lang="pt-BR" dirty="0">
                <a:latin typeface="Bahnschrift Light" panose="020B0502040204020203" pitchFamily="34" charset="0"/>
                <a:hlinkClick r:id="rId2"/>
              </a:rPr>
              <a:t>lbsantos@ctec.ufal.br</a:t>
            </a:r>
            <a:endParaRPr lang="pt-BR" dirty="0">
              <a:latin typeface="Bahnschrift Light" panose="020B0502040204020203" pitchFamily="34" charset="0"/>
            </a:endParaRPr>
          </a:p>
          <a:p>
            <a:endParaRPr lang="pt-BR" dirty="0">
              <a:latin typeface="Bahnschrift Light" panose="020B0502040204020203" pitchFamily="34" charset="0"/>
            </a:endParaRPr>
          </a:p>
          <a:p>
            <a:r>
              <a:rPr lang="pt-BR" dirty="0">
                <a:latin typeface="+mj-lt"/>
              </a:rPr>
              <a:t>Prof. Cézar Nonato Bezerra Candeias</a:t>
            </a:r>
          </a:p>
          <a:p>
            <a:r>
              <a:rPr lang="pt-BR" dirty="0">
                <a:latin typeface="+mj-lt"/>
              </a:rPr>
              <a:t>E-mail: </a:t>
            </a:r>
            <a:r>
              <a:rPr lang="pt-BR" dirty="0">
                <a:latin typeface="+mj-lt"/>
                <a:hlinkClick r:id="rId3"/>
              </a:rPr>
              <a:t>cezar@cedu.ufal.br</a:t>
            </a:r>
            <a:r>
              <a:rPr lang="pt-BR" dirty="0">
                <a:latin typeface="+mj-lt"/>
              </a:rPr>
              <a:t> </a:t>
            </a:r>
          </a:p>
        </p:txBody>
      </p:sp>
      <p:pic>
        <p:nvPicPr>
          <p:cNvPr id="4" name="Picture 2" descr="BrasÃ£o (PNG)">
            <a:extLst>
              <a:ext uri="{FF2B5EF4-FFF2-40B4-BE49-F238E27FC236}">
                <a16:creationId xmlns:a16="http://schemas.microsoft.com/office/drawing/2014/main" id="{101425B8-6DFA-4681-AFE5-B28E7337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F2D97B-A134-49B7-84A8-FA133847D45E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AB3E37-3DEF-47B2-8994-269E79A75E8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16ED8D9-01FA-4E47-9DC3-6BD4B5DE8A47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279189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25618EB2-4B44-42BE-BA5F-05E30FBBBD18}"/>
              </a:ext>
            </a:extLst>
          </p:cNvPr>
          <p:cNvSpPr/>
          <p:nvPr/>
        </p:nvSpPr>
        <p:spPr>
          <a:xfrm>
            <a:off x="8798681" y="2152851"/>
            <a:ext cx="2054197" cy="905435"/>
          </a:xfrm>
          <a:prstGeom prst="wedgeRoundRectCallout">
            <a:avLst>
              <a:gd name="adj1" fmla="val 25986"/>
              <a:gd name="adj2" fmla="val 8320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Para começar, precisamos te fazer uma pergunta.</a:t>
            </a: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24D501AB-9410-4B69-9FD3-F425CD4000EC}"/>
              </a:ext>
            </a:extLst>
          </p:cNvPr>
          <p:cNvSpPr/>
          <p:nvPr/>
        </p:nvSpPr>
        <p:spPr>
          <a:xfrm>
            <a:off x="6439377" y="3594463"/>
            <a:ext cx="3562512" cy="1658470"/>
          </a:xfrm>
          <a:prstGeom prst="wedgeRoundRectCallout">
            <a:avLst>
              <a:gd name="adj1" fmla="val 56658"/>
              <a:gd name="adj2" fmla="val -2809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Será que, entre as diversas profissões existentes, existem algumas características básicas que tornam o profissional mais atrativo e interessante ao mercado de trabalho?</a:t>
            </a:r>
          </a:p>
        </p:txBody>
      </p:sp>
      <p:pic>
        <p:nvPicPr>
          <p:cNvPr id="2" name="Imagem 1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4B13E266-40CB-4049-ABE4-2BD35EE3B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88" y="3417257"/>
            <a:ext cx="1578857" cy="3157713"/>
          </a:xfrm>
          <a:prstGeom prst="rect">
            <a:avLst/>
          </a:prstGeom>
        </p:spPr>
      </p:pic>
      <p:pic>
        <p:nvPicPr>
          <p:cNvPr id="3" name="Imagem 2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3368C771-5705-4B38-A0B8-E5C132E96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44" y="1646288"/>
            <a:ext cx="2113842" cy="2381794"/>
          </a:xfrm>
          <a:prstGeom prst="rect">
            <a:avLst/>
          </a:prstGeom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id="{B59A424E-BD06-4C92-9D57-6BD6A3DC0A24}"/>
              </a:ext>
            </a:extLst>
          </p:cNvPr>
          <p:cNvSpPr/>
          <p:nvPr/>
        </p:nvSpPr>
        <p:spPr>
          <a:xfrm>
            <a:off x="5067682" y="432164"/>
            <a:ext cx="3562512" cy="1355910"/>
          </a:xfrm>
          <a:prstGeom prst="wedgeRoundRectCallout">
            <a:avLst>
              <a:gd name="adj1" fmla="val -38829"/>
              <a:gd name="adj2" fmla="val 8119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Oi, eu sou a Helena, e o colega ao meu lado é o Antônio. Juntos nós vamos falar sobre o processo de construção de um bom perfil profissional.</a:t>
            </a:r>
          </a:p>
        </p:txBody>
      </p:sp>
      <p:pic>
        <p:nvPicPr>
          <p:cNvPr id="4" name="Picture 2" descr="BrasÃ£o (PNG)">
            <a:extLst>
              <a:ext uri="{FF2B5EF4-FFF2-40B4-BE49-F238E27FC236}">
                <a16:creationId xmlns:a16="http://schemas.microsoft.com/office/drawing/2014/main" id="{EA2B332B-4EB0-4C4D-8685-5186989E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C217C3-27D3-4135-954B-58F2A5224913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A8014C-E055-4552-96ED-F87AE2DA90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40607A1-39F6-4C18-93D4-7F85C821AFC9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3413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0C6C6547-279E-419D-BA15-564C9BBA2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35" name="Balão de Fala: Retângulo com Cantos Arredondados 34">
            <a:extLst>
              <a:ext uri="{FF2B5EF4-FFF2-40B4-BE49-F238E27FC236}">
                <a16:creationId xmlns:a16="http://schemas.microsoft.com/office/drawing/2014/main" id="{AA9D39C4-0824-4E8E-B93F-FAA87B47CA1B}"/>
              </a:ext>
            </a:extLst>
          </p:cNvPr>
          <p:cNvSpPr/>
          <p:nvPr/>
        </p:nvSpPr>
        <p:spPr>
          <a:xfrm>
            <a:off x="5300060" y="566055"/>
            <a:ext cx="1701628" cy="1178383"/>
          </a:xfrm>
          <a:prstGeom prst="wedgeRoundRectCallout">
            <a:avLst>
              <a:gd name="adj1" fmla="val -65103"/>
              <a:gd name="adj2" fmla="val 3972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Veja os vários profissionais mostrados nas imagens abaixo.</a:t>
            </a:r>
          </a:p>
        </p:txBody>
      </p: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69CEF549-65FE-4B0B-A879-9CBA008A69AE}"/>
              </a:ext>
            </a:extLst>
          </p:cNvPr>
          <p:cNvSpPr/>
          <p:nvPr/>
        </p:nvSpPr>
        <p:spPr>
          <a:xfrm>
            <a:off x="7001688" y="580914"/>
            <a:ext cx="1759125" cy="1163524"/>
          </a:xfrm>
          <a:prstGeom prst="wedgeRoundRectCallout">
            <a:avLst>
              <a:gd name="adj1" fmla="val -22896"/>
              <a:gd name="adj2" fmla="val 3383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Na sua opinião, o que a sociedade espera deles?</a:t>
            </a:r>
          </a:p>
        </p:txBody>
      </p:sp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id="{92512F7E-91CC-4537-AAD0-4284C0736EE3}"/>
              </a:ext>
            </a:extLst>
          </p:cNvPr>
          <p:cNvSpPr/>
          <p:nvPr/>
        </p:nvSpPr>
        <p:spPr>
          <a:xfrm>
            <a:off x="8760814" y="566055"/>
            <a:ext cx="2768410" cy="1178383"/>
          </a:xfrm>
          <a:prstGeom prst="wedgeRoundRectCallout">
            <a:avLst>
              <a:gd name="adj1" fmla="val -29488"/>
              <a:gd name="adj2" fmla="val 3909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 que eles devem fazer para serem bem-sucedidos no mercado de trabalho?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9C71D0E-2DDC-4BC0-8AAA-879D2BF71400}"/>
              </a:ext>
            </a:extLst>
          </p:cNvPr>
          <p:cNvGrpSpPr/>
          <p:nvPr/>
        </p:nvGrpSpPr>
        <p:grpSpPr>
          <a:xfrm>
            <a:off x="5587260" y="2726887"/>
            <a:ext cx="6161420" cy="3497307"/>
            <a:chOff x="5587260" y="2726887"/>
            <a:chExt cx="6161420" cy="3497307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ABE526B-4D17-4AA9-88BB-4579E811C1E9}"/>
                </a:ext>
              </a:extLst>
            </p:cNvPr>
            <p:cNvSpPr txBox="1"/>
            <p:nvPr/>
          </p:nvSpPr>
          <p:spPr>
            <a:xfrm>
              <a:off x="7600088" y="5791880"/>
              <a:ext cx="189976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Sasin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Tipchai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Pixabay</a:t>
              </a:r>
              <a:endParaRPr lang="pt-BR" sz="800" dirty="0"/>
            </a:p>
          </p:txBody>
        </p:sp>
        <p:pic>
          <p:nvPicPr>
            <p:cNvPr id="5" name="Imagem 4" descr="Uma imagem contendo pessoa, quarto de hospital, quarto, homem&#10;&#10;Descrição gerada automaticamente">
              <a:extLst>
                <a:ext uri="{FF2B5EF4-FFF2-40B4-BE49-F238E27FC236}">
                  <a16:creationId xmlns:a16="http://schemas.microsoft.com/office/drawing/2014/main" id="{0752D7BD-9071-41BC-8975-63F97D160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352" y="4599459"/>
              <a:ext cx="1787235" cy="119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EF03026-C035-46FF-B3C5-6F10BDF90C61}"/>
                </a:ext>
              </a:extLst>
            </p:cNvPr>
            <p:cNvSpPr txBox="1"/>
            <p:nvPr/>
          </p:nvSpPr>
          <p:spPr>
            <a:xfrm>
              <a:off x="9693457" y="4394708"/>
              <a:ext cx="205522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Borko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Manigoda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7"/>
                </a:rPr>
                <a:t>Pixabay</a:t>
              </a:r>
              <a:endParaRPr lang="pt-BR" sz="800" dirty="0"/>
            </a:p>
          </p:txBody>
        </p:sp>
        <p:pic>
          <p:nvPicPr>
            <p:cNvPr id="8" name="Imagem 7" descr="Uma imagem contendo edifício, ao ar livre, pessoa, homem&#10;&#10;Descrição gerada automaticamente">
              <a:extLst>
                <a:ext uri="{FF2B5EF4-FFF2-40B4-BE49-F238E27FC236}">
                  <a16:creationId xmlns:a16="http://schemas.microsoft.com/office/drawing/2014/main" id="{887569D2-DFB9-4210-BA6E-3CAE105AA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822" y="3202287"/>
              <a:ext cx="1980492" cy="119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1879EA1-C619-478D-803E-6AE089815FF2}"/>
                </a:ext>
              </a:extLst>
            </p:cNvPr>
            <p:cNvSpPr txBox="1"/>
            <p:nvPr/>
          </p:nvSpPr>
          <p:spPr>
            <a:xfrm>
              <a:off x="7559723" y="4177838"/>
              <a:ext cx="198049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imperioame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0"/>
                </a:rPr>
                <a:t>Pixabay</a:t>
              </a:r>
              <a:endParaRPr lang="pt-BR" sz="800" dirty="0"/>
            </a:p>
          </p:txBody>
        </p:sp>
        <p:pic>
          <p:nvPicPr>
            <p:cNvPr id="12" name="Imagem 11" descr="Homem sentado em frente a computador&#10;&#10;Descrição gerada automaticamente">
              <a:extLst>
                <a:ext uri="{FF2B5EF4-FFF2-40B4-BE49-F238E27FC236}">
                  <a16:creationId xmlns:a16="http://schemas.microsoft.com/office/drawing/2014/main" id="{77D07C5C-78FA-4228-94E9-EA36C8F22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352" y="2991002"/>
              <a:ext cx="1787235" cy="1186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86423E5-677D-46BD-ABB8-650D706B0A65}"/>
                </a:ext>
              </a:extLst>
            </p:cNvPr>
            <p:cNvSpPr txBox="1"/>
            <p:nvPr/>
          </p:nvSpPr>
          <p:spPr>
            <a:xfrm>
              <a:off x="5663934" y="3910151"/>
              <a:ext cx="16285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12"/>
                </a:rPr>
                <a:t>fran1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3"/>
                </a:rPr>
                <a:t>Pixabay</a:t>
              </a:r>
              <a:endParaRPr lang="pt-BR" sz="800" dirty="0"/>
            </a:p>
          </p:txBody>
        </p:sp>
        <p:pic>
          <p:nvPicPr>
            <p:cNvPr id="16" name="Imagem 15" descr="Uma imagem contendo pessoa, homem, no interior, segurando&#10;&#10;Descrição gerada automaticamente">
              <a:extLst>
                <a:ext uri="{FF2B5EF4-FFF2-40B4-BE49-F238E27FC236}">
                  <a16:creationId xmlns:a16="http://schemas.microsoft.com/office/drawing/2014/main" id="{2BFE4FD5-3785-484C-890E-E1D29A6C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260" y="2726887"/>
              <a:ext cx="1781856" cy="1183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FC9D32E-DC05-4964-9D22-29DC87433038}"/>
                </a:ext>
              </a:extLst>
            </p:cNvPr>
            <p:cNvSpPr txBox="1"/>
            <p:nvPr/>
          </p:nvSpPr>
          <p:spPr>
            <a:xfrm>
              <a:off x="5622283" y="5484705"/>
              <a:ext cx="171341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5"/>
                </a:rPr>
                <a:t>SplitShire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6"/>
                </a:rPr>
                <a:t>Pixabay</a:t>
              </a:r>
              <a:endParaRPr lang="pt-BR" sz="800" dirty="0"/>
            </a:p>
          </p:txBody>
        </p:sp>
        <p:pic>
          <p:nvPicPr>
            <p:cNvPr id="25" name="Imagem 24" descr="Uma imagem contendo ao ar livre, homem, pessoa, grama&#10;&#10;Descrição gerada automaticamente">
              <a:extLst>
                <a:ext uri="{FF2B5EF4-FFF2-40B4-BE49-F238E27FC236}">
                  <a16:creationId xmlns:a16="http://schemas.microsoft.com/office/drawing/2014/main" id="{2C490142-E63D-4563-92BC-ABB536F65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862" y="4297869"/>
              <a:ext cx="1780254" cy="1186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2019791B-7F8B-4CC8-AA79-FF24A58DCFF9}"/>
                </a:ext>
              </a:extLst>
            </p:cNvPr>
            <p:cNvSpPr txBox="1"/>
            <p:nvPr/>
          </p:nvSpPr>
          <p:spPr>
            <a:xfrm>
              <a:off x="9841857" y="6008750"/>
              <a:ext cx="175912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8"/>
                </a:rPr>
                <a:t>tookapic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9"/>
                </a:rPr>
                <a:t>Pixabay</a:t>
              </a:r>
              <a:endParaRPr lang="pt-BR" sz="800" dirty="0"/>
            </a:p>
          </p:txBody>
        </p:sp>
        <p:pic>
          <p:nvPicPr>
            <p:cNvPr id="29" name="Imagem 28" descr="Foto em preto e branco de quarto com mesa e cadeiras&#10;&#10;Descrição gerada automaticamente">
              <a:extLst>
                <a:ext uri="{FF2B5EF4-FFF2-40B4-BE49-F238E27FC236}">
                  <a16:creationId xmlns:a16="http://schemas.microsoft.com/office/drawing/2014/main" id="{018B38C4-D59B-4D32-B10C-7B59FA8B6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3"/>
            <a:stretch/>
          </p:blipFill>
          <p:spPr>
            <a:xfrm>
              <a:off x="9742458" y="4810744"/>
              <a:ext cx="1957923" cy="1197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2" name="Picture 2" descr="BrasÃ£o (PNG)">
            <a:extLst>
              <a:ext uri="{FF2B5EF4-FFF2-40B4-BE49-F238E27FC236}">
                <a16:creationId xmlns:a16="http://schemas.microsoft.com/office/drawing/2014/main" id="{7AFB5FB6-90B3-4C30-BD5E-E65547E6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D3612682-D0C7-4393-A73D-C26C95450EF0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1705FEF2-1383-4E1D-BD82-C3446E580173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CBB7DA83-729D-4A3E-9AA1-ADAED9A73968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8510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lão de Fala: Retângulo com Cantos Arredondados 37">
            <a:extLst>
              <a:ext uri="{FF2B5EF4-FFF2-40B4-BE49-F238E27FC236}">
                <a16:creationId xmlns:a16="http://schemas.microsoft.com/office/drawing/2014/main" id="{B2B64425-468F-41E2-AD0A-5F2D5E13E316}"/>
              </a:ext>
            </a:extLst>
          </p:cNvPr>
          <p:cNvSpPr/>
          <p:nvPr/>
        </p:nvSpPr>
        <p:spPr>
          <a:xfrm>
            <a:off x="5275234" y="476928"/>
            <a:ext cx="3087545" cy="1178383"/>
          </a:xfrm>
          <a:prstGeom prst="wedgeRoundRectCallout">
            <a:avLst>
              <a:gd name="adj1" fmla="val -60798"/>
              <a:gd name="adj2" fmla="val 2791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sua opinião, os diversos profissionais precisam ter um conjunto mínimo de qualidades e virtudes para obterem sucesso?</a:t>
            </a:r>
            <a:endParaRPr lang="pt-BR" sz="1600" dirty="0"/>
          </a:p>
        </p:txBody>
      </p:sp>
      <p:pic>
        <p:nvPicPr>
          <p:cNvPr id="5" name="Imagem 4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71654B95-11D0-4785-BC36-AEC96F638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79" y="860160"/>
            <a:ext cx="1578857" cy="3157713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5E246C9-0DD0-4430-B264-BEDADCE39C8E}"/>
              </a:ext>
            </a:extLst>
          </p:cNvPr>
          <p:cNvGrpSpPr/>
          <p:nvPr/>
        </p:nvGrpSpPr>
        <p:grpSpPr>
          <a:xfrm>
            <a:off x="5587260" y="2726887"/>
            <a:ext cx="6161420" cy="3497307"/>
            <a:chOff x="5587260" y="2726887"/>
            <a:chExt cx="6161420" cy="3497307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F6F02774-ABA7-4B85-93EA-FD83C83EFA26}"/>
                </a:ext>
              </a:extLst>
            </p:cNvPr>
            <p:cNvSpPr txBox="1"/>
            <p:nvPr/>
          </p:nvSpPr>
          <p:spPr>
            <a:xfrm>
              <a:off x="7600088" y="5791880"/>
              <a:ext cx="189976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Sasin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Tipchai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Pixabay</a:t>
              </a:r>
              <a:endParaRPr lang="pt-BR" sz="800" dirty="0"/>
            </a:p>
          </p:txBody>
        </p:sp>
        <p:pic>
          <p:nvPicPr>
            <p:cNvPr id="28" name="Imagem 27" descr="Uma imagem contendo pessoa, quarto de hospital, quarto, homem&#10;&#10;Descrição gerada automaticamente">
              <a:extLst>
                <a:ext uri="{FF2B5EF4-FFF2-40B4-BE49-F238E27FC236}">
                  <a16:creationId xmlns:a16="http://schemas.microsoft.com/office/drawing/2014/main" id="{9F3603D9-1153-477E-9038-1B837FCD5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352" y="4599459"/>
              <a:ext cx="1787235" cy="119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64EABB86-8EB5-4C4C-9719-D4CABFED413D}"/>
                </a:ext>
              </a:extLst>
            </p:cNvPr>
            <p:cNvSpPr txBox="1"/>
            <p:nvPr/>
          </p:nvSpPr>
          <p:spPr>
            <a:xfrm>
              <a:off x="9693457" y="4394708"/>
              <a:ext cx="205522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Borko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Manigoda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7"/>
                </a:rPr>
                <a:t>Pixabay</a:t>
              </a:r>
              <a:endParaRPr lang="pt-BR" sz="800" dirty="0"/>
            </a:p>
          </p:txBody>
        </p:sp>
        <p:pic>
          <p:nvPicPr>
            <p:cNvPr id="30" name="Imagem 29" descr="Uma imagem contendo edifício, ao ar livre, pessoa, homem&#10;&#10;Descrição gerada automaticamente">
              <a:extLst>
                <a:ext uri="{FF2B5EF4-FFF2-40B4-BE49-F238E27FC236}">
                  <a16:creationId xmlns:a16="http://schemas.microsoft.com/office/drawing/2014/main" id="{460B64C2-234B-4104-908E-C5B09B31D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822" y="3202287"/>
              <a:ext cx="1980492" cy="119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197AA446-E4E1-4F95-A434-F9E164C731A1}"/>
                </a:ext>
              </a:extLst>
            </p:cNvPr>
            <p:cNvSpPr txBox="1"/>
            <p:nvPr/>
          </p:nvSpPr>
          <p:spPr>
            <a:xfrm>
              <a:off x="7559723" y="4177838"/>
              <a:ext cx="198049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imperioame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0"/>
                </a:rPr>
                <a:t>Pixabay</a:t>
              </a:r>
              <a:endParaRPr lang="pt-BR" sz="800" dirty="0"/>
            </a:p>
          </p:txBody>
        </p:sp>
        <p:pic>
          <p:nvPicPr>
            <p:cNvPr id="34" name="Imagem 33" descr="Homem sentado em frente a computador&#10;&#10;Descrição gerada automaticamente">
              <a:extLst>
                <a:ext uri="{FF2B5EF4-FFF2-40B4-BE49-F238E27FC236}">
                  <a16:creationId xmlns:a16="http://schemas.microsoft.com/office/drawing/2014/main" id="{17B1FA7F-76CE-4B24-B8C8-717428EAA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352" y="2991002"/>
              <a:ext cx="1787235" cy="1186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013B142-A001-4657-8D19-A2375FF19016}"/>
                </a:ext>
              </a:extLst>
            </p:cNvPr>
            <p:cNvSpPr txBox="1"/>
            <p:nvPr/>
          </p:nvSpPr>
          <p:spPr>
            <a:xfrm>
              <a:off x="5663934" y="3910151"/>
              <a:ext cx="16285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12"/>
                </a:rPr>
                <a:t>fran1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3"/>
                </a:rPr>
                <a:t>Pixabay</a:t>
              </a:r>
              <a:endParaRPr lang="pt-BR" sz="800" dirty="0"/>
            </a:p>
          </p:txBody>
        </p:sp>
        <p:pic>
          <p:nvPicPr>
            <p:cNvPr id="37" name="Imagem 36" descr="Uma imagem contendo pessoa, homem, no interior, segurando&#10;&#10;Descrição gerada automaticamente">
              <a:extLst>
                <a:ext uri="{FF2B5EF4-FFF2-40B4-BE49-F238E27FC236}">
                  <a16:creationId xmlns:a16="http://schemas.microsoft.com/office/drawing/2014/main" id="{25885866-2C17-4747-975F-D27CFF1A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260" y="2726887"/>
              <a:ext cx="1781856" cy="1183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6F88191-5E5C-4558-8780-E6FB22BC7038}"/>
                </a:ext>
              </a:extLst>
            </p:cNvPr>
            <p:cNvSpPr txBox="1"/>
            <p:nvPr/>
          </p:nvSpPr>
          <p:spPr>
            <a:xfrm>
              <a:off x="5622283" y="5484705"/>
              <a:ext cx="171341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5"/>
                </a:rPr>
                <a:t>SplitShire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6"/>
                </a:rPr>
                <a:t>Pixabay</a:t>
              </a:r>
              <a:endParaRPr lang="pt-BR" sz="800" dirty="0"/>
            </a:p>
          </p:txBody>
        </p:sp>
        <p:pic>
          <p:nvPicPr>
            <p:cNvPr id="40" name="Imagem 39" descr="Uma imagem contendo ao ar livre, homem, pessoa, grama&#10;&#10;Descrição gerada automaticamente">
              <a:extLst>
                <a:ext uri="{FF2B5EF4-FFF2-40B4-BE49-F238E27FC236}">
                  <a16:creationId xmlns:a16="http://schemas.microsoft.com/office/drawing/2014/main" id="{E04DE0D3-DB2B-441F-8ED8-C4F3854A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862" y="4297869"/>
              <a:ext cx="1780254" cy="1186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FF99838-D149-4446-A806-ED990C6C217C}"/>
                </a:ext>
              </a:extLst>
            </p:cNvPr>
            <p:cNvSpPr txBox="1"/>
            <p:nvPr/>
          </p:nvSpPr>
          <p:spPr>
            <a:xfrm>
              <a:off x="9841857" y="6008750"/>
              <a:ext cx="175912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8"/>
                </a:rPr>
                <a:t>tookapic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9"/>
                </a:rPr>
                <a:t>Pixabay</a:t>
              </a:r>
              <a:endParaRPr lang="pt-BR" sz="800" dirty="0"/>
            </a:p>
          </p:txBody>
        </p:sp>
        <p:pic>
          <p:nvPicPr>
            <p:cNvPr id="42" name="Imagem 41" descr="Foto em preto e branco de quarto com mesa e cadeiras&#10;&#10;Descrição gerada automaticamente">
              <a:extLst>
                <a:ext uri="{FF2B5EF4-FFF2-40B4-BE49-F238E27FC236}">
                  <a16:creationId xmlns:a16="http://schemas.microsoft.com/office/drawing/2014/main" id="{73DC86C8-EC47-4D83-8430-21025A816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3"/>
            <a:stretch/>
          </p:blipFill>
          <p:spPr>
            <a:xfrm>
              <a:off x="9742458" y="4810744"/>
              <a:ext cx="1957923" cy="1197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FF9873A5-9B19-450A-BA58-507E92C34EBA}"/>
              </a:ext>
            </a:extLst>
          </p:cNvPr>
          <p:cNvSpPr/>
          <p:nvPr/>
        </p:nvSpPr>
        <p:spPr>
          <a:xfrm>
            <a:off x="8360645" y="476482"/>
            <a:ext cx="2165884" cy="1178383"/>
          </a:xfrm>
          <a:prstGeom prst="wedgeRoundRectCallout">
            <a:avLst>
              <a:gd name="adj1" fmla="val -38516"/>
              <a:gd name="adj2" fmla="val 648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quais seriam essas qualidades e virtudes?</a:t>
            </a:r>
            <a:endParaRPr lang="pt-BR" sz="1600" dirty="0"/>
          </a:p>
        </p:txBody>
      </p:sp>
      <p:pic>
        <p:nvPicPr>
          <p:cNvPr id="6" name="Picture 2" descr="BrasÃ£o (PNG)">
            <a:extLst>
              <a:ext uri="{FF2B5EF4-FFF2-40B4-BE49-F238E27FC236}">
                <a16:creationId xmlns:a16="http://schemas.microsoft.com/office/drawing/2014/main" id="{0A3B6839-77BE-4C71-A616-26A112BE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113E24-71AD-44F2-BC76-28E209F2FAA6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CCD649-8468-4F7D-A71B-BAE0B1FFAE93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A064FF-EA3A-428B-B02A-B89AB1D459DB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20383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lão de Fala: Retângulo com Cantos Arredondados 34">
            <a:extLst>
              <a:ext uri="{FF2B5EF4-FFF2-40B4-BE49-F238E27FC236}">
                <a16:creationId xmlns:a16="http://schemas.microsoft.com/office/drawing/2014/main" id="{AA9D39C4-0824-4E8E-B93F-FAA87B47CA1B}"/>
              </a:ext>
            </a:extLst>
          </p:cNvPr>
          <p:cNvSpPr/>
          <p:nvPr/>
        </p:nvSpPr>
        <p:spPr>
          <a:xfrm>
            <a:off x="5360329" y="443259"/>
            <a:ext cx="5933718" cy="1281038"/>
          </a:xfrm>
          <a:prstGeom prst="wedgeRoundRectCallout">
            <a:avLst>
              <a:gd name="adj1" fmla="val -56816"/>
              <a:gd name="adj2" fmla="val 2455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Para começar, é importante observar que, em um mundo cada vez mais complexo, e onde as relações de trabalho e oportunidades de emprego se alteram a cada dia, algumas características são consenso entre os empregadores. Veja quais são: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3746B5-AC38-4B96-A1EF-03CE30B45511}"/>
              </a:ext>
            </a:extLst>
          </p:cNvPr>
          <p:cNvSpPr txBox="1"/>
          <p:nvPr/>
        </p:nvSpPr>
        <p:spPr>
          <a:xfrm>
            <a:off x="5960250" y="2191279"/>
            <a:ext cx="494288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 Narrow" panose="020B0606020202030204" pitchFamily="34" charset="0"/>
              </a:rPr>
              <a:t>REQUISITOS DE UM BOM PROFISSIONAL</a:t>
            </a:r>
          </a:p>
          <a:p>
            <a:pPr algn="just"/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Deve possuir, dentro da área em que atua, bom conhecimento técnico e ser capaz de resolver problemas e gerenciar tarefas;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Precisa ter senso crítico e capacidade reflexiva, de modo a saber tomar decisões coerentes e sensatas;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Precisa ter iniciativa e criatividade para, assim, conseguir aproveitar as oportunidades e saber lidar com as situações adversas que surgirem;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600" dirty="0">
                <a:latin typeface="Arial Narrow" panose="020B0606020202030204" pitchFamily="34" charset="0"/>
              </a:rPr>
              <a:t>Espera-se, também, que o profissional tenha equilíbrio emocional e que saiba lidar com as pessoas.</a:t>
            </a:r>
          </a:p>
        </p:txBody>
      </p:sp>
      <p:pic>
        <p:nvPicPr>
          <p:cNvPr id="3" name="Imagem 2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E24D46FD-BE65-49A3-B77F-1CA329C39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79" y="860160"/>
            <a:ext cx="1578857" cy="3157713"/>
          </a:xfrm>
          <a:prstGeom prst="rect">
            <a:avLst/>
          </a:prstGeom>
        </p:spPr>
      </p:pic>
      <p:pic>
        <p:nvPicPr>
          <p:cNvPr id="4" name="Picture 2" descr="BrasÃ£o (PNG)">
            <a:extLst>
              <a:ext uri="{FF2B5EF4-FFF2-40B4-BE49-F238E27FC236}">
                <a16:creationId xmlns:a16="http://schemas.microsoft.com/office/drawing/2014/main" id="{7A2E18EA-A97F-4BA7-845E-9F543B31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06151A-7D8C-489B-BB1D-5AD381FAB683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04F9B0D-2A74-4E5C-87C1-E0C1CB4396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0C89EA8-2226-4528-A461-2F7FD008D35D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30520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87136590-0AF7-483F-A085-843682524867}"/>
              </a:ext>
            </a:extLst>
          </p:cNvPr>
          <p:cNvSpPr/>
          <p:nvPr/>
        </p:nvSpPr>
        <p:spPr>
          <a:xfrm>
            <a:off x="8470880" y="546242"/>
            <a:ext cx="2903136" cy="1381369"/>
          </a:xfrm>
          <a:prstGeom prst="wedgeRoundRectCallout">
            <a:avLst>
              <a:gd name="adj1" fmla="val 48385"/>
              <a:gd name="adj2" fmla="val 770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outras palavras, quando alguém é contratado para fazer alguma coisa, espera-se que ela realmente saiba fazê-lo.</a:t>
            </a:r>
            <a:endParaRPr lang="pt-BR" sz="1600" dirty="0"/>
          </a:p>
        </p:txBody>
      </p:sp>
      <p:pic>
        <p:nvPicPr>
          <p:cNvPr id="2" name="Imagem 1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61F28340-2C56-4EDD-98FA-CA53ACFD5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B642FD10-0F5D-4ADA-A6AE-40B0F41C6C6F}"/>
              </a:ext>
            </a:extLst>
          </p:cNvPr>
          <p:cNvSpPr/>
          <p:nvPr/>
        </p:nvSpPr>
        <p:spPr>
          <a:xfrm>
            <a:off x="5486399" y="546243"/>
            <a:ext cx="2984481" cy="1381369"/>
          </a:xfrm>
          <a:prstGeom prst="wedgeRoundRectCallout">
            <a:avLst>
              <a:gd name="adj1" fmla="val -63190"/>
              <a:gd name="adj2" fmla="val 3355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Possuir bons conhecimentos em sua própria área de atuação é um requisito básico para todo e qualquer profissional.</a:t>
            </a:r>
            <a:endParaRPr lang="pt-BR" sz="1600" dirty="0"/>
          </a:p>
        </p:txBody>
      </p:sp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id="{7C298A21-AD02-421B-B393-36BE784474CF}"/>
              </a:ext>
            </a:extLst>
          </p:cNvPr>
          <p:cNvSpPr/>
          <p:nvPr/>
        </p:nvSpPr>
        <p:spPr>
          <a:xfrm>
            <a:off x="8489542" y="1927611"/>
            <a:ext cx="2883620" cy="1381369"/>
          </a:xfrm>
          <a:prstGeom prst="wedgeRoundRectCallout">
            <a:avLst>
              <a:gd name="adj1" fmla="val 48385"/>
              <a:gd name="adj2" fmla="val 770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Sendo assim, independentemente da sua área de atuação, procure obter a melhor formação profissional possível!</a:t>
            </a:r>
            <a:endParaRPr lang="pt-BR" sz="16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97CEFEE-B898-4F7E-A689-488DE7E0E68B}"/>
              </a:ext>
            </a:extLst>
          </p:cNvPr>
          <p:cNvGrpSpPr/>
          <p:nvPr/>
        </p:nvGrpSpPr>
        <p:grpSpPr>
          <a:xfrm>
            <a:off x="3685072" y="4024518"/>
            <a:ext cx="7906525" cy="1816918"/>
            <a:chOff x="3675742" y="4129652"/>
            <a:chExt cx="7906525" cy="181691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F4239B5-3DEE-41BF-B2FB-E5DEE07471BE}"/>
                </a:ext>
              </a:extLst>
            </p:cNvPr>
            <p:cNvSpPr txBox="1"/>
            <p:nvPr/>
          </p:nvSpPr>
          <p:spPr>
            <a:xfrm>
              <a:off x="3778539" y="5731126"/>
              <a:ext cx="22453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ElasticComputeFarm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Pixabay</a:t>
              </a:r>
              <a:endParaRPr lang="pt-BR" sz="800" dirty="0"/>
            </a:p>
          </p:txBody>
        </p:sp>
        <p:pic>
          <p:nvPicPr>
            <p:cNvPr id="17" name="Imagem 16" descr="Estante com livros&#10;&#10;Descrição gerada automaticamente">
              <a:extLst>
                <a:ext uri="{FF2B5EF4-FFF2-40B4-BE49-F238E27FC236}">
                  <a16:creationId xmlns:a16="http://schemas.microsoft.com/office/drawing/2014/main" id="{8C195489-885D-45CC-8BFC-BD1872FB2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742" y="4132659"/>
              <a:ext cx="2414680" cy="1598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C74037F-9877-4475-9D4E-46BDA0005E62}"/>
                </a:ext>
              </a:extLst>
            </p:cNvPr>
            <p:cNvSpPr txBox="1"/>
            <p:nvPr/>
          </p:nvSpPr>
          <p:spPr>
            <a:xfrm>
              <a:off x="6298748" y="5731126"/>
              <a:ext cx="206148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Nikolay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Georgiev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7"/>
                </a:rPr>
                <a:t>Pixabay</a:t>
              </a:r>
              <a:endParaRPr lang="pt-BR" sz="800" dirty="0"/>
            </a:p>
          </p:txBody>
        </p:sp>
        <p:pic>
          <p:nvPicPr>
            <p:cNvPr id="21" name="Imagem 20" descr="Uma imagem contendo no interior, mesa, cheio, pessoas&#10;&#10;Descrição gerada automaticamente">
              <a:extLst>
                <a:ext uri="{FF2B5EF4-FFF2-40B4-BE49-F238E27FC236}">
                  <a16:creationId xmlns:a16="http://schemas.microsoft.com/office/drawing/2014/main" id="{30AAC654-AEFC-43BF-AB33-F8293C97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210" y="4135111"/>
              <a:ext cx="2128019" cy="1596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94583EF-8ABB-43F5-94C2-014A536959BF}"/>
                </a:ext>
              </a:extLst>
            </p:cNvPr>
            <p:cNvSpPr txBox="1"/>
            <p:nvPr/>
          </p:nvSpPr>
          <p:spPr>
            <a:xfrm>
              <a:off x="8998131" y="5731126"/>
              <a:ext cx="204433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Gerd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Altmann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0"/>
                </a:rPr>
                <a:t>Pixabay</a:t>
              </a:r>
              <a:endParaRPr lang="pt-BR" sz="800" dirty="0"/>
            </a:p>
          </p:txBody>
        </p:sp>
        <p:pic>
          <p:nvPicPr>
            <p:cNvPr id="25" name="Imagem 24" descr="Uma imagem contendo pessoa, rosquinha, jovem, vestindo&#10;&#10;Descrição gerada automaticamente">
              <a:extLst>
                <a:ext uri="{FF2B5EF4-FFF2-40B4-BE49-F238E27FC236}">
                  <a16:creationId xmlns:a16="http://schemas.microsoft.com/office/drawing/2014/main" id="{5657FFC2-23A2-4D3F-86B2-8334AA08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840" y="4129652"/>
              <a:ext cx="3050427" cy="16014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Picture 2" descr="BrasÃ£o (PNG)">
            <a:extLst>
              <a:ext uri="{FF2B5EF4-FFF2-40B4-BE49-F238E27FC236}">
                <a16:creationId xmlns:a16="http://schemas.microsoft.com/office/drawing/2014/main" id="{0642A65F-960E-4060-B05E-2842028A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A07AD43-A0A5-4044-ABD7-06AE825123EB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555399EC-341B-404B-8EC5-A7B41ECAAC38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8F74C3-5651-4CE5-AA6F-93EAB289869C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1585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5F8E2ED-D00E-49D3-9F3B-BDBA4CC07C18}"/>
              </a:ext>
            </a:extLst>
          </p:cNvPr>
          <p:cNvGrpSpPr/>
          <p:nvPr/>
        </p:nvGrpSpPr>
        <p:grpSpPr>
          <a:xfrm>
            <a:off x="3689640" y="4476741"/>
            <a:ext cx="5745100" cy="1756332"/>
            <a:chOff x="3689640" y="4476741"/>
            <a:chExt cx="5745100" cy="175633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51A254D-583A-48FE-B042-3FAA639372B5}"/>
                </a:ext>
              </a:extLst>
            </p:cNvPr>
            <p:cNvSpPr txBox="1"/>
            <p:nvPr/>
          </p:nvSpPr>
          <p:spPr>
            <a:xfrm>
              <a:off x="4158544" y="6017629"/>
              <a:ext cx="208134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2"/>
                </a:rPr>
                <a:t>Gerd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2"/>
                </a:rPr>
                <a:t>Altmann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3"/>
                </a:rPr>
                <a:t>Pixabay</a:t>
              </a:r>
              <a:endParaRPr lang="pt-BR" sz="800" dirty="0"/>
            </a:p>
          </p:txBody>
        </p:sp>
        <p:pic>
          <p:nvPicPr>
            <p:cNvPr id="12" name="Imagem 11" descr="Pessoas escovando os dentes&#10;&#10;Descrição gerada automaticamente">
              <a:extLst>
                <a:ext uri="{FF2B5EF4-FFF2-40B4-BE49-F238E27FC236}">
                  <a16:creationId xmlns:a16="http://schemas.microsoft.com/office/drawing/2014/main" id="{2A350633-A9F7-458C-99AA-04070ED1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640" y="4492858"/>
              <a:ext cx="3189080" cy="1501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5146E83-ECD9-40A7-849D-479E1E2625E4}"/>
                </a:ext>
              </a:extLst>
            </p:cNvPr>
            <p:cNvSpPr txBox="1"/>
            <p:nvPr/>
          </p:nvSpPr>
          <p:spPr>
            <a:xfrm>
              <a:off x="7102384" y="6017629"/>
              <a:ext cx="23323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5"/>
                </a:rPr>
                <a:t>JOSEPH SHOHMELIAN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6"/>
                </a:rPr>
                <a:t>Pixabay</a:t>
              </a:r>
              <a:endParaRPr lang="pt-BR" sz="800" dirty="0"/>
            </a:p>
          </p:txBody>
        </p:sp>
        <p:pic>
          <p:nvPicPr>
            <p:cNvPr id="20" name="Imagem 19" descr="Uma imagem contendo pessoa, quarto de hospital, no interior, quarto&#10;&#10;Descrição gerada automaticamente">
              <a:extLst>
                <a:ext uri="{FF2B5EF4-FFF2-40B4-BE49-F238E27FC236}">
                  <a16:creationId xmlns:a16="http://schemas.microsoft.com/office/drawing/2014/main" id="{DDCFD024-6D7D-4CBC-B9D6-9F3CCCFA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349" y="4476741"/>
              <a:ext cx="2285391" cy="15176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4250EE4D-B732-4BC9-B5D7-1EB662E89AA7}"/>
              </a:ext>
            </a:extLst>
          </p:cNvPr>
          <p:cNvGrpSpPr/>
          <p:nvPr/>
        </p:nvGrpSpPr>
        <p:grpSpPr>
          <a:xfrm>
            <a:off x="4145565" y="2632254"/>
            <a:ext cx="5663208" cy="1567723"/>
            <a:chOff x="4145565" y="2632254"/>
            <a:chExt cx="5663208" cy="1567723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E98F0C7-4193-4E22-9A62-1F0CEC0D4855}"/>
                </a:ext>
              </a:extLst>
            </p:cNvPr>
            <p:cNvSpPr txBox="1"/>
            <p:nvPr/>
          </p:nvSpPr>
          <p:spPr>
            <a:xfrm>
              <a:off x="4281191" y="3984533"/>
              <a:ext cx="175695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8"/>
                </a:rPr>
                <a:t>Chantellen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9"/>
                </a:rPr>
                <a:t>Pixabay</a:t>
              </a:r>
              <a:endParaRPr lang="pt-BR" sz="800" dirty="0"/>
            </a:p>
          </p:txBody>
        </p:sp>
        <p:pic>
          <p:nvPicPr>
            <p:cNvPr id="5" name="Imagem 4" descr="Uma imagem contendo pessoa, edifício, ao ar livre, homem&#10;&#10;Descrição gerada automaticamente">
              <a:extLst>
                <a:ext uri="{FF2B5EF4-FFF2-40B4-BE49-F238E27FC236}">
                  <a16:creationId xmlns:a16="http://schemas.microsoft.com/office/drawing/2014/main" id="{05DAE200-71AC-4A33-8C6F-49E4340E7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565" y="2632254"/>
              <a:ext cx="2016041" cy="13408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9D1510F-F697-4475-86FD-8F6AE02D1885}"/>
                </a:ext>
              </a:extLst>
            </p:cNvPr>
            <p:cNvSpPr txBox="1"/>
            <p:nvPr/>
          </p:nvSpPr>
          <p:spPr>
            <a:xfrm>
              <a:off x="7014318" y="3973131"/>
              <a:ext cx="199656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>
                  <a:solidFill>
                    <a:srgbClr val="191B26"/>
                  </a:solidFill>
                  <a:effectLst/>
                  <a:latin typeface="Open Sans"/>
                  <a:hlinkClick r:id="rId11"/>
                </a:rPr>
                <a:t>Gillian 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1"/>
                </a:rPr>
                <a:t>Callison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12"/>
                </a:rPr>
                <a:t>Pixabay</a:t>
              </a:r>
              <a:endParaRPr lang="pt-BR" sz="800" dirty="0"/>
            </a:p>
          </p:txBody>
        </p:sp>
        <p:pic>
          <p:nvPicPr>
            <p:cNvPr id="24" name="Imagem 23" descr="Multidão de pessoas&#10;&#10;Descrição gerada automaticamente">
              <a:extLst>
                <a:ext uri="{FF2B5EF4-FFF2-40B4-BE49-F238E27FC236}">
                  <a16:creationId xmlns:a16="http://schemas.microsoft.com/office/drawing/2014/main" id="{D42C0E3E-E82C-4758-9022-EE18C5A11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827" y="2632254"/>
              <a:ext cx="3360946" cy="13408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8" name="Balão de Fala: Retângulo com Cantos Arredondados 37">
            <a:extLst>
              <a:ext uri="{FF2B5EF4-FFF2-40B4-BE49-F238E27FC236}">
                <a16:creationId xmlns:a16="http://schemas.microsoft.com/office/drawing/2014/main" id="{B2B64425-468F-41E2-AD0A-5F2D5E13E316}"/>
              </a:ext>
            </a:extLst>
          </p:cNvPr>
          <p:cNvSpPr/>
          <p:nvPr/>
        </p:nvSpPr>
        <p:spPr>
          <a:xfrm>
            <a:off x="7306104" y="796604"/>
            <a:ext cx="3360946" cy="1178383"/>
          </a:xfrm>
          <a:prstGeom prst="wedgeRoundRectCallout">
            <a:avLst>
              <a:gd name="adj1" fmla="val 33392"/>
              <a:gd name="adj2" fmla="val 9351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Contudo, por mais incrível que pareça, para ser um bom profissional não basta ter um diploma ou uma boa formação acadêmica.</a:t>
            </a:r>
            <a:endParaRPr lang="pt-BR" sz="1600" dirty="0"/>
          </a:p>
        </p:txBody>
      </p:sp>
      <p:pic>
        <p:nvPicPr>
          <p:cNvPr id="2" name="Imagem 1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C7E1F1BA-BEC7-4D0D-B881-48B9C5CCB6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73" y="2314491"/>
            <a:ext cx="1578857" cy="3157713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46665641-BAA7-4BDB-9027-15021FA117D8}"/>
              </a:ext>
            </a:extLst>
          </p:cNvPr>
          <p:cNvSpPr/>
          <p:nvPr/>
        </p:nvSpPr>
        <p:spPr>
          <a:xfrm>
            <a:off x="3823699" y="796604"/>
            <a:ext cx="3482405" cy="1178383"/>
          </a:xfrm>
          <a:prstGeom prst="wedgeRoundRectCallout">
            <a:avLst>
              <a:gd name="adj1" fmla="val 28822"/>
              <a:gd name="adj2" fmla="val 4917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Também é necessário saber lidar com as pessoas e conseguir agir com coerência e bom senso nas mais diversas situações.</a:t>
            </a:r>
            <a:endParaRPr lang="pt-BR" sz="1600" dirty="0"/>
          </a:p>
        </p:txBody>
      </p:sp>
      <p:pic>
        <p:nvPicPr>
          <p:cNvPr id="28" name="Picture 2" descr="BrasÃ£o (PNG)">
            <a:extLst>
              <a:ext uri="{FF2B5EF4-FFF2-40B4-BE49-F238E27FC236}">
                <a16:creationId xmlns:a16="http://schemas.microsoft.com/office/drawing/2014/main" id="{FA52089D-E2F8-44E6-A708-2941BF0A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0F19DF-7C11-4717-BD2D-13FE01DCEBDD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E356123B-8A02-4ED9-9D50-C9F892538D0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7B4524-CA40-4896-B154-115A5E7CA383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8659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24D501AB-9410-4B69-9FD3-F425CD4000EC}"/>
              </a:ext>
            </a:extLst>
          </p:cNvPr>
          <p:cNvSpPr/>
          <p:nvPr/>
        </p:nvSpPr>
        <p:spPr>
          <a:xfrm>
            <a:off x="3622767" y="4934082"/>
            <a:ext cx="2847633" cy="1444437"/>
          </a:xfrm>
          <a:prstGeom prst="wedgeRoundRectCallout">
            <a:avLst>
              <a:gd name="adj1" fmla="val 44434"/>
              <a:gd name="adj2" fmla="val -38262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Mas se ele não for capaz de ouvir seus pacientes, nem de conversar com eles, não adianta nada, não é verdade?</a:t>
            </a:r>
            <a:endParaRPr lang="pt-BR" sz="1400" dirty="0"/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F93D2BA3-2363-4067-8FFD-874AAD078498}"/>
              </a:ext>
            </a:extLst>
          </p:cNvPr>
          <p:cNvSpPr/>
          <p:nvPr/>
        </p:nvSpPr>
        <p:spPr>
          <a:xfrm>
            <a:off x="7400696" y="314296"/>
            <a:ext cx="4111928" cy="1444437"/>
          </a:xfrm>
          <a:prstGeom prst="wedgeRoundRectCallout">
            <a:avLst>
              <a:gd name="adj1" fmla="val -49481"/>
              <a:gd name="adj2" fmla="val -1526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Enfim, se faltar conhecimento técnico, ou se o profissional for incapaz de se relacionar adequadamente, não atingirá seus objetivos e muito dificilmente será considerado um bom profissional.</a:t>
            </a:r>
          </a:p>
        </p:txBody>
      </p:sp>
      <p:pic>
        <p:nvPicPr>
          <p:cNvPr id="2" name="Imagem 1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71E6C2E4-D9EC-4F38-8B0C-A440AA4E3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id="{B59A424E-BD06-4C92-9D57-6BD6A3DC0A24}"/>
              </a:ext>
            </a:extLst>
          </p:cNvPr>
          <p:cNvSpPr/>
          <p:nvPr/>
        </p:nvSpPr>
        <p:spPr>
          <a:xfrm>
            <a:off x="5164182" y="314296"/>
            <a:ext cx="2236513" cy="1444437"/>
          </a:xfrm>
          <a:prstGeom prst="wedgeRoundRectCallout">
            <a:avLst>
              <a:gd name="adj1" fmla="val -58972"/>
              <a:gd name="adj2" fmla="val 4922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Pense na atuação de um médico. Do que ele precisa para  ajudar seus pacientes?</a:t>
            </a:r>
          </a:p>
        </p:txBody>
      </p:sp>
      <p:pic>
        <p:nvPicPr>
          <p:cNvPr id="3" name="Imagem 2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69267C2C-2523-4C42-B74A-5619D9562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79" y="3267642"/>
            <a:ext cx="1578857" cy="3157713"/>
          </a:xfrm>
          <a:prstGeom prst="rect">
            <a:avLst/>
          </a:prstGeom>
        </p:spPr>
      </p:pic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25618EB2-4B44-42BE-BA5F-05E30FBBBD18}"/>
              </a:ext>
            </a:extLst>
          </p:cNvPr>
          <p:cNvSpPr/>
          <p:nvPr/>
        </p:nvSpPr>
        <p:spPr>
          <a:xfrm>
            <a:off x="6470400" y="4934083"/>
            <a:ext cx="3625757" cy="1444436"/>
          </a:xfrm>
          <a:prstGeom prst="wedgeRoundRectCallout">
            <a:avLst>
              <a:gd name="adj1" fmla="val 56042"/>
              <a:gd name="adj2" fmla="val -10108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Em primeiro lugar, precisa ter bom conhecimento técnico, ou seja, precisa ser capaz de fazer diagnósticos e de prescrever tratamentos.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C7F10B7-1EFD-473B-B44E-6F710B5D9EAF}"/>
              </a:ext>
            </a:extLst>
          </p:cNvPr>
          <p:cNvGrpSpPr/>
          <p:nvPr/>
        </p:nvGrpSpPr>
        <p:grpSpPr>
          <a:xfrm>
            <a:off x="6604742" y="2171057"/>
            <a:ext cx="1878875" cy="2408614"/>
            <a:chOff x="6604742" y="2171057"/>
            <a:chExt cx="1878875" cy="2408614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A5C2C93-11BD-4A64-8F71-53F593D08594}"/>
                </a:ext>
              </a:extLst>
            </p:cNvPr>
            <p:cNvSpPr txBox="1"/>
            <p:nvPr/>
          </p:nvSpPr>
          <p:spPr>
            <a:xfrm>
              <a:off x="6604742" y="4364227"/>
              <a:ext cx="187887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Imagem de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4"/>
                </a:rPr>
                <a:t>granderboy</a:t>
              </a:r>
              <a:r>
                <a:rPr lang="pt-BR" sz="800" b="0" i="0" dirty="0">
                  <a:solidFill>
                    <a:srgbClr val="191B26"/>
                  </a:solidFill>
                  <a:effectLst/>
                  <a:latin typeface="Open Sans"/>
                </a:rPr>
                <a:t> por </a:t>
              </a:r>
              <a:r>
                <a:rPr lang="pt-BR" sz="800" b="0" i="0" u="sng" dirty="0" err="1">
                  <a:solidFill>
                    <a:srgbClr val="191B26"/>
                  </a:solidFill>
                  <a:effectLst/>
                  <a:latin typeface="Open Sans"/>
                  <a:hlinkClick r:id="rId5"/>
                </a:rPr>
                <a:t>Pixabay</a:t>
              </a:r>
              <a:endParaRPr lang="pt-BR" sz="800" dirty="0"/>
            </a:p>
          </p:txBody>
        </p:sp>
        <p:pic>
          <p:nvPicPr>
            <p:cNvPr id="6" name="Imagem 5" descr="Uma imagem contendo pessoa, homem, no interior, olhando&#10;&#10;Descrição gerada automaticamente">
              <a:extLst>
                <a:ext uri="{FF2B5EF4-FFF2-40B4-BE49-F238E27FC236}">
                  <a16:creationId xmlns:a16="http://schemas.microsoft.com/office/drawing/2014/main" id="{EC7373AE-72E7-479D-BDEC-0E8B40AF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482" y="2171057"/>
              <a:ext cx="1644878" cy="2193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" name="Picture 2" descr="BrasÃ£o (PNG)">
            <a:extLst>
              <a:ext uri="{FF2B5EF4-FFF2-40B4-BE49-F238E27FC236}">
                <a16:creationId xmlns:a16="http://schemas.microsoft.com/office/drawing/2014/main" id="{B83AFEE9-079C-4DE8-9F33-B893F9B6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A728D4-484B-49F4-BC9B-124237E08C92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6E65E156-6591-4F6B-8274-46A710F5C51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B243395-A7B8-4DCB-862E-6E277312C6B7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33045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AE3BB041-19B9-4C19-90B9-4CFE7CA1DB89}"/>
              </a:ext>
            </a:extLst>
          </p:cNvPr>
          <p:cNvSpPr/>
          <p:nvPr/>
        </p:nvSpPr>
        <p:spPr>
          <a:xfrm>
            <a:off x="8606716" y="491801"/>
            <a:ext cx="2958267" cy="1454573"/>
          </a:xfrm>
          <a:prstGeom prst="wedgeRoundRectCallout">
            <a:avLst>
              <a:gd name="adj1" fmla="val -39803"/>
              <a:gd name="adj2" fmla="val 4906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Frequente a escola, faça cursos, estágios, faculdade, busque sempre a melhor formação possível!</a:t>
            </a:r>
          </a:p>
        </p:txBody>
      </p:sp>
      <p:pic>
        <p:nvPicPr>
          <p:cNvPr id="2" name="Imagem 1" descr="Uma imagem contendo brinquedo, boneca&#10;&#10;Descrição gerada automaticamente">
            <a:extLst>
              <a:ext uri="{FF2B5EF4-FFF2-40B4-BE49-F238E27FC236}">
                <a16:creationId xmlns:a16="http://schemas.microsoft.com/office/drawing/2014/main" id="{155B8B75-B82D-47E1-8DAF-6467D2683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047206"/>
            <a:ext cx="2113842" cy="2381794"/>
          </a:xfrm>
          <a:prstGeom prst="rect">
            <a:avLst/>
          </a:prstGeom>
        </p:spPr>
      </p:pic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0F13F128-CCBC-476F-8DBD-E907EC7AF6B5}"/>
              </a:ext>
            </a:extLst>
          </p:cNvPr>
          <p:cNvSpPr/>
          <p:nvPr/>
        </p:nvSpPr>
        <p:spPr>
          <a:xfrm>
            <a:off x="5228716" y="493951"/>
            <a:ext cx="3384060" cy="1454573"/>
          </a:xfrm>
          <a:prstGeom prst="wedgeRoundRectCallout">
            <a:avLst>
              <a:gd name="adj1" fmla="val -55910"/>
              <a:gd name="adj2" fmla="val 3230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Se você quer ser um profissional reconhecido pelo mercado a primeira dica que podemos dar é: não negligencie seu aprendizado!</a:t>
            </a:r>
          </a:p>
        </p:txBody>
      </p:sp>
      <p:pic>
        <p:nvPicPr>
          <p:cNvPr id="20" name="Imagem 19" descr="Uma imagem contendo brinquedo, boneca, lego&#10;&#10;Descrição gerada automaticamente">
            <a:extLst>
              <a:ext uri="{FF2B5EF4-FFF2-40B4-BE49-F238E27FC236}">
                <a16:creationId xmlns:a16="http://schemas.microsoft.com/office/drawing/2014/main" id="{E7854814-BCBB-404D-9B21-D4C4285EC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79" y="3267642"/>
            <a:ext cx="1578857" cy="3157713"/>
          </a:xfrm>
          <a:prstGeom prst="rect">
            <a:avLst/>
          </a:prstGeom>
        </p:spPr>
      </p:pic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317C77D6-90F7-4DB1-98A3-67891A84AA6E}"/>
              </a:ext>
            </a:extLst>
          </p:cNvPr>
          <p:cNvSpPr/>
          <p:nvPr/>
        </p:nvSpPr>
        <p:spPr>
          <a:xfrm>
            <a:off x="6845162" y="2947724"/>
            <a:ext cx="3172617" cy="1255163"/>
          </a:xfrm>
          <a:prstGeom prst="wedgeRoundRectCallout">
            <a:avLst>
              <a:gd name="adj1" fmla="val 56846"/>
              <a:gd name="adj2" fmla="val 2325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Mas, como você já sabe, não basta ter uma boa formação acadêmica para ser um bom profissional.</a:t>
            </a:r>
          </a:p>
        </p:txBody>
      </p: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AAABEB07-E70D-427C-A175-47C72BD6F5CE}"/>
              </a:ext>
            </a:extLst>
          </p:cNvPr>
          <p:cNvSpPr/>
          <p:nvPr/>
        </p:nvSpPr>
        <p:spPr>
          <a:xfrm>
            <a:off x="6845162" y="4202887"/>
            <a:ext cx="3172617" cy="1159978"/>
          </a:xfrm>
          <a:prstGeom prst="wedgeRoundRectCallout">
            <a:avLst>
              <a:gd name="adj1" fmla="val 45903"/>
              <a:gd name="adj2" fmla="val 1299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 o que fazer para complementar nossa formação acadêmica e aumentar nossas competências?</a:t>
            </a:r>
          </a:p>
        </p:txBody>
      </p:sp>
      <p:pic>
        <p:nvPicPr>
          <p:cNvPr id="24" name="Picture 2" descr="BrasÃ£o (PNG)">
            <a:extLst>
              <a:ext uri="{FF2B5EF4-FFF2-40B4-BE49-F238E27FC236}">
                <a16:creationId xmlns:a16="http://schemas.microsoft.com/office/drawing/2014/main" id="{DCDAD7FD-50C0-45C3-A5D6-54A19C7E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923544"/>
            <a:ext cx="354813" cy="6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64B272-94C9-4C80-B911-3DA7EDAFC1A1}"/>
              </a:ext>
            </a:extLst>
          </p:cNvPr>
          <p:cNvSpPr txBox="1"/>
          <p:nvPr/>
        </p:nvSpPr>
        <p:spPr>
          <a:xfrm>
            <a:off x="425426" y="1104227"/>
            <a:ext cx="306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UNIVERSIDADE FEDERAL DE ALAGOAS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E1EB45B-9FA2-4075-BBE0-0B2D84BB97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" y="5540355"/>
            <a:ext cx="1099175" cy="41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33DBA6-EB3D-4976-BD70-99A45E32FCAA}"/>
              </a:ext>
            </a:extLst>
          </p:cNvPr>
          <p:cNvSpPr txBox="1"/>
          <p:nvPr/>
        </p:nvSpPr>
        <p:spPr>
          <a:xfrm>
            <a:off x="83783" y="2837185"/>
            <a:ext cx="3293706" cy="120802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>
                    <a:lumMod val="50000"/>
                  </a:schemeClr>
                </a:solidFill>
                <a:latin typeface="Arial Nova Cond Light" panose="020B0306020202020204" pitchFamily="34" charset="0"/>
              </a:rPr>
              <a:t>TRAJETÓRIAS CRIATIVAS PARA A VIDA:</a:t>
            </a:r>
          </a:p>
          <a:p>
            <a:r>
              <a:rPr lang="pt-BR" sz="1400" b="1" dirty="0">
                <a:latin typeface="Arial Nova Cond Light" panose="020B0306020202020204" pitchFamily="34" charset="0"/>
              </a:rPr>
              <a:t>CONVERSANDO SOBRE PERFIL PROFISSIONAL</a:t>
            </a:r>
          </a:p>
          <a:p>
            <a:endParaRPr lang="pt-BR" sz="1200" dirty="0">
              <a:latin typeface="Arial Nova Cond Light" panose="020B0306020202020204" pitchFamily="34" charset="0"/>
            </a:endParaRPr>
          </a:p>
          <a:p>
            <a:r>
              <a:rPr lang="pt-BR" sz="1200" dirty="0">
                <a:latin typeface="Arial Nova Cond Light" panose="020B0306020202020204" pitchFamily="34" charset="0"/>
              </a:rPr>
              <a:t>Elaborador por: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Luciano Barbosa dos Santos </a:t>
            </a:r>
          </a:p>
          <a:p>
            <a:r>
              <a:rPr lang="pt-BR" sz="1200" dirty="0">
                <a:latin typeface="Arial Nova Cond Light" panose="020B0306020202020204" pitchFamily="34" charset="0"/>
              </a:rPr>
              <a:t>Cézar Nonato Bezerra Candeias</a:t>
            </a:r>
          </a:p>
        </p:txBody>
      </p:sp>
    </p:spTree>
    <p:extLst>
      <p:ext uri="{BB962C8B-B14F-4D97-AF65-F5344CB8AC3E}">
        <p14:creationId xmlns:p14="http://schemas.microsoft.com/office/powerpoint/2010/main" val="19364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Quadro</Template>
  <TotalTime>582</TotalTime>
  <Words>1819</Words>
  <Application>Microsoft Office PowerPoint</Application>
  <PresentationFormat>Widescreen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 Narrow</vt:lpstr>
      <vt:lpstr>Arial Nova Cond Light</vt:lpstr>
      <vt:lpstr>Bahnschrift Light</vt:lpstr>
      <vt:lpstr>Calibri</vt:lpstr>
      <vt:lpstr>Corbel</vt:lpstr>
      <vt:lpstr>Open Sans</vt:lpstr>
      <vt:lpstr>Wingdings 2</vt:lpstr>
      <vt:lpstr>Quadro</vt:lpstr>
      <vt:lpstr>  Conversando sobre Perfil Profissional por Luciano Barbosa dos Santos &amp; Cézar Nonato Bezerra Candeias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PLATAFORMAS DE PETRÓLEO</dc:title>
  <dc:creator>Luciano Barbosa Santos</dc:creator>
  <cp:lastModifiedBy>Luciano Barbosa Santos</cp:lastModifiedBy>
  <cp:revision>41</cp:revision>
  <dcterms:created xsi:type="dcterms:W3CDTF">2015-05-09T14:45:51Z</dcterms:created>
  <dcterms:modified xsi:type="dcterms:W3CDTF">2021-06-09T11:27:18Z</dcterms:modified>
</cp:coreProperties>
</file>