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7"/>
  </p:notesMasterIdLst>
  <p:sldIdLst>
    <p:sldId id="256" r:id="rId2"/>
    <p:sldId id="267" r:id="rId3"/>
    <p:sldId id="258" r:id="rId4"/>
    <p:sldId id="270" r:id="rId5"/>
    <p:sldId id="271" r:id="rId6"/>
    <p:sldId id="257" r:id="rId7"/>
    <p:sldId id="273" r:id="rId8"/>
    <p:sldId id="260" r:id="rId9"/>
    <p:sldId id="261" r:id="rId10"/>
    <p:sldId id="262" r:id="rId11"/>
    <p:sldId id="263" r:id="rId12"/>
    <p:sldId id="264" r:id="rId13"/>
    <p:sldId id="272" r:id="rId14"/>
    <p:sldId id="266" r:id="rId15"/>
    <p:sldId id="268" r:id="rId16"/>
  </p:sldIdLst>
  <p:sldSz cx="9144000" cy="5143500" type="screen16x9"/>
  <p:notesSz cx="6858000" cy="9144000"/>
  <p:embeddedFontLst>
    <p:embeddedFont>
      <p:font typeface="Wingdings 2" panose="05020102010507070707" pitchFamily="18" charset="2"/>
      <p:regular r:id="rId18"/>
    </p:embeddedFont>
    <p:embeddedFont>
      <p:font typeface="Verdana" panose="020B0604030504040204" pitchFamily="3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Oswald" panose="020B0604020202020204" charset="0"/>
      <p:regular r:id="rId27"/>
      <p:bold r:id="rId28"/>
    </p:embeddedFont>
    <p:embeddedFont>
      <p:font typeface="Century Gothic" panose="020B0502020202020204" pitchFamily="34" charset="0"/>
      <p:regular r:id="rId29"/>
      <p:bold r:id="rId30"/>
      <p:italic r:id="rId31"/>
      <p:boldItalic r:id="rId32"/>
    </p:embeddedFont>
    <p:embeddedFont>
      <p:font typeface="Raleway"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2" autoAdjust="0"/>
    <p:restoredTop sz="94364" autoAdjust="0"/>
  </p:normalViewPr>
  <p:slideViewPr>
    <p:cSldViewPr snapToGrid="0">
      <p:cViewPr varScale="1">
        <p:scale>
          <a:sx n="87" d="100"/>
          <a:sy n="87" d="100"/>
        </p:scale>
        <p:origin x="168"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0127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8df19268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d8df19268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8df1926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8df1926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ae93f78f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ae93f78f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ae93f78f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ae93f78f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stories.freepik.com/" TargetMode="External"/><Relationship Id="rId4" Type="http://schemas.openxmlformats.org/officeDocument/2006/relationships/hyperlink" Target="https://slack-redir.net/link?url=https://www.freepik.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6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lumns 1">
  <p:cSld name="CUSTOM_12">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 name="Google Shape;157;p17"/>
          <p:cNvSpPr txBox="1">
            <a:spLocks noGrp="1"/>
          </p:cNvSpPr>
          <p:nvPr>
            <p:ph type="title" idx="2"/>
          </p:nvPr>
        </p:nvSpPr>
        <p:spPr>
          <a:xfrm>
            <a:off x="717513" y="1608375"/>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158" name="Google Shape;158;p17"/>
          <p:cNvSpPr txBox="1">
            <a:spLocks noGrp="1"/>
          </p:cNvSpPr>
          <p:nvPr>
            <p:ph type="subTitle" idx="1"/>
          </p:nvPr>
        </p:nvSpPr>
        <p:spPr>
          <a:xfrm>
            <a:off x="717513" y="2011675"/>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59" name="Google Shape;159;p17"/>
          <p:cNvSpPr txBox="1">
            <a:spLocks noGrp="1"/>
          </p:cNvSpPr>
          <p:nvPr>
            <p:ph type="title" idx="3"/>
          </p:nvPr>
        </p:nvSpPr>
        <p:spPr>
          <a:xfrm>
            <a:off x="6441667" y="1608375"/>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60" name="Google Shape;160;p17"/>
          <p:cNvSpPr txBox="1">
            <a:spLocks noGrp="1"/>
          </p:cNvSpPr>
          <p:nvPr>
            <p:ph type="subTitle" idx="4"/>
          </p:nvPr>
        </p:nvSpPr>
        <p:spPr>
          <a:xfrm>
            <a:off x="6441667" y="2011675"/>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61" name="Google Shape;161;p17"/>
          <p:cNvSpPr txBox="1">
            <a:spLocks noGrp="1"/>
          </p:cNvSpPr>
          <p:nvPr>
            <p:ph type="title" idx="5"/>
          </p:nvPr>
        </p:nvSpPr>
        <p:spPr>
          <a:xfrm>
            <a:off x="717513" y="3301352"/>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162" name="Google Shape;162;p17"/>
          <p:cNvSpPr txBox="1">
            <a:spLocks noGrp="1"/>
          </p:cNvSpPr>
          <p:nvPr>
            <p:ph type="subTitle" idx="6"/>
          </p:nvPr>
        </p:nvSpPr>
        <p:spPr>
          <a:xfrm>
            <a:off x="717513" y="3704652"/>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63" name="Google Shape;163;p17"/>
          <p:cNvSpPr txBox="1">
            <a:spLocks noGrp="1"/>
          </p:cNvSpPr>
          <p:nvPr>
            <p:ph type="title" idx="7"/>
          </p:nvPr>
        </p:nvSpPr>
        <p:spPr>
          <a:xfrm>
            <a:off x="6441667" y="3301352"/>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64" name="Google Shape;164;p17"/>
          <p:cNvSpPr txBox="1">
            <a:spLocks noGrp="1"/>
          </p:cNvSpPr>
          <p:nvPr>
            <p:ph type="subTitle" idx="8"/>
          </p:nvPr>
        </p:nvSpPr>
        <p:spPr>
          <a:xfrm>
            <a:off x="6441667" y="3704652"/>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175"/>
        <p:cNvGrpSpPr/>
        <p:nvPr/>
      </p:nvGrpSpPr>
      <p:grpSpPr>
        <a:xfrm>
          <a:off x="0" y="0"/>
          <a:ext cx="0" cy="0"/>
          <a:chOff x="0" y="0"/>
          <a:chExt cx="0" cy="0"/>
        </a:xfrm>
      </p:grpSpPr>
      <p:grpSp>
        <p:nvGrpSpPr>
          <p:cNvPr id="176" name="Google Shape;176;p18"/>
          <p:cNvGrpSpPr/>
          <p:nvPr/>
        </p:nvGrpSpPr>
        <p:grpSpPr>
          <a:xfrm rot="199848" flipH="1">
            <a:off x="1146238" y="3853117"/>
            <a:ext cx="581719" cy="9216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8"/>
          <p:cNvGrpSpPr/>
          <p:nvPr/>
        </p:nvGrpSpPr>
        <p:grpSpPr>
          <a:xfrm rot="1263781" flipH="1">
            <a:off x="538221" y="4030012"/>
            <a:ext cx="890375" cy="822935"/>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0" name="Google Shape;190;p18"/>
          <p:cNvSpPr txBox="1">
            <a:spLocks noGrp="1"/>
          </p:cNvSpPr>
          <p:nvPr>
            <p:ph type="title" idx="2"/>
          </p:nvPr>
        </p:nvSpPr>
        <p:spPr>
          <a:xfrm>
            <a:off x="1087250"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191" name="Google Shape;191;p18"/>
          <p:cNvSpPr txBox="1">
            <a:spLocks noGrp="1"/>
          </p:cNvSpPr>
          <p:nvPr>
            <p:ph type="subTitle" idx="1"/>
          </p:nvPr>
        </p:nvSpPr>
        <p:spPr>
          <a:xfrm>
            <a:off x="10872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2" name="Google Shape;192;p18"/>
          <p:cNvSpPr txBox="1">
            <a:spLocks noGrp="1"/>
          </p:cNvSpPr>
          <p:nvPr>
            <p:ph type="title" idx="3"/>
          </p:nvPr>
        </p:nvSpPr>
        <p:spPr>
          <a:xfrm>
            <a:off x="3665025"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193" name="Google Shape;193;p18"/>
          <p:cNvSpPr txBox="1">
            <a:spLocks noGrp="1"/>
          </p:cNvSpPr>
          <p:nvPr>
            <p:ph type="subTitle" idx="4"/>
          </p:nvPr>
        </p:nvSpPr>
        <p:spPr>
          <a:xfrm>
            <a:off x="366510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4" name="Google Shape;194;p18"/>
          <p:cNvSpPr txBox="1">
            <a:spLocks noGrp="1"/>
          </p:cNvSpPr>
          <p:nvPr>
            <p:ph type="title" idx="5"/>
          </p:nvPr>
        </p:nvSpPr>
        <p:spPr>
          <a:xfrm>
            <a:off x="6242950" y="1758450"/>
            <a:ext cx="18012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195" name="Google Shape;195;p18"/>
          <p:cNvSpPr txBox="1">
            <a:spLocks noGrp="1"/>
          </p:cNvSpPr>
          <p:nvPr>
            <p:ph type="subTitle" idx="6"/>
          </p:nvPr>
        </p:nvSpPr>
        <p:spPr>
          <a:xfrm>
            <a:off x="62429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txBox="1">
            <a:spLocks noGrp="1"/>
          </p:cNvSpPr>
          <p:nvPr>
            <p:ph type="title"/>
          </p:nvPr>
        </p:nvSpPr>
        <p:spPr>
          <a:xfrm>
            <a:off x="717525" y="905150"/>
            <a:ext cx="2183400" cy="372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10" name="Google Shape;210;p20"/>
          <p:cNvSpPr txBox="1">
            <a:spLocks noGrp="1"/>
          </p:cNvSpPr>
          <p:nvPr>
            <p:ph type="subTitle" idx="1"/>
          </p:nvPr>
        </p:nvSpPr>
        <p:spPr>
          <a:xfrm>
            <a:off x="33435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1" name="Google Shape;211;p20"/>
          <p:cNvSpPr txBox="1">
            <a:spLocks noGrp="1"/>
          </p:cNvSpPr>
          <p:nvPr>
            <p:ph type="title" idx="2"/>
          </p:nvPr>
        </p:nvSpPr>
        <p:spPr>
          <a:xfrm>
            <a:off x="3343550"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51204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3" name="Google Shape;213;p20"/>
          <p:cNvSpPr txBox="1">
            <a:spLocks noGrp="1"/>
          </p:cNvSpPr>
          <p:nvPr>
            <p:ph type="title" idx="4"/>
          </p:nvPr>
        </p:nvSpPr>
        <p:spPr>
          <a:xfrm>
            <a:off x="5120463"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6897375"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5" name="Google Shape;215;p20"/>
          <p:cNvSpPr txBox="1">
            <a:spLocks noGrp="1"/>
          </p:cNvSpPr>
          <p:nvPr>
            <p:ph type="title" idx="6"/>
          </p:nvPr>
        </p:nvSpPr>
        <p:spPr>
          <a:xfrm>
            <a:off x="6897375"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sz="1800">
                <a:latin typeface="Open Sans"/>
                <a:ea typeface="Open Sans"/>
                <a:cs typeface="Open Sans"/>
                <a:sym typeface="Open Sans"/>
              </a:defRPr>
            </a:lvl2pPr>
            <a:lvl3pPr lvl="2" rtl="0">
              <a:spcBef>
                <a:spcPts val="0"/>
              </a:spcBef>
              <a:spcAft>
                <a:spcPts val="0"/>
              </a:spcAft>
              <a:buNone/>
              <a:defRPr sz="1800">
                <a:latin typeface="Open Sans"/>
                <a:ea typeface="Open Sans"/>
                <a:cs typeface="Open Sans"/>
                <a:sym typeface="Open Sans"/>
              </a:defRPr>
            </a:lvl3pPr>
            <a:lvl4pPr lvl="3" rtl="0">
              <a:spcBef>
                <a:spcPts val="0"/>
              </a:spcBef>
              <a:spcAft>
                <a:spcPts val="0"/>
              </a:spcAft>
              <a:buNone/>
              <a:defRPr sz="1800">
                <a:latin typeface="Open Sans"/>
                <a:ea typeface="Open Sans"/>
                <a:cs typeface="Open Sans"/>
                <a:sym typeface="Open Sans"/>
              </a:defRPr>
            </a:lvl4pPr>
            <a:lvl5pPr lvl="4" rtl="0">
              <a:spcBef>
                <a:spcPts val="0"/>
              </a:spcBef>
              <a:spcAft>
                <a:spcPts val="0"/>
              </a:spcAft>
              <a:buNone/>
              <a:defRPr sz="1800">
                <a:latin typeface="Open Sans"/>
                <a:ea typeface="Open Sans"/>
                <a:cs typeface="Open Sans"/>
                <a:sym typeface="Open Sans"/>
              </a:defRPr>
            </a:lvl5pPr>
            <a:lvl6pPr lvl="5" rtl="0">
              <a:spcBef>
                <a:spcPts val="0"/>
              </a:spcBef>
              <a:spcAft>
                <a:spcPts val="0"/>
              </a:spcAft>
              <a:buNone/>
              <a:defRPr sz="1800">
                <a:latin typeface="Open Sans"/>
                <a:ea typeface="Open Sans"/>
                <a:cs typeface="Open Sans"/>
                <a:sym typeface="Open Sans"/>
              </a:defRPr>
            </a:lvl6pPr>
            <a:lvl7pPr lvl="6" rtl="0">
              <a:spcBef>
                <a:spcPts val="0"/>
              </a:spcBef>
              <a:spcAft>
                <a:spcPts val="0"/>
              </a:spcAft>
              <a:buNone/>
              <a:defRPr sz="1800">
                <a:latin typeface="Open Sans"/>
                <a:ea typeface="Open Sans"/>
                <a:cs typeface="Open Sans"/>
                <a:sym typeface="Open Sans"/>
              </a:defRPr>
            </a:lvl7pPr>
            <a:lvl8pPr lvl="7" rtl="0">
              <a:spcBef>
                <a:spcPts val="0"/>
              </a:spcBef>
              <a:spcAft>
                <a:spcPts val="0"/>
              </a:spcAft>
              <a:buNone/>
              <a:defRPr sz="1800">
                <a:latin typeface="Open Sans"/>
                <a:ea typeface="Open Sans"/>
                <a:cs typeface="Open Sans"/>
                <a:sym typeface="Open Sans"/>
              </a:defRPr>
            </a:lvl8pPr>
            <a:lvl9pPr lvl="8" rtl="0">
              <a:spcBef>
                <a:spcPts val="0"/>
              </a:spcBef>
              <a:spcAft>
                <a:spcPts val="0"/>
              </a:spcAft>
              <a:buNone/>
              <a:defRPr sz="1800">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31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21"/>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22" name="Google Shape;222;p21"/>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23" name="Google Shape;223;p21"/>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24" name="Google Shape;224;p21"/>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25" name="Google Shape;225;p21"/>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26" name="Google Shape;226;p21"/>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2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54" name="Google Shape;254;p2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55" name="Google Shape;255;p2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56" name="Google Shape;256;p2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57" name="Google Shape;257;p2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58" name="Google Shape;258;p2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59" name="Google Shape;259;p2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60" name="Google Shape;260;p2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61" name="Google Shape;261;p2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62" name="Google Shape;262;p2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63" name="Google Shape;263;p2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64" name="Google Shape;264;p2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1600"/>
              </a:spcBef>
              <a:spcAft>
                <a:spcPts val="0"/>
              </a:spcAft>
              <a:buNone/>
              <a:defRPr sz="1200"/>
            </a:lvl2pPr>
            <a:lvl3pPr lvl="2" algn="ctr" rtl="0">
              <a:spcBef>
                <a:spcPts val="1600"/>
              </a:spcBef>
              <a:spcAft>
                <a:spcPts val="0"/>
              </a:spcAft>
              <a:buNone/>
              <a:defRPr sz="1200"/>
            </a:lvl3pPr>
            <a:lvl4pPr lvl="3" algn="ctr" rtl="0">
              <a:spcBef>
                <a:spcPts val="1600"/>
              </a:spcBef>
              <a:spcAft>
                <a:spcPts val="0"/>
              </a:spcAft>
              <a:buNone/>
              <a:defRPr sz="1200"/>
            </a:lvl4pPr>
            <a:lvl5pPr lvl="4" algn="ctr" rtl="0">
              <a:spcBef>
                <a:spcPts val="1600"/>
              </a:spcBef>
              <a:spcAft>
                <a:spcPts val="0"/>
              </a:spcAft>
              <a:buNone/>
              <a:defRPr sz="1200"/>
            </a:lvl5pPr>
            <a:lvl6pPr lvl="5" algn="ctr" rtl="0">
              <a:spcBef>
                <a:spcPts val="1600"/>
              </a:spcBef>
              <a:spcAft>
                <a:spcPts val="0"/>
              </a:spcAft>
              <a:buNone/>
              <a:defRPr sz="1200"/>
            </a:lvl6pPr>
            <a:lvl7pPr lvl="6" algn="ctr" rtl="0">
              <a:spcBef>
                <a:spcPts val="1600"/>
              </a:spcBef>
              <a:spcAft>
                <a:spcPts val="0"/>
              </a:spcAft>
              <a:buNone/>
              <a:defRPr sz="1200"/>
            </a:lvl7pPr>
            <a:lvl8pPr lvl="7" algn="ctr" rtl="0">
              <a:spcBef>
                <a:spcPts val="1600"/>
              </a:spcBef>
              <a:spcAft>
                <a:spcPts val="0"/>
              </a:spcAft>
              <a:buNone/>
              <a:defRPr sz="1200"/>
            </a:lvl8pPr>
            <a:lvl9pPr lvl="8" algn="ctr" rtl="0">
              <a:spcBef>
                <a:spcPts val="1600"/>
              </a:spcBef>
              <a:spcAft>
                <a:spcPts val="1600"/>
              </a:spcAft>
              <a:buNone/>
              <a:defRPr sz="1200"/>
            </a:lvl9pPr>
          </a:lstStyle>
          <a:p>
            <a:endParaRPr/>
          </a:p>
        </p:txBody>
      </p:sp>
      <p:sp>
        <p:nvSpPr>
          <p:cNvPr id="265" name="Google Shape;265;p2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2">
  <p:cSld name="CUSTOM_15">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717525" y="54275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86" name="Google Shape;286;p25"/>
          <p:cNvGrpSpPr/>
          <p:nvPr/>
        </p:nvGrpSpPr>
        <p:grpSpPr>
          <a:xfrm>
            <a:off x="1" y="2854047"/>
            <a:ext cx="9144001" cy="2289456"/>
            <a:chOff x="271750" y="2423875"/>
            <a:chExt cx="7077400" cy="1772025"/>
          </a:xfrm>
        </p:grpSpPr>
        <p:sp>
          <p:nvSpPr>
            <p:cNvPr id="287" name="Google Shape;287;p25"/>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ly Title 3">
  <p:cSld name="CUSTOM_15_1">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92" name="Google Shape;292;p26"/>
          <p:cNvGrpSpPr/>
          <p:nvPr/>
        </p:nvGrpSpPr>
        <p:grpSpPr>
          <a:xfrm rot="-3108865">
            <a:off x="377868" y="4286613"/>
            <a:ext cx="448943" cy="711247"/>
            <a:chOff x="-1904298" y="1056455"/>
            <a:chExt cx="581725" cy="921611"/>
          </a:xfrm>
        </p:grpSpPr>
        <p:sp>
          <p:nvSpPr>
            <p:cNvPr id="293" name="Google Shape;293;p2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6"/>
          <p:cNvGrpSpPr/>
          <p:nvPr/>
        </p:nvGrpSpPr>
        <p:grpSpPr>
          <a:xfrm rot="-2014239">
            <a:off x="604038" y="4210956"/>
            <a:ext cx="687216" cy="635164"/>
            <a:chOff x="-1855532" y="1600966"/>
            <a:chExt cx="890361" cy="822923"/>
          </a:xfrm>
        </p:grpSpPr>
        <p:sp>
          <p:nvSpPr>
            <p:cNvPr id="296" name="Google Shape;296;p26"/>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6"/>
          <p:cNvSpPr/>
          <p:nvPr/>
        </p:nvSpPr>
        <p:spPr>
          <a:xfrm flipH="1">
            <a:off x="578963" y="4441778"/>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flipH="1">
            <a:off x="154419" y="4816944"/>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flipH="1">
            <a:off x="1797672" y="4877626"/>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ly Title 4">
  <p:cSld name="CUSTOM_15_1_1">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 Credits">
  <p:cSld name="CUSTOM_14">
    <p:spTree>
      <p:nvGrpSpPr>
        <p:cNvPr id="1" name="Shape 308"/>
        <p:cNvGrpSpPr/>
        <p:nvPr/>
      </p:nvGrpSpPr>
      <p:grpSpPr>
        <a:xfrm>
          <a:off x="0" y="0"/>
          <a:ext cx="0" cy="0"/>
          <a:chOff x="0" y="0"/>
          <a:chExt cx="0" cy="0"/>
        </a:xfrm>
      </p:grpSpPr>
      <p:sp>
        <p:nvSpPr>
          <p:cNvPr id="309" name="Google Shape;309;p28"/>
          <p:cNvSpPr txBox="1">
            <a:spLocks noGrp="1"/>
          </p:cNvSpPr>
          <p:nvPr>
            <p:ph type="title"/>
          </p:nvPr>
        </p:nvSpPr>
        <p:spPr>
          <a:xfrm>
            <a:off x="5649575" y="631441"/>
            <a:ext cx="2776800" cy="921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310" name="Google Shape;310;p28"/>
          <p:cNvSpPr txBox="1">
            <a:spLocks noGrp="1"/>
          </p:cNvSpPr>
          <p:nvPr>
            <p:ph type="subTitle" idx="1"/>
          </p:nvPr>
        </p:nvSpPr>
        <p:spPr>
          <a:xfrm>
            <a:off x="6041400" y="2125150"/>
            <a:ext cx="2385000" cy="83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311" name="Google Shape;311;p28"/>
          <p:cNvSpPr txBox="1">
            <a:spLocks noGrp="1"/>
          </p:cNvSpPr>
          <p:nvPr>
            <p:ph type="title" idx="2"/>
          </p:nvPr>
        </p:nvSpPr>
        <p:spPr>
          <a:xfrm>
            <a:off x="5990200" y="1846425"/>
            <a:ext cx="2436300" cy="384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700"/>
            </a:lvl1pPr>
            <a:lvl2pPr lvl="1" rtl="0">
              <a:spcBef>
                <a:spcPts val="0"/>
              </a:spcBef>
              <a:spcAft>
                <a:spcPts val="0"/>
              </a:spcAft>
              <a:buNone/>
              <a:defRPr>
                <a:latin typeface="Open Sans"/>
                <a:ea typeface="Open Sans"/>
                <a:cs typeface="Open Sans"/>
                <a:sym typeface="Open Sans"/>
              </a:defRPr>
            </a:lvl2pPr>
            <a:lvl3pPr lvl="2" rtl="0">
              <a:spcBef>
                <a:spcPts val="0"/>
              </a:spcBef>
              <a:spcAft>
                <a:spcPts val="0"/>
              </a:spcAft>
              <a:buNone/>
              <a:defRPr>
                <a:latin typeface="Open Sans"/>
                <a:ea typeface="Open Sans"/>
                <a:cs typeface="Open Sans"/>
                <a:sym typeface="Open Sans"/>
              </a:defRPr>
            </a:lvl3pPr>
            <a:lvl4pPr lvl="3" rtl="0">
              <a:spcBef>
                <a:spcPts val="0"/>
              </a:spcBef>
              <a:spcAft>
                <a:spcPts val="0"/>
              </a:spcAft>
              <a:buNone/>
              <a:defRPr>
                <a:latin typeface="Open Sans"/>
                <a:ea typeface="Open Sans"/>
                <a:cs typeface="Open Sans"/>
                <a:sym typeface="Open Sans"/>
              </a:defRPr>
            </a:lvl4pPr>
            <a:lvl5pPr lvl="4" rtl="0">
              <a:spcBef>
                <a:spcPts val="0"/>
              </a:spcBef>
              <a:spcAft>
                <a:spcPts val="0"/>
              </a:spcAft>
              <a:buNone/>
              <a:defRPr>
                <a:latin typeface="Open Sans"/>
                <a:ea typeface="Open Sans"/>
                <a:cs typeface="Open Sans"/>
                <a:sym typeface="Open Sans"/>
              </a:defRPr>
            </a:lvl5pPr>
            <a:lvl6pPr lvl="5" rtl="0">
              <a:spcBef>
                <a:spcPts val="0"/>
              </a:spcBef>
              <a:spcAft>
                <a:spcPts val="0"/>
              </a:spcAft>
              <a:buNone/>
              <a:defRPr>
                <a:latin typeface="Open Sans"/>
                <a:ea typeface="Open Sans"/>
                <a:cs typeface="Open Sans"/>
                <a:sym typeface="Open Sans"/>
              </a:defRPr>
            </a:lvl6pPr>
            <a:lvl7pPr lvl="6" rtl="0">
              <a:spcBef>
                <a:spcPts val="0"/>
              </a:spcBef>
              <a:spcAft>
                <a:spcPts val="0"/>
              </a:spcAft>
              <a:buNone/>
              <a:defRPr>
                <a:latin typeface="Open Sans"/>
                <a:ea typeface="Open Sans"/>
                <a:cs typeface="Open Sans"/>
                <a:sym typeface="Open Sans"/>
              </a:defRPr>
            </a:lvl7pPr>
            <a:lvl8pPr lvl="7" rtl="0">
              <a:spcBef>
                <a:spcPts val="0"/>
              </a:spcBef>
              <a:spcAft>
                <a:spcPts val="0"/>
              </a:spcAft>
              <a:buNone/>
              <a:defRPr>
                <a:latin typeface="Open Sans"/>
                <a:ea typeface="Open Sans"/>
                <a:cs typeface="Open Sans"/>
                <a:sym typeface="Open Sans"/>
              </a:defRPr>
            </a:lvl8pPr>
            <a:lvl9pPr lvl="8" rtl="0">
              <a:spcBef>
                <a:spcPts val="0"/>
              </a:spcBef>
              <a:spcAft>
                <a:spcPts val="0"/>
              </a:spcAft>
              <a:buNone/>
              <a:defRPr>
                <a:latin typeface="Open Sans"/>
                <a:ea typeface="Open Sans"/>
                <a:cs typeface="Open Sans"/>
                <a:sym typeface="Open Sans"/>
              </a:defRPr>
            </a:lvl9pPr>
          </a:lstStyle>
          <a:p>
            <a:endParaRPr/>
          </a:p>
        </p:txBody>
      </p:sp>
      <p:sp>
        <p:nvSpPr>
          <p:cNvPr id="312" name="Google Shape;312;p28"/>
          <p:cNvSpPr txBox="1"/>
          <p:nvPr/>
        </p:nvSpPr>
        <p:spPr>
          <a:xfrm>
            <a:off x="717525" y="542750"/>
            <a:ext cx="2826300" cy="808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lang="en" sz="10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Open Sans"/>
                <a:ea typeface="Open Sans"/>
                <a:cs typeface="Open Sans"/>
                <a:sym typeface="Open Sans"/>
              </a:rPr>
              <a:t>, including icons by </a:t>
            </a:r>
            <a:r>
              <a:rPr lang="en" sz="10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Open Sans"/>
                <a:ea typeface="Open Sans"/>
                <a:cs typeface="Open Sans"/>
                <a:sym typeface="Open Sans"/>
              </a:rPr>
              <a:t>, infographics &amp; images by </a:t>
            </a:r>
            <a:r>
              <a:rPr lang="en" sz="10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000">
                <a:solidFill>
                  <a:schemeClr val="dk1"/>
                </a:solidFill>
                <a:latin typeface="Open Sans"/>
                <a:ea typeface="Open Sans"/>
                <a:cs typeface="Open Sans"/>
                <a:sym typeface="Open Sans"/>
              </a:rPr>
              <a:t> and illustrations by </a:t>
            </a:r>
            <a:r>
              <a:rPr lang="en" sz="1000" b="1">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Stories</a:t>
            </a:r>
            <a:endParaRPr sz="900">
              <a:solidFill>
                <a:schemeClr val="dk1"/>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grpSp>
        <p:nvGrpSpPr>
          <p:cNvPr id="22" name="Google Shape;22;p5"/>
          <p:cNvGrpSpPr/>
          <p:nvPr/>
        </p:nvGrpSpPr>
        <p:grpSpPr>
          <a:xfrm rot="-199848">
            <a:off x="6767746" y="3359501"/>
            <a:ext cx="581719" cy="921601"/>
            <a:chOff x="-1904298" y="1056455"/>
            <a:chExt cx="581725" cy="921611"/>
          </a:xfrm>
        </p:grpSpPr>
        <p:sp>
          <p:nvSpPr>
            <p:cNvPr id="23" name="Google Shape;23;p5"/>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5"/>
          <p:cNvGrpSpPr/>
          <p:nvPr/>
        </p:nvGrpSpPr>
        <p:grpSpPr>
          <a:xfrm>
            <a:off x="6056239" y="3440533"/>
            <a:ext cx="878448" cy="863379"/>
            <a:chOff x="-5358445" y="839844"/>
            <a:chExt cx="1391711" cy="1367837"/>
          </a:xfrm>
        </p:grpSpPr>
        <p:sp>
          <p:nvSpPr>
            <p:cNvPr id="26" name="Google Shape;26;p5"/>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5"/>
          <p:cNvGrpSpPr/>
          <p:nvPr/>
        </p:nvGrpSpPr>
        <p:grpSpPr>
          <a:xfrm rot="-1263781">
            <a:off x="7067107" y="3536395"/>
            <a:ext cx="890375" cy="822935"/>
            <a:chOff x="-1855532" y="1600966"/>
            <a:chExt cx="890361" cy="822923"/>
          </a:xfrm>
        </p:grpSpPr>
        <p:sp>
          <p:nvSpPr>
            <p:cNvPr id="29" name="Google Shape;29;p5"/>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5"/>
          <p:cNvSpPr/>
          <p:nvPr/>
        </p:nvSpPr>
        <p:spPr>
          <a:xfrm>
            <a:off x="75" y="2753774"/>
            <a:ext cx="9143830" cy="2389672"/>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txBox="1">
            <a:spLocks noGrp="1"/>
          </p:cNvSpPr>
          <p:nvPr>
            <p:ph type="subTitle" idx="1"/>
          </p:nvPr>
        </p:nvSpPr>
        <p:spPr>
          <a:xfrm>
            <a:off x="725694" y="2952300"/>
            <a:ext cx="2861400" cy="1132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3" name="Google Shape;53;p9"/>
          <p:cNvSpPr txBox="1">
            <a:spLocks noGrp="1"/>
          </p:cNvSpPr>
          <p:nvPr>
            <p:ph type="title"/>
          </p:nvPr>
        </p:nvSpPr>
        <p:spPr>
          <a:xfrm>
            <a:off x="694981" y="1715725"/>
            <a:ext cx="1952700" cy="693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lattes.cnpq.br/3441197687629328" TargetMode="External"/><Relationship Id="rId13" Type="http://schemas.openxmlformats.org/officeDocument/2006/relationships/hyperlink" Target="https://orcid.org/0000-0003-3266-8112" TargetMode="External"/><Relationship Id="rId18" Type="http://schemas.openxmlformats.org/officeDocument/2006/relationships/hyperlink" Target="http://lattes.cnpq.br/9493881465233412" TargetMode="External"/><Relationship Id="rId3" Type="http://schemas.openxmlformats.org/officeDocument/2006/relationships/hyperlink" Target="https://orcid.org/0000-0002-9498-2900" TargetMode="External"/><Relationship Id="rId7" Type="http://schemas.openxmlformats.org/officeDocument/2006/relationships/hyperlink" Target="https://orcid.org/0000-0002-3093-3798" TargetMode="External"/><Relationship Id="rId12" Type="http://schemas.openxmlformats.org/officeDocument/2006/relationships/image" Target="../media/image2.png"/><Relationship Id="rId17" Type="http://schemas.openxmlformats.org/officeDocument/2006/relationships/hyperlink" Target="https://orcid.org/0000-0002-2658-0184" TargetMode="External"/><Relationship Id="rId2" Type="http://schemas.openxmlformats.org/officeDocument/2006/relationships/notesSlide" Target="../notesSlides/notesSlide1.xml"/><Relationship Id="rId16" Type="http://schemas.openxmlformats.org/officeDocument/2006/relationships/hyperlink" Target="http://lattes.cnpq.br/6925195089418807" TargetMode="External"/><Relationship Id="rId20" Type="http://schemas.openxmlformats.org/officeDocument/2006/relationships/hyperlink" Target="http://lattes.cnpq.br/3042846640284243" TargetMode="External"/><Relationship Id="rId1" Type="http://schemas.openxmlformats.org/officeDocument/2006/relationships/slideLayout" Target="../slideLayouts/slideLayout1.xml"/><Relationship Id="rId6" Type="http://schemas.openxmlformats.org/officeDocument/2006/relationships/hyperlink" Target="http://lattes.cnpq.br/5406205269459391" TargetMode="External"/><Relationship Id="rId11" Type="http://schemas.openxmlformats.org/officeDocument/2006/relationships/image" Target="../media/image1.png"/><Relationship Id="rId5" Type="http://schemas.openxmlformats.org/officeDocument/2006/relationships/hyperlink" Target="https://orcid.org/0000-0002-3801-8703" TargetMode="External"/><Relationship Id="rId15" Type="http://schemas.openxmlformats.org/officeDocument/2006/relationships/hyperlink" Target="https://orcid.org/0000-0001-8959-2054" TargetMode="External"/><Relationship Id="rId10" Type="http://schemas.openxmlformats.org/officeDocument/2006/relationships/hyperlink" Target="http://lattes.cnpq.br/5018337682567946" TargetMode="External"/><Relationship Id="rId19" Type="http://schemas.openxmlformats.org/officeDocument/2006/relationships/hyperlink" Target="https://orcid.org/0000-0002-3129-270X" TargetMode="External"/><Relationship Id="rId4" Type="http://schemas.openxmlformats.org/officeDocument/2006/relationships/hyperlink" Target="http://lattes.cnpq.br/8876368625964246" TargetMode="External"/><Relationship Id="rId9" Type="http://schemas.openxmlformats.org/officeDocument/2006/relationships/hyperlink" Target="https://orcid.org/0000-0002-8798-5353" TargetMode="External"/><Relationship Id="rId14" Type="http://schemas.openxmlformats.org/officeDocument/2006/relationships/hyperlink" Target="http://lattes.cnpq.br/299092743346561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lo.br/scielo.php?script=sci_arttext&amp;pid=S0104-07072006000300015&amp;lng=en&amp;nrm=iso"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acervomais.com.br/index.php/saude/article/view/3088/1894"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lattes.cnpq.br/5406205269459391" TargetMode="External"/><Relationship Id="rId13" Type="http://schemas.openxmlformats.org/officeDocument/2006/relationships/hyperlink" Target="https://orcid.org/0000-0003-3266-8112" TargetMode="External"/><Relationship Id="rId18" Type="http://schemas.openxmlformats.org/officeDocument/2006/relationships/hyperlink" Target="http://lattes.cnpq.br/9493881465233412" TargetMode="External"/><Relationship Id="rId3" Type="http://schemas.openxmlformats.org/officeDocument/2006/relationships/image" Target="../media/image1.png"/><Relationship Id="rId7" Type="http://schemas.openxmlformats.org/officeDocument/2006/relationships/hyperlink" Target="https://orcid.org/0000-0002-3801-8703" TargetMode="External"/><Relationship Id="rId12" Type="http://schemas.openxmlformats.org/officeDocument/2006/relationships/hyperlink" Target="http://lattes.cnpq.br/5018337682567946" TargetMode="External"/><Relationship Id="rId17" Type="http://schemas.openxmlformats.org/officeDocument/2006/relationships/hyperlink" Target="https://orcid.org/0000-0002-2658-0184" TargetMode="External"/><Relationship Id="rId2" Type="http://schemas.openxmlformats.org/officeDocument/2006/relationships/notesSlide" Target="../notesSlides/notesSlide2.xml"/><Relationship Id="rId16" Type="http://schemas.openxmlformats.org/officeDocument/2006/relationships/hyperlink" Target="http://lattes.cnpq.br/6925195089418807" TargetMode="External"/><Relationship Id="rId20" Type="http://schemas.openxmlformats.org/officeDocument/2006/relationships/hyperlink" Target="http://lattes.cnpq.br/3042846640284243" TargetMode="External"/><Relationship Id="rId1" Type="http://schemas.openxmlformats.org/officeDocument/2006/relationships/slideLayout" Target="../slideLayouts/slideLayout1.xml"/><Relationship Id="rId6" Type="http://schemas.openxmlformats.org/officeDocument/2006/relationships/hyperlink" Target="http://lattes.cnpq.br/8876368625964246" TargetMode="External"/><Relationship Id="rId11" Type="http://schemas.openxmlformats.org/officeDocument/2006/relationships/hyperlink" Target="https://orcid.org/0000-0002-8798-5353" TargetMode="External"/><Relationship Id="rId5" Type="http://schemas.openxmlformats.org/officeDocument/2006/relationships/hyperlink" Target="https://orcid.org/0000-0002-9498-2900" TargetMode="External"/><Relationship Id="rId15" Type="http://schemas.openxmlformats.org/officeDocument/2006/relationships/hyperlink" Target="https://orcid.org/0000-0001-8959-2054" TargetMode="External"/><Relationship Id="rId10" Type="http://schemas.openxmlformats.org/officeDocument/2006/relationships/hyperlink" Target="http://lattes.cnpq.br/3441197687629328" TargetMode="External"/><Relationship Id="rId19" Type="http://schemas.openxmlformats.org/officeDocument/2006/relationships/hyperlink" Target="https://orcid.org/0000-0002-3129-270X" TargetMode="External"/><Relationship Id="rId4" Type="http://schemas.openxmlformats.org/officeDocument/2006/relationships/image" Target="../media/image2.png"/><Relationship Id="rId9" Type="http://schemas.openxmlformats.org/officeDocument/2006/relationships/hyperlink" Target="https://orcid.org/0000-0002-3093-3798" TargetMode="External"/><Relationship Id="rId14" Type="http://schemas.openxmlformats.org/officeDocument/2006/relationships/hyperlink" Target="http://lattes.cnpq.br/29909274334656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cmosdrake.com.br/blog/como-salvar-vida-de-uma-crianca-que-sofre-para-cardiorrespirator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ctrTitle"/>
          </p:nvPr>
        </p:nvSpPr>
        <p:spPr>
          <a:xfrm>
            <a:off x="1172763" y="450264"/>
            <a:ext cx="6420600" cy="680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Competências gerenciais do Enfermeiro em uma Unidade Básica de Saúde - Estudo de </a:t>
            </a:r>
            <a:r>
              <a:rPr lang="en" sz="2000" dirty="0" smtClean="0"/>
              <a:t>Caso</a:t>
            </a:r>
            <a:endParaRPr sz="2000" dirty="0"/>
          </a:p>
        </p:txBody>
      </p:sp>
      <p:sp>
        <p:nvSpPr>
          <p:cNvPr id="319" name="Google Shape;319;p30"/>
          <p:cNvSpPr txBox="1">
            <a:spLocks noGrp="1"/>
          </p:cNvSpPr>
          <p:nvPr>
            <p:ph type="subTitle" idx="1"/>
          </p:nvPr>
        </p:nvSpPr>
        <p:spPr>
          <a:xfrm>
            <a:off x="462597" y="1080485"/>
            <a:ext cx="9144000" cy="20194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latin typeface="Times New Roman" pitchFamily="18" charset="0"/>
                <a:cs typeface="Times New Roman" pitchFamily="18" charset="0"/>
              </a:rPr>
              <a:t>Authors: Acadêmicos do 6o. Período </a:t>
            </a:r>
          </a:p>
          <a:p>
            <a:pPr marL="0" indent="0"/>
            <a:r>
              <a:rPr lang="en" sz="1400" dirty="0" smtClean="0">
                <a:latin typeface="Times New Roman" pitchFamily="18" charset="0"/>
                <a:cs typeface="Times New Roman" pitchFamily="18" charset="0"/>
              </a:rPr>
              <a:t>Ana </a:t>
            </a:r>
            <a:r>
              <a:rPr lang="en" sz="1400" dirty="0">
                <a:latin typeface="Times New Roman" pitchFamily="18" charset="0"/>
                <a:cs typeface="Times New Roman" pitchFamily="18" charset="0"/>
              </a:rPr>
              <a:t>Carolina </a:t>
            </a:r>
            <a:r>
              <a:rPr lang="en" sz="1400" dirty="0" smtClean="0">
                <a:latin typeface="Times New Roman" pitchFamily="18" charset="0"/>
                <a:cs typeface="Times New Roman" pitchFamily="18" charset="0"/>
              </a:rPr>
              <a:t>Amaral de Carvalho</a:t>
            </a:r>
            <a:r>
              <a:rPr lang="en" sz="1400" dirty="0">
                <a:latin typeface="Times New Roman" pitchFamily="18" charset="0"/>
                <a:cs typeface="Times New Roman" pitchFamily="18" charset="0"/>
              </a:rPr>
              <a:t>, </a:t>
            </a:r>
            <a:r>
              <a:rPr lang="en" sz="1400" dirty="0" smtClean="0">
                <a:latin typeface="Times New Roman" pitchFamily="18" charset="0"/>
                <a:cs typeface="Times New Roman" pitchFamily="18" charset="0"/>
              </a:rPr>
              <a:t>                                         </a:t>
            </a:r>
          </a:p>
          <a:p>
            <a:pPr marL="0" indent="0"/>
            <a:r>
              <a:rPr lang="en" sz="1100" b="1" dirty="0" smtClean="0">
                <a:latin typeface="Times New Roman" pitchFamily="18" charset="0"/>
                <a:cs typeface="Times New Roman" pitchFamily="18" charset="0"/>
              </a:rPr>
              <a:t>ORCID</a:t>
            </a:r>
            <a:r>
              <a:rPr lang="en" sz="1200" dirty="0" smtClean="0">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3"/>
              </a:rPr>
              <a:t>https://orcid.org/0000-0002-9498-2900</a:t>
            </a:r>
            <a:r>
              <a:rPr lang="pt-BR" sz="1100" dirty="0">
                <a:latin typeface="Times New Roman" panose="02020603050405020304" pitchFamily="18" charset="0"/>
                <a:cs typeface="Times New Roman" panose="02020603050405020304" pitchFamily="18" charset="0"/>
              </a:rPr>
              <a:t> </a:t>
            </a:r>
            <a:r>
              <a:rPr lang="pt-BR" sz="1100" dirty="0" smtClean="0">
                <a:latin typeface="Times New Roman" panose="02020603050405020304" pitchFamily="18" charset="0"/>
                <a:cs typeface="Times New Roman" panose="02020603050405020304" pitchFamily="18" charset="0"/>
              </a:rPr>
              <a:t> </a:t>
            </a:r>
            <a:r>
              <a:rPr lang="pt-BR" sz="1200" dirty="0" smtClean="0">
                <a:latin typeface="Times New Roman" panose="02020603050405020304" pitchFamily="18" charset="0"/>
                <a:cs typeface="Times New Roman" panose="02020603050405020304" pitchFamily="18" charset="0"/>
              </a:rPr>
              <a:t>;</a:t>
            </a:r>
          </a:p>
          <a:p>
            <a:pPr marL="0" indent="0"/>
            <a:r>
              <a:rPr lang="en" sz="1200" b="1" dirty="0" smtClean="0">
                <a:latin typeface="Times New Roman" pitchFamily="18" charset="0"/>
                <a:cs typeface="Times New Roman" pitchFamily="18" charset="0"/>
              </a:rPr>
              <a:t>Curriculo Lattes: </a:t>
            </a:r>
            <a:r>
              <a:rPr lang="pt-BR" sz="1100" u="sng" dirty="0" smtClean="0">
                <a:latin typeface="Times New Roman" panose="02020603050405020304" pitchFamily="18" charset="0"/>
                <a:cs typeface="Times New Roman" panose="02020603050405020304" pitchFamily="18" charset="0"/>
                <a:hlinkClick r:id="rId4"/>
              </a:rPr>
              <a:t>http</a:t>
            </a:r>
            <a:r>
              <a:rPr lang="pt-BR" sz="1100" u="sng" dirty="0">
                <a:latin typeface="Times New Roman" panose="02020603050405020304" pitchFamily="18" charset="0"/>
                <a:cs typeface="Times New Roman" panose="02020603050405020304" pitchFamily="18" charset="0"/>
                <a:hlinkClick r:id="rId4"/>
              </a:rPr>
              <a:t>://</a:t>
            </a:r>
            <a:r>
              <a:rPr lang="pt-BR" sz="1100" u="sng" dirty="0" smtClean="0">
                <a:latin typeface="Times New Roman" panose="02020603050405020304" pitchFamily="18" charset="0"/>
                <a:cs typeface="Times New Roman" panose="02020603050405020304" pitchFamily="18" charset="0"/>
                <a:hlinkClick r:id="rId4"/>
              </a:rPr>
              <a:t>lattes.cnpq.br/8876368625964246</a:t>
            </a:r>
            <a:endParaRPr lang="pt-BR" sz="1100" u="sng" dirty="0" smtClean="0">
              <a:latin typeface="Times New Roman" panose="02020603050405020304" pitchFamily="18" charset="0"/>
              <a:cs typeface="Times New Roman" panose="02020603050405020304" pitchFamily="18" charset="0"/>
            </a:endParaRPr>
          </a:p>
          <a:p>
            <a:pPr marL="0" indent="0"/>
            <a:endParaRPr lang="en" sz="1050" dirty="0" smtClean="0">
              <a:latin typeface="Times New Roman" pitchFamily="18" charset="0"/>
              <a:cs typeface="Times New Roman" pitchFamily="18" charset="0"/>
            </a:endParaRPr>
          </a:p>
          <a:p>
            <a:pPr marL="0" indent="0" algn="just"/>
            <a:r>
              <a:rPr lang="en" sz="1400" dirty="0" smtClean="0">
                <a:latin typeface="Times New Roman" pitchFamily="18" charset="0"/>
                <a:cs typeface="Times New Roman" pitchFamily="18" charset="0"/>
              </a:rPr>
              <a:t>Bárbara </a:t>
            </a:r>
            <a:r>
              <a:rPr lang="en" sz="1400" dirty="0">
                <a:latin typeface="Times New Roman" pitchFamily="18" charset="0"/>
                <a:cs typeface="Times New Roman" pitchFamily="18" charset="0"/>
              </a:rPr>
              <a:t>Yunes Freire Gomes </a:t>
            </a:r>
            <a:r>
              <a:rPr lang="en" sz="1400" dirty="0" smtClean="0">
                <a:latin typeface="Times New Roman" pitchFamily="18" charset="0"/>
                <a:cs typeface="Times New Roman" pitchFamily="18" charset="0"/>
              </a:rPr>
              <a:t>Teixeira,</a:t>
            </a:r>
            <a:r>
              <a:rPr lang="pt-BR" sz="1400" dirty="0">
                <a:latin typeface="Times New Roman" pitchFamily="18" charset="0"/>
                <a:cs typeface="Times New Roman" pitchFamily="18" charset="0"/>
              </a:rPr>
              <a:t> </a:t>
            </a:r>
            <a:endParaRPr lang="pt-BR" sz="1400" dirty="0" smtClean="0">
              <a:latin typeface="Times New Roman" pitchFamily="18" charset="0"/>
              <a:cs typeface="Times New Roman" pitchFamily="18" charset="0"/>
            </a:endParaRPr>
          </a:p>
          <a:p>
            <a:pPr marL="0" indent="0"/>
            <a:r>
              <a:rPr lang="en" sz="1100" b="1" dirty="0" smtClean="0">
                <a:latin typeface="Times New Roman" pitchFamily="18" charset="0"/>
                <a:cs typeface="Times New Roman" pitchFamily="18" charset="0"/>
              </a:rPr>
              <a:t>ORCID</a:t>
            </a:r>
            <a:r>
              <a:rPr lang="en" sz="1200" dirty="0" smtClean="0">
                <a:latin typeface="Times New Roman" pitchFamily="18" charset="0"/>
                <a:cs typeface="Times New Roman" pitchFamily="18" charset="0"/>
              </a:rPr>
              <a:t>: </a:t>
            </a:r>
            <a:r>
              <a:rPr lang="pt-BR" sz="1100" u="sng" dirty="0" smtClean="0">
                <a:latin typeface="Times New Roman" panose="02020603050405020304" pitchFamily="18" charset="0"/>
                <a:cs typeface="Times New Roman" panose="02020603050405020304" pitchFamily="18" charset="0"/>
                <a:hlinkClick r:id="rId5"/>
              </a:rPr>
              <a:t>https://orcid.org/0000-0002-3801-8703</a:t>
            </a:r>
            <a:r>
              <a:rPr lang="pt-BR" sz="1100" dirty="0" smtClean="0">
                <a:latin typeface="Times New Roman" panose="02020603050405020304" pitchFamily="18" charset="0"/>
                <a:cs typeface="Times New Roman" panose="02020603050405020304" pitchFamily="18" charset="0"/>
              </a:rPr>
              <a:t> </a:t>
            </a:r>
            <a:endParaRPr lang="pt-BR" sz="1100" dirty="0">
              <a:latin typeface="Times New Roman" panose="02020603050405020304" pitchFamily="18" charset="0"/>
              <a:cs typeface="Times New Roman" panose="02020603050405020304" pitchFamily="18" charset="0"/>
            </a:endParaRPr>
          </a:p>
          <a:p>
            <a:pPr marL="0" indent="0"/>
            <a:r>
              <a:rPr lang="en" sz="1200" b="1" dirty="0" smtClean="0">
                <a:latin typeface="Times New Roman" pitchFamily="18" charset="0"/>
                <a:cs typeface="Times New Roman" pitchFamily="18" charset="0"/>
              </a:rPr>
              <a:t>Curriculo Lattes: </a:t>
            </a:r>
            <a:r>
              <a:rPr lang="pt-BR" sz="1100" u="sng" dirty="0" smtClean="0">
                <a:latin typeface="Times New Roman" panose="02020603050405020304" pitchFamily="18" charset="0"/>
                <a:cs typeface="Times New Roman" panose="02020603050405020304" pitchFamily="18" charset="0"/>
                <a:hlinkClick r:id="rId6"/>
              </a:rPr>
              <a:t>http</a:t>
            </a:r>
            <a:r>
              <a:rPr lang="pt-BR" sz="1100" u="sng" dirty="0">
                <a:latin typeface="Times New Roman" panose="02020603050405020304" pitchFamily="18" charset="0"/>
                <a:cs typeface="Times New Roman" panose="02020603050405020304" pitchFamily="18" charset="0"/>
                <a:hlinkClick r:id="rId6"/>
              </a:rPr>
              <a:t>://lattes.cnpq.br/5406205269459391</a:t>
            </a:r>
            <a:endParaRPr lang="pt-BR" sz="1100" dirty="0" smtClean="0">
              <a:latin typeface="Times New Roman" pitchFamily="18" charset="0"/>
              <a:cs typeface="Times New Roman" pitchFamily="18" charset="0"/>
            </a:endParaRPr>
          </a:p>
          <a:p>
            <a:pPr marL="0" indent="0" algn="just"/>
            <a:endParaRPr lang="pt-BR" sz="1400" dirty="0" smtClean="0">
              <a:latin typeface="Times New Roman" pitchFamily="18" charset="0"/>
              <a:cs typeface="Times New Roman" pitchFamily="18" charset="0"/>
            </a:endParaRPr>
          </a:p>
          <a:p>
            <a:pPr marL="0" indent="0" algn="just"/>
            <a:r>
              <a:rPr lang="pt-BR" sz="1400" dirty="0" smtClean="0">
                <a:latin typeface="Times New Roman" pitchFamily="18" charset="0"/>
                <a:cs typeface="Times New Roman" pitchFamily="18" charset="0"/>
              </a:rPr>
              <a:t>Clarissa </a:t>
            </a:r>
            <a:r>
              <a:rPr lang="pt-BR" sz="1400" dirty="0">
                <a:latin typeface="Times New Roman" pitchFamily="18" charset="0"/>
                <a:cs typeface="Times New Roman" pitchFamily="18" charset="0"/>
              </a:rPr>
              <a:t>Alves de </a:t>
            </a:r>
            <a:r>
              <a:rPr lang="pt-BR" sz="1400" dirty="0" smtClean="0">
                <a:latin typeface="Times New Roman" pitchFamily="18" charset="0"/>
                <a:cs typeface="Times New Roman" pitchFamily="18" charset="0"/>
              </a:rPr>
              <a:t>Oliveira,</a:t>
            </a:r>
          </a:p>
          <a:p>
            <a:pPr marL="0" indent="0"/>
            <a:r>
              <a:rPr lang="en" sz="1100" b="1" dirty="0">
                <a:latin typeface="Times New Roman" pitchFamily="18" charset="0"/>
                <a:cs typeface="Times New Roman" pitchFamily="18" charset="0"/>
              </a:rPr>
              <a:t>ORCID</a:t>
            </a:r>
            <a:r>
              <a:rPr lang="en" sz="1100" dirty="0">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7"/>
              </a:rPr>
              <a:t>https://orcid.org/0000-0002-3093-3798</a:t>
            </a:r>
            <a:endParaRPr lang="pt-BR" sz="1100" dirty="0">
              <a:latin typeface="Times New Roman" panose="02020603050405020304" pitchFamily="18" charset="0"/>
              <a:cs typeface="Times New Roman" panose="02020603050405020304" pitchFamily="18" charset="0"/>
            </a:endParaRPr>
          </a:p>
          <a:p>
            <a:pPr marL="0" indent="0"/>
            <a:r>
              <a:rPr lang="en" sz="1200" b="1" dirty="0" smtClean="0">
                <a:latin typeface="Times New Roman" pitchFamily="18" charset="0"/>
                <a:cs typeface="Times New Roman" pitchFamily="18" charset="0"/>
              </a:rPr>
              <a:t>Curriculo Lattes:</a:t>
            </a:r>
            <a:r>
              <a:rPr lang="pt-BR" sz="1100" u="sng" dirty="0">
                <a:latin typeface="Times New Roman" panose="02020603050405020304" pitchFamily="18" charset="0"/>
                <a:cs typeface="Times New Roman" panose="02020603050405020304" pitchFamily="18" charset="0"/>
                <a:hlinkClick r:id="rId8"/>
              </a:rPr>
              <a:t>http://</a:t>
            </a:r>
            <a:r>
              <a:rPr lang="pt-BR" sz="1100" u="sng" dirty="0" smtClean="0">
                <a:latin typeface="Times New Roman" panose="02020603050405020304" pitchFamily="18" charset="0"/>
                <a:cs typeface="Times New Roman" panose="02020603050405020304" pitchFamily="18" charset="0"/>
                <a:hlinkClick r:id="rId8"/>
              </a:rPr>
              <a:t>lattes.cnpq.br/3441197687629328</a:t>
            </a:r>
            <a:endParaRPr lang="pt-BR" sz="1100" u="sng" dirty="0" smtClean="0">
              <a:latin typeface="Times New Roman" panose="02020603050405020304" pitchFamily="18" charset="0"/>
              <a:cs typeface="Times New Roman" panose="02020603050405020304" pitchFamily="18" charset="0"/>
            </a:endParaRPr>
          </a:p>
          <a:p>
            <a:pPr marL="0" indent="0"/>
            <a:endParaRPr lang="pt-BR" sz="1100" u="sng" dirty="0">
              <a:latin typeface="Times New Roman" panose="02020603050405020304" pitchFamily="18" charset="0"/>
              <a:cs typeface="Times New Roman" panose="02020603050405020304" pitchFamily="18" charset="0"/>
            </a:endParaRPr>
          </a:p>
          <a:p>
            <a:pPr marL="0" indent="0"/>
            <a:r>
              <a:rPr lang="en" sz="1400" dirty="0">
                <a:latin typeface="Times New Roman" pitchFamily="18" charset="0"/>
                <a:cs typeface="Times New Roman" pitchFamily="18" charset="0"/>
              </a:rPr>
              <a:t>Filipe Salgueiro </a:t>
            </a:r>
            <a:r>
              <a:rPr lang="en" sz="1400" dirty="0" smtClean="0">
                <a:latin typeface="Times New Roman" pitchFamily="18" charset="0"/>
                <a:cs typeface="Times New Roman" pitchFamily="18" charset="0"/>
              </a:rPr>
              <a:t>Brandão,</a:t>
            </a:r>
            <a:endParaRPr lang="en" sz="1400" dirty="0">
              <a:latin typeface="Times New Roman" pitchFamily="18" charset="0"/>
              <a:cs typeface="Times New Roman" pitchFamily="18" charset="0"/>
            </a:endParaRPr>
          </a:p>
          <a:p>
            <a:pPr marL="0" indent="0"/>
            <a:r>
              <a:rPr lang="en" sz="1100" b="1" dirty="0" smtClean="0">
                <a:latin typeface="Times New Roman" pitchFamily="18" charset="0"/>
                <a:cs typeface="Times New Roman" pitchFamily="18" charset="0"/>
              </a:rPr>
              <a:t>ORCID: </a:t>
            </a:r>
            <a:r>
              <a:rPr lang="pt-BR" sz="1100" u="sng" dirty="0" smtClean="0">
                <a:latin typeface="Times New Roman" panose="02020603050405020304" pitchFamily="18" charset="0"/>
                <a:cs typeface="Times New Roman" panose="02020603050405020304" pitchFamily="18" charset="0"/>
                <a:hlinkClick r:id="rId9"/>
              </a:rPr>
              <a:t>https://orcid.org/0000-0002-8798-5353</a:t>
            </a:r>
            <a:r>
              <a:rPr lang="pt-BR" sz="1100" dirty="0" smtClean="0">
                <a:latin typeface="Times New Roman" panose="02020603050405020304" pitchFamily="18" charset="0"/>
                <a:cs typeface="Times New Roman" panose="02020603050405020304" pitchFamily="18" charset="0"/>
              </a:rPr>
              <a:t> </a:t>
            </a:r>
          </a:p>
          <a:p>
            <a:pPr marL="0" indent="0"/>
            <a:r>
              <a:rPr lang="en" sz="1200" b="1" dirty="0" smtClean="0">
                <a:latin typeface="Times New Roman" pitchFamily="18" charset="0"/>
                <a:cs typeface="Times New Roman" pitchFamily="18" charset="0"/>
              </a:rPr>
              <a:t>Curriculo </a:t>
            </a:r>
            <a:r>
              <a:rPr lang="en" sz="1200" b="1" dirty="0">
                <a:latin typeface="Times New Roman" pitchFamily="18" charset="0"/>
                <a:cs typeface="Times New Roman" pitchFamily="18" charset="0"/>
              </a:rPr>
              <a:t>Lattes</a:t>
            </a:r>
            <a:r>
              <a:rPr lang="en" sz="1200" b="1" dirty="0" smtClean="0">
                <a:latin typeface="Times New Roman" pitchFamily="18" charset="0"/>
                <a:cs typeface="Times New Roman" pitchFamily="18" charset="0"/>
              </a:rPr>
              <a:t>:</a:t>
            </a:r>
            <a:r>
              <a:rPr lang="pt-BR" u="sng" dirty="0" smtClean="0">
                <a:latin typeface="Times New Roman" pitchFamily="18" charset="0"/>
                <a:cs typeface="Times New Roman" pitchFamily="18" charset="0"/>
                <a:hlinkClick r:id="rId10"/>
              </a:rPr>
              <a:t> </a:t>
            </a:r>
            <a:r>
              <a:rPr lang="pt-BR" sz="1100" u="sng" dirty="0" smtClean="0">
                <a:latin typeface="Times New Roman" panose="02020603050405020304" pitchFamily="18" charset="0"/>
                <a:cs typeface="Times New Roman" panose="02020603050405020304" pitchFamily="18" charset="0"/>
                <a:hlinkClick r:id="rId10"/>
              </a:rPr>
              <a:t>http://lattes.cnpq.br/5018337682567946</a:t>
            </a:r>
            <a:r>
              <a:rPr lang="pt-BR" sz="1100" dirty="0" smtClean="0">
                <a:latin typeface="Times New Roman" panose="02020603050405020304" pitchFamily="18" charset="0"/>
                <a:cs typeface="Times New Roman" panose="02020603050405020304" pitchFamily="18" charset="0"/>
              </a:rPr>
              <a:t> </a:t>
            </a:r>
          </a:p>
          <a:p>
            <a:pPr marL="0" indent="0"/>
            <a:endParaRPr lang="pt-BR" sz="1200" dirty="0" smtClean="0">
              <a:latin typeface="Times New Roman" panose="02020603050405020304" pitchFamily="18" charset="0"/>
              <a:cs typeface="Times New Roman" panose="02020603050405020304" pitchFamily="18" charset="0"/>
            </a:endParaRPr>
          </a:p>
          <a:p>
            <a:pPr marL="0" indent="0"/>
            <a:endParaRPr lang="en" sz="1400" dirty="0">
              <a:latin typeface="Times New Roman" pitchFamily="18" charset="0"/>
              <a:cs typeface="Times New Roman" pitchFamily="18" charset="0"/>
            </a:endParaRPr>
          </a:p>
          <a:p>
            <a:pPr marL="0" indent="0"/>
            <a:endParaRPr lang="pt-BR" sz="1100" dirty="0">
              <a:latin typeface="Times New Roman" panose="02020603050405020304" pitchFamily="18" charset="0"/>
              <a:cs typeface="Times New Roman" panose="02020603050405020304" pitchFamily="18" charset="0"/>
            </a:endParaRPr>
          </a:p>
          <a:p>
            <a:pPr marL="0" indent="0"/>
            <a:endParaRPr lang="pt-BR" sz="1800" dirty="0">
              <a:latin typeface="Times New Roman" pitchFamily="18" charset="0"/>
              <a:cs typeface="Times New Roman" pitchFamily="18" charset="0"/>
            </a:endParaRPr>
          </a:p>
          <a:p>
            <a:pPr marL="0" indent="0" algn="just"/>
            <a:r>
              <a:rPr lang="pt-BR" sz="1400" dirty="0" smtClean="0">
                <a:latin typeface="Times New Roman" pitchFamily="18" charset="0"/>
                <a:cs typeface="Times New Roman" pitchFamily="18" charset="0"/>
              </a:rPr>
              <a:t>    </a:t>
            </a:r>
            <a:endParaRPr lang="pt-BR" sz="1400" dirty="0">
              <a:latin typeface="Times New Roman" pitchFamily="18" charset="0"/>
              <a:cs typeface="Times New Roman" pitchFamily="18" charset="0"/>
            </a:endParaRPr>
          </a:p>
          <a:p>
            <a:pPr marL="0" lvl="0" indent="0"/>
            <a:endParaRPr lang="en" sz="1100" dirty="0"/>
          </a:p>
          <a:p>
            <a:pPr marL="0" lvl="0" indent="0" algn="l" rtl="0">
              <a:spcBef>
                <a:spcPts val="0"/>
              </a:spcBef>
              <a:spcAft>
                <a:spcPts val="0"/>
              </a:spcAft>
              <a:buNone/>
            </a:pPr>
            <a:endParaRPr dirty="0"/>
          </a:p>
        </p:txBody>
      </p:sp>
      <p:pic>
        <p:nvPicPr>
          <p:cNvPr id="320" name="Google Shape;320;p30"/>
          <p:cNvPicPr preferRelativeResize="0"/>
          <p:nvPr/>
        </p:nvPicPr>
        <p:blipFill>
          <a:blip r:embed="rId11">
            <a:alphaModFix/>
          </a:blip>
          <a:stretch>
            <a:fillRect/>
          </a:stretch>
        </p:blipFill>
        <p:spPr>
          <a:xfrm>
            <a:off x="6815361" y="4005866"/>
            <a:ext cx="2869325" cy="1397940"/>
          </a:xfrm>
          <a:prstGeom prst="rect">
            <a:avLst/>
          </a:prstGeom>
          <a:noFill/>
          <a:ln>
            <a:noFill/>
          </a:ln>
        </p:spPr>
      </p:pic>
      <p:pic>
        <p:nvPicPr>
          <p:cNvPr id="321" name="Google Shape;321;p30"/>
          <p:cNvPicPr preferRelativeResize="0"/>
          <p:nvPr/>
        </p:nvPicPr>
        <p:blipFill>
          <a:blip r:embed="rId12">
            <a:alphaModFix/>
          </a:blip>
          <a:stretch>
            <a:fillRect/>
          </a:stretch>
        </p:blipFill>
        <p:spPr>
          <a:xfrm>
            <a:off x="103910" y="4217853"/>
            <a:ext cx="985258" cy="902307"/>
          </a:xfrm>
          <a:prstGeom prst="rect">
            <a:avLst/>
          </a:prstGeom>
          <a:noFill/>
          <a:ln>
            <a:noFill/>
          </a:ln>
        </p:spPr>
      </p:pic>
      <p:sp>
        <p:nvSpPr>
          <p:cNvPr id="322" name="Google Shape;322;p30"/>
          <p:cNvSpPr txBox="1"/>
          <p:nvPr/>
        </p:nvSpPr>
        <p:spPr>
          <a:xfrm>
            <a:off x="1865763" y="0"/>
            <a:ext cx="5034600" cy="397001"/>
          </a:xfrm>
          <a:prstGeom prst="rect">
            <a:avLst/>
          </a:prstGeom>
          <a:noFill/>
          <a:ln>
            <a:noFill/>
          </a:ln>
        </p:spPr>
        <p:txBody>
          <a:bodyPr spcFirstLastPara="1" wrap="square" lIns="91425" tIns="91425" rIns="91425" bIns="91425" anchor="t" anchorCtr="0">
            <a:spAutoFit/>
          </a:bodyPr>
          <a:lstStyle/>
          <a:p>
            <a:pPr algn="ctr">
              <a:lnSpc>
                <a:spcPct val="115000"/>
              </a:lnSpc>
            </a:pPr>
            <a:r>
              <a:rPr lang="pt-BR" altLang="pt-BR" sz="1200" b="1" dirty="0">
                <a:solidFill>
                  <a:schemeClr val="tx1"/>
                </a:solidFill>
                <a:latin typeface="Times New Roman" pitchFamily="18" charset="0"/>
                <a:cs typeface="Times New Roman" pitchFamily="18" charset="0"/>
              </a:rPr>
              <a:t>S </a:t>
            </a:r>
            <a:r>
              <a:rPr lang="pt-BR" altLang="pt-BR" sz="1200" b="1" dirty="0" smtClean="0">
                <a:solidFill>
                  <a:schemeClr val="tx1"/>
                </a:solidFill>
                <a:latin typeface="Times New Roman" pitchFamily="18" charset="0"/>
                <a:cs typeface="Times New Roman" pitchFamily="18" charset="0"/>
              </a:rPr>
              <a:t>005 </a:t>
            </a:r>
            <a:r>
              <a:rPr lang="pt-BR" altLang="pt-BR" sz="1200" b="1" dirty="0">
                <a:solidFill>
                  <a:schemeClr val="tx1"/>
                </a:solidFill>
                <a:latin typeface="Times New Roman" pitchFamily="18" charset="0"/>
                <a:cs typeface="Times New Roman" pitchFamily="18" charset="0"/>
              </a:rPr>
              <a:t>–Management </a:t>
            </a:r>
            <a:r>
              <a:rPr lang="pt-BR" altLang="pt-BR" sz="1200" b="1" dirty="0" err="1">
                <a:solidFill>
                  <a:schemeClr val="tx1"/>
                </a:solidFill>
                <a:latin typeface="Times New Roman" pitchFamily="18" charset="0"/>
                <a:cs typeface="Times New Roman" pitchFamily="18" charset="0"/>
              </a:rPr>
              <a:t>Of</a:t>
            </a:r>
            <a:r>
              <a:rPr lang="pt-BR" altLang="pt-BR" sz="1200" b="1" dirty="0">
                <a:solidFill>
                  <a:schemeClr val="tx1"/>
                </a:solidFill>
                <a:latin typeface="Times New Roman" pitchFamily="18" charset="0"/>
                <a:cs typeface="Times New Roman" pitchFamily="18" charset="0"/>
              </a:rPr>
              <a:t> Nurse </a:t>
            </a:r>
            <a:r>
              <a:rPr lang="pt-BR" altLang="pt-BR" sz="1200" b="1" dirty="0" smtClean="0">
                <a:solidFill>
                  <a:schemeClr val="tx1"/>
                </a:solidFill>
                <a:latin typeface="Times New Roman" pitchFamily="18" charset="0"/>
                <a:cs typeface="Times New Roman" pitchFamily="18" charset="0"/>
              </a:rPr>
              <a:t>Training</a:t>
            </a:r>
            <a:endParaRPr lang="pt-BR" altLang="pt-BR" sz="1200" b="1" dirty="0">
              <a:solidFill>
                <a:schemeClr val="tx1"/>
              </a:solidFill>
              <a:latin typeface="Times New Roman" pitchFamily="18" charset="0"/>
              <a:cs typeface="Times New Roman" pitchFamily="18" charset="0"/>
            </a:endParaRPr>
          </a:p>
        </p:txBody>
      </p:sp>
      <p:sp>
        <p:nvSpPr>
          <p:cNvPr id="5" name="CaixaDeTexto 4"/>
          <p:cNvSpPr txBox="1"/>
          <p:nvPr/>
        </p:nvSpPr>
        <p:spPr>
          <a:xfrm>
            <a:off x="3360891" y="4431801"/>
            <a:ext cx="2617548" cy="815608"/>
          </a:xfrm>
          <a:prstGeom prst="rect">
            <a:avLst/>
          </a:prstGeom>
          <a:noFill/>
        </p:spPr>
        <p:txBody>
          <a:bodyPr wrap="square" rtlCol="0">
            <a:spAutoFit/>
          </a:bodyPr>
          <a:lstStyle/>
          <a:p>
            <a:pPr eaLnBrk="1" hangingPunct="1">
              <a:spcBef>
                <a:spcPts val="250"/>
              </a:spcBef>
              <a:buSzPct val="80000"/>
              <a:buFont typeface="Century Gothic" pitchFamily="34" charset="0"/>
              <a:buAutoNum type="arabicPeriod"/>
              <a:defRPr/>
            </a:pPr>
            <a:r>
              <a:rPr lang="pt-BR" altLang="pt-BR" dirty="0" smtClean="0">
                <a:solidFill>
                  <a:schemeClr val="tx1"/>
                </a:solidFill>
                <a:latin typeface="Times New Roman" pitchFamily="18" charset="0"/>
                <a:cs typeface="Times New Roman" pitchFamily="18" charset="0"/>
              </a:rPr>
              <a:t>Instituição: EEAAC/UFF</a:t>
            </a:r>
          </a:p>
          <a:p>
            <a:pPr eaLnBrk="1" hangingPunct="1">
              <a:spcBef>
                <a:spcPts val="250"/>
              </a:spcBef>
              <a:buSzPct val="80000"/>
              <a:buFont typeface="Century Gothic" pitchFamily="34" charset="0"/>
              <a:buAutoNum type="arabicPeriod"/>
              <a:defRPr/>
            </a:pPr>
            <a:r>
              <a:rPr lang="pt-BR" altLang="pt-BR" dirty="0" smtClean="0">
                <a:solidFill>
                  <a:schemeClr val="tx1"/>
                </a:solidFill>
                <a:latin typeface="Times New Roman" pitchFamily="18" charset="0"/>
                <a:cs typeface="Times New Roman" pitchFamily="18" charset="0"/>
              </a:rPr>
              <a:t>Núcleo de Pesquisa NECIGEN</a:t>
            </a:r>
          </a:p>
          <a:p>
            <a:pPr eaLnBrk="1" hangingPunct="1">
              <a:spcBef>
                <a:spcPts val="250"/>
              </a:spcBef>
              <a:buSzPct val="80000"/>
              <a:buFont typeface="Century Gothic" pitchFamily="34" charset="0"/>
              <a:buAutoNum type="arabicPeriod"/>
              <a:defRPr/>
            </a:pPr>
            <a:endParaRPr lang="pt-BR" dirty="0">
              <a:solidFill>
                <a:schemeClr val="tx1"/>
              </a:solidFill>
            </a:endParaRPr>
          </a:p>
        </p:txBody>
      </p:sp>
      <p:sp>
        <p:nvSpPr>
          <p:cNvPr id="2" name="CaixaDeTexto 1"/>
          <p:cNvSpPr txBox="1"/>
          <p:nvPr/>
        </p:nvSpPr>
        <p:spPr>
          <a:xfrm>
            <a:off x="4892791" y="1375008"/>
            <a:ext cx="4478482" cy="4678204"/>
          </a:xfrm>
          <a:prstGeom prst="rect">
            <a:avLst/>
          </a:prstGeom>
          <a:noFill/>
        </p:spPr>
        <p:txBody>
          <a:bodyPr wrap="square" rtlCol="0">
            <a:spAutoFit/>
          </a:bodyPr>
          <a:lstStyle/>
          <a:p>
            <a:r>
              <a:rPr lang="en" dirty="0" smtClean="0">
                <a:solidFill>
                  <a:schemeClr val="tx1"/>
                </a:solidFill>
                <a:latin typeface="Times New Roman" pitchFamily="18" charset="0"/>
                <a:cs typeface="Times New Roman" pitchFamily="18" charset="0"/>
              </a:rPr>
              <a:t>Klenda Martins de Sá,</a:t>
            </a:r>
          </a:p>
          <a:p>
            <a:r>
              <a:rPr lang="en" sz="1100" b="1" dirty="0" smtClean="0">
                <a:solidFill>
                  <a:schemeClr val="tx1"/>
                </a:solidFill>
                <a:latin typeface="Times New Roman" pitchFamily="18" charset="0"/>
                <a:cs typeface="Times New Roman" pitchFamily="18" charset="0"/>
              </a:rPr>
              <a:t>ORCID: </a:t>
            </a:r>
            <a:r>
              <a:rPr lang="pt-BR" sz="1100" u="sng" dirty="0">
                <a:solidFill>
                  <a:schemeClr val="tx1"/>
                </a:solidFill>
                <a:latin typeface="Times New Roman" panose="02020603050405020304" pitchFamily="18" charset="0"/>
                <a:cs typeface="Times New Roman" panose="02020603050405020304" pitchFamily="18" charset="0"/>
                <a:hlinkClick r:id="rId13"/>
              </a:rPr>
              <a:t>https://</a:t>
            </a:r>
            <a:r>
              <a:rPr lang="pt-BR" sz="1100" u="sng" dirty="0" smtClean="0">
                <a:solidFill>
                  <a:schemeClr val="tx1"/>
                </a:solidFill>
                <a:latin typeface="Times New Roman" panose="02020603050405020304" pitchFamily="18" charset="0"/>
                <a:cs typeface="Times New Roman" panose="02020603050405020304" pitchFamily="18" charset="0"/>
                <a:hlinkClick r:id="rId13"/>
              </a:rPr>
              <a:t>orcid.org/0000-0003-3266-8112</a:t>
            </a:r>
            <a:endParaRPr lang="pt-BR" sz="1100" dirty="0">
              <a:solidFill>
                <a:schemeClr val="tx1"/>
              </a:solidFill>
              <a:latin typeface="Times New Roman" panose="02020603050405020304" pitchFamily="18" charset="0"/>
              <a:cs typeface="Times New Roman" panose="02020603050405020304" pitchFamily="18" charset="0"/>
            </a:endParaRPr>
          </a:p>
          <a:p>
            <a:r>
              <a:rPr lang="en" sz="1200" b="1" dirty="0" smtClean="0">
                <a:solidFill>
                  <a:schemeClr val="tx1"/>
                </a:solidFill>
                <a:latin typeface="Times New Roman" pitchFamily="18" charset="0"/>
                <a:cs typeface="Times New Roman" pitchFamily="18" charset="0"/>
              </a:rPr>
              <a:t>Curriculo Lattes</a:t>
            </a:r>
            <a:r>
              <a:rPr lang="en" sz="1200" b="1" dirty="0" smtClean="0">
                <a:latin typeface="Times New Roman" pitchFamily="18" charset="0"/>
                <a:cs typeface="Times New Roman" pitchFamily="18" charset="0"/>
              </a:rPr>
              <a:t>:</a:t>
            </a:r>
            <a:r>
              <a:rPr lang="pt-BR" u="sng" dirty="0">
                <a:latin typeface="Times New Roman" pitchFamily="18" charset="0"/>
                <a:cs typeface="Times New Roman" pitchFamily="18" charset="0"/>
                <a:hlinkClick r:id="rId14"/>
              </a:rPr>
              <a:t> </a:t>
            </a:r>
            <a:r>
              <a:rPr lang="pt-BR" sz="1100" u="sng" dirty="0">
                <a:latin typeface="Times New Roman" panose="02020603050405020304" pitchFamily="18" charset="0"/>
                <a:cs typeface="Times New Roman" panose="02020603050405020304" pitchFamily="18" charset="0"/>
                <a:hlinkClick r:id="rId14"/>
              </a:rPr>
              <a:t>http://</a:t>
            </a:r>
            <a:r>
              <a:rPr lang="pt-BR" sz="1100" u="sng" dirty="0" smtClean="0">
                <a:latin typeface="Times New Roman" panose="02020603050405020304" pitchFamily="18" charset="0"/>
                <a:cs typeface="Times New Roman" panose="02020603050405020304" pitchFamily="18" charset="0"/>
                <a:hlinkClick r:id="rId14"/>
              </a:rPr>
              <a:t>lattes.cnpq.br/2990927433465610</a:t>
            </a:r>
            <a:endParaRPr lang="en" dirty="0">
              <a:latin typeface="Times New Roman" pitchFamily="18" charset="0"/>
              <a:cs typeface="Times New Roman" pitchFamily="18" charset="0"/>
            </a:endParaRPr>
          </a:p>
          <a:p>
            <a:endParaRPr lang="en" sz="1100" dirty="0" smtClean="0">
              <a:latin typeface="Times New Roman" pitchFamily="18" charset="0"/>
              <a:cs typeface="Times New Roman" pitchFamily="18" charset="0"/>
            </a:endParaRPr>
          </a:p>
          <a:p>
            <a:r>
              <a:rPr lang="en" dirty="0" smtClean="0">
                <a:solidFill>
                  <a:schemeClr val="tx1"/>
                </a:solidFill>
                <a:latin typeface="Times New Roman" pitchFamily="18" charset="0"/>
                <a:cs typeface="Times New Roman" pitchFamily="18" charset="0"/>
              </a:rPr>
              <a:t>Mariana Cristine Chagas Gomes,</a:t>
            </a:r>
          </a:p>
          <a:p>
            <a:r>
              <a:rPr lang="en" sz="1100" b="1" dirty="0">
                <a:solidFill>
                  <a:schemeClr val="tx1"/>
                </a:solidFill>
                <a:latin typeface="Times New Roman" pitchFamily="18" charset="0"/>
                <a:cs typeface="Times New Roman" pitchFamily="18" charset="0"/>
              </a:rPr>
              <a:t>ORCID: </a:t>
            </a:r>
            <a:r>
              <a:rPr lang="pt-BR" sz="1100" u="sng" dirty="0">
                <a:latin typeface="Times New Roman" panose="02020603050405020304" pitchFamily="18" charset="0"/>
                <a:cs typeface="Times New Roman" panose="02020603050405020304" pitchFamily="18" charset="0"/>
                <a:hlinkClick r:id="rId15"/>
              </a:rPr>
              <a:t>https://orcid.org/0000-0001-8959-2054</a:t>
            </a:r>
            <a:r>
              <a:rPr lang="pt-BR" sz="1100" dirty="0">
                <a:latin typeface="Times New Roman" panose="02020603050405020304" pitchFamily="18" charset="0"/>
                <a:cs typeface="Times New Roman" panose="02020603050405020304" pitchFamily="18" charset="0"/>
              </a:rPr>
              <a:t> </a:t>
            </a:r>
          </a:p>
          <a:p>
            <a:r>
              <a:rPr lang="en" sz="1200" b="1" dirty="0" smtClean="0">
                <a:solidFill>
                  <a:schemeClr val="tx1"/>
                </a:solidFill>
                <a:latin typeface="Times New Roman" pitchFamily="18" charset="0"/>
                <a:cs typeface="Times New Roman" pitchFamily="18" charset="0"/>
              </a:rPr>
              <a:t>Curriculo </a:t>
            </a:r>
            <a:r>
              <a:rPr lang="en" sz="1200" b="1" dirty="0">
                <a:solidFill>
                  <a:schemeClr val="tx1"/>
                </a:solidFill>
                <a:latin typeface="Times New Roman" pitchFamily="18" charset="0"/>
                <a:cs typeface="Times New Roman" pitchFamily="18" charset="0"/>
              </a:rPr>
              <a:t>Lattes</a:t>
            </a:r>
            <a:r>
              <a:rPr lang="en" sz="1200" b="1" dirty="0">
                <a:latin typeface="Times New Roman" pitchFamily="18" charset="0"/>
                <a:cs typeface="Times New Roman" pitchFamily="18" charset="0"/>
              </a:rPr>
              <a:t>:</a:t>
            </a:r>
            <a:r>
              <a:rPr lang="pt-BR" sz="1100" u="sng" dirty="0">
                <a:latin typeface="Times New Roman" pitchFamily="18" charset="0"/>
                <a:cs typeface="Times New Roman" pitchFamily="18" charset="0"/>
                <a:hlinkClick r:id="rId14"/>
              </a:rPr>
              <a:t> </a:t>
            </a:r>
            <a:r>
              <a:rPr lang="pt-BR" sz="1100" u="sng" dirty="0">
                <a:latin typeface="Times New Roman" panose="02020603050405020304" pitchFamily="18" charset="0"/>
                <a:cs typeface="Times New Roman" panose="02020603050405020304" pitchFamily="18" charset="0"/>
                <a:hlinkClick r:id="rId16"/>
              </a:rPr>
              <a:t>http://</a:t>
            </a:r>
            <a:r>
              <a:rPr lang="pt-BR" sz="1100" u="sng" dirty="0" smtClean="0">
                <a:latin typeface="Times New Roman" panose="02020603050405020304" pitchFamily="18" charset="0"/>
                <a:cs typeface="Times New Roman" panose="02020603050405020304" pitchFamily="18" charset="0"/>
                <a:hlinkClick r:id="rId16"/>
              </a:rPr>
              <a:t>lattes.cnpq.br/6925195089418807</a:t>
            </a:r>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dirty="0" smtClean="0">
                <a:solidFill>
                  <a:schemeClr val="tx1"/>
                </a:solidFill>
                <a:latin typeface="Times New Roman" panose="02020603050405020304" pitchFamily="18" charset="0"/>
                <a:cs typeface="Times New Roman" panose="02020603050405020304" pitchFamily="18" charset="0"/>
              </a:rPr>
              <a:t>Rebeca Vargas Figueiredo Silva, </a:t>
            </a:r>
          </a:p>
          <a:p>
            <a:r>
              <a:rPr lang="en" sz="1100" b="1" dirty="0">
                <a:solidFill>
                  <a:schemeClr val="tx1"/>
                </a:solidFill>
                <a:latin typeface="Times New Roman" pitchFamily="18" charset="0"/>
                <a:cs typeface="Times New Roman" pitchFamily="18" charset="0"/>
              </a:rPr>
              <a:t>ORCID: </a:t>
            </a:r>
            <a:r>
              <a:rPr lang="pt-BR" sz="1100" u="sng" dirty="0">
                <a:latin typeface="Times New Roman" panose="02020603050405020304" pitchFamily="18" charset="0"/>
                <a:cs typeface="Times New Roman" panose="02020603050405020304" pitchFamily="18" charset="0"/>
                <a:hlinkClick r:id="rId17"/>
              </a:rPr>
              <a:t>https://orcid.org/0000-0002-2658-0184</a:t>
            </a:r>
            <a:r>
              <a:rPr lang="pt-BR" sz="1100" dirty="0">
                <a:latin typeface="Times New Roman" panose="02020603050405020304" pitchFamily="18" charset="0"/>
                <a:cs typeface="Times New Roman" panose="02020603050405020304" pitchFamily="18" charset="0"/>
              </a:rPr>
              <a:t> </a:t>
            </a:r>
          </a:p>
          <a:p>
            <a:r>
              <a:rPr lang="en" sz="1200" b="1" dirty="0" smtClean="0">
                <a:solidFill>
                  <a:schemeClr val="tx1"/>
                </a:solidFill>
                <a:latin typeface="Times New Roman" pitchFamily="18" charset="0"/>
                <a:cs typeface="Times New Roman" pitchFamily="18" charset="0"/>
              </a:rPr>
              <a:t>Curriculo </a:t>
            </a:r>
            <a:r>
              <a:rPr lang="en" sz="1200" b="1" dirty="0">
                <a:solidFill>
                  <a:schemeClr val="tx1"/>
                </a:solidFill>
                <a:latin typeface="Times New Roman" pitchFamily="18" charset="0"/>
                <a:cs typeface="Times New Roman" pitchFamily="18" charset="0"/>
              </a:rPr>
              <a:t>Lattes</a:t>
            </a:r>
            <a:r>
              <a:rPr lang="en" sz="1200" b="1" dirty="0">
                <a:latin typeface="Times New Roman" pitchFamily="18" charset="0"/>
                <a:cs typeface="Times New Roman" pitchFamily="18" charset="0"/>
              </a:rPr>
              <a:t>:</a:t>
            </a:r>
            <a:r>
              <a:rPr lang="pt-BR" sz="1100" u="sng" dirty="0">
                <a:latin typeface="Times New Roman" pitchFamily="18" charset="0"/>
                <a:cs typeface="Times New Roman" pitchFamily="18" charset="0"/>
                <a:hlinkClick r:id="rId14"/>
              </a:rPr>
              <a:t> </a:t>
            </a:r>
            <a:r>
              <a:rPr lang="pt-BR" sz="1100" u="sng" dirty="0">
                <a:latin typeface="Times New Roman" panose="02020603050405020304" pitchFamily="18" charset="0"/>
                <a:cs typeface="Times New Roman" panose="02020603050405020304" pitchFamily="18" charset="0"/>
                <a:hlinkClick r:id="rId18"/>
              </a:rPr>
              <a:t>http://</a:t>
            </a:r>
            <a:r>
              <a:rPr lang="pt-BR" sz="1100" u="sng" dirty="0" smtClean="0">
                <a:latin typeface="Times New Roman" panose="02020603050405020304" pitchFamily="18" charset="0"/>
                <a:cs typeface="Times New Roman" panose="02020603050405020304" pitchFamily="18" charset="0"/>
                <a:hlinkClick r:id="rId18"/>
              </a:rPr>
              <a:t>lattes.cnpq.br/9493881465233412</a:t>
            </a:r>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dirty="0" err="1" smtClean="0">
                <a:solidFill>
                  <a:schemeClr val="tx1"/>
                </a:solidFill>
                <a:latin typeface="Times New Roman" panose="02020603050405020304" pitchFamily="18" charset="0"/>
                <a:cs typeface="Times New Roman" panose="02020603050405020304" pitchFamily="18" charset="0"/>
              </a:rPr>
              <a:t>Rayane</a:t>
            </a:r>
            <a:r>
              <a:rPr lang="pt-BR" dirty="0" smtClean="0">
                <a:solidFill>
                  <a:schemeClr val="tx1"/>
                </a:solidFill>
                <a:latin typeface="Times New Roman" panose="02020603050405020304" pitchFamily="18" charset="0"/>
                <a:cs typeface="Times New Roman" panose="02020603050405020304" pitchFamily="18" charset="0"/>
              </a:rPr>
              <a:t> França </a:t>
            </a:r>
            <a:r>
              <a:rPr lang="pt-BR" dirty="0" err="1" smtClean="0">
                <a:solidFill>
                  <a:schemeClr val="tx1"/>
                </a:solidFill>
                <a:latin typeface="Times New Roman" panose="02020603050405020304" pitchFamily="18" charset="0"/>
                <a:cs typeface="Times New Roman" panose="02020603050405020304" pitchFamily="18" charset="0"/>
              </a:rPr>
              <a:t>Schwabenland</a:t>
            </a:r>
            <a:r>
              <a:rPr lang="pt-BR" dirty="0" smtClean="0">
                <a:solidFill>
                  <a:schemeClr val="tx1"/>
                </a:solidFill>
                <a:latin typeface="Times New Roman" panose="02020603050405020304" pitchFamily="18" charset="0"/>
                <a:cs typeface="Times New Roman" panose="02020603050405020304" pitchFamily="18" charset="0"/>
              </a:rPr>
              <a:t> Ramos </a:t>
            </a:r>
          </a:p>
          <a:p>
            <a:r>
              <a:rPr lang="en" sz="1100" b="1" dirty="0">
                <a:solidFill>
                  <a:schemeClr val="tx1"/>
                </a:solidFill>
                <a:latin typeface="Times New Roman" pitchFamily="18" charset="0"/>
                <a:cs typeface="Times New Roman" pitchFamily="18" charset="0"/>
              </a:rPr>
              <a:t>ORCID</a:t>
            </a:r>
            <a:r>
              <a:rPr lang="en" b="1" dirty="0">
                <a:solidFill>
                  <a:schemeClr val="tx1"/>
                </a:solidFill>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19"/>
              </a:rPr>
              <a:t>https://orcid.org/0000-0002-3129-270X</a:t>
            </a:r>
            <a:r>
              <a:rPr lang="pt-BR" sz="1100" dirty="0">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a:p>
            <a:r>
              <a:rPr lang="en" sz="1200" b="1" dirty="0">
                <a:solidFill>
                  <a:schemeClr val="tx1"/>
                </a:solidFill>
                <a:latin typeface="Times New Roman" pitchFamily="18" charset="0"/>
                <a:cs typeface="Times New Roman" pitchFamily="18" charset="0"/>
              </a:rPr>
              <a:t>Curriculo </a:t>
            </a:r>
            <a:r>
              <a:rPr lang="en" sz="1200" b="1" dirty="0" smtClean="0">
                <a:solidFill>
                  <a:schemeClr val="tx1"/>
                </a:solidFill>
                <a:latin typeface="Times New Roman" pitchFamily="18" charset="0"/>
                <a:cs typeface="Times New Roman" pitchFamily="18" charset="0"/>
              </a:rPr>
              <a:t>Lattes</a:t>
            </a:r>
            <a:r>
              <a:rPr lang="en" sz="1200" b="1" dirty="0" smtClean="0">
                <a:latin typeface="Times New Roman" pitchFamily="18" charset="0"/>
                <a:cs typeface="Times New Roman" pitchFamily="18" charset="0"/>
              </a:rPr>
              <a:t>:</a:t>
            </a:r>
            <a:r>
              <a:rPr lang="pt-BR" sz="1100" u="sng" dirty="0">
                <a:latin typeface="Times New Roman" panose="02020603050405020304" pitchFamily="18" charset="0"/>
                <a:cs typeface="Times New Roman" panose="02020603050405020304" pitchFamily="18" charset="0"/>
                <a:hlinkClick r:id="rId20"/>
              </a:rPr>
              <a:t>http://lattes.cnpq.br/3042846640284243</a:t>
            </a:r>
            <a:endParaRPr lang="pt-BR" sz="1100" dirty="0">
              <a:latin typeface="Times New Roman" panose="02020603050405020304" pitchFamily="18" charset="0"/>
              <a:cs typeface="Times New Roman" panose="02020603050405020304" pitchFamily="18" charset="0"/>
            </a:endParaRPr>
          </a:p>
          <a:p>
            <a:endParaRPr lang="pt-BR" dirty="0" smtClean="0">
              <a:solidFill>
                <a:schemeClr val="tx1"/>
              </a:solidFill>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sz="1100" dirty="0" smtClean="0">
                <a:latin typeface="Times New Roman" panose="02020603050405020304" pitchFamily="18" charset="0"/>
                <a:cs typeface="Times New Roman" panose="02020603050405020304" pitchFamily="18" charset="0"/>
              </a:rPr>
              <a:t> </a:t>
            </a:r>
            <a:endParaRPr lang="pt-BR" sz="1100" dirty="0">
              <a:latin typeface="Times New Roman" panose="02020603050405020304" pitchFamily="18" charset="0"/>
              <a:cs typeface="Times New Roman" panose="02020603050405020304" pitchFamily="18" charset="0"/>
            </a:endParaRPr>
          </a:p>
          <a:p>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endParaRPr lang="pt-BR" sz="1100" dirty="0">
              <a:latin typeface="Times New Roman" panose="02020603050405020304" pitchFamily="18" charset="0"/>
              <a:cs typeface="Times New Roman" panose="02020603050405020304" pitchFamily="18" charset="0"/>
            </a:endParaRPr>
          </a:p>
          <a:p>
            <a:endParaRPr lang="en" sz="1100" dirty="0">
              <a:latin typeface="Times New Roman" pitchFamily="18" charset="0"/>
              <a:cs typeface="Times New Roman" pitchFamily="18" charset="0"/>
            </a:endParaRPr>
          </a:p>
          <a:p>
            <a:endParaRPr lang="en" sz="1100" dirty="0" smtClean="0">
              <a:latin typeface="Times New Roman" pitchFamily="18" charset="0"/>
              <a:cs typeface="Times New Roman" pitchFamily="18" charset="0"/>
            </a:endParaRPr>
          </a:p>
          <a:p>
            <a:endParaRPr lang="pt-BR" sz="1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5"/>
        <p:cNvGrpSpPr/>
        <p:nvPr/>
      </p:nvGrpSpPr>
      <p:grpSpPr>
        <a:xfrm>
          <a:off x="0" y="0"/>
          <a:ext cx="0" cy="0"/>
          <a:chOff x="0" y="0"/>
          <a:chExt cx="0" cy="0"/>
        </a:xfrm>
      </p:grpSpPr>
      <p:sp>
        <p:nvSpPr>
          <p:cNvPr id="386" name="Google Shape;386;p36"/>
          <p:cNvSpPr txBox="1"/>
          <p:nvPr/>
        </p:nvSpPr>
        <p:spPr>
          <a:xfrm>
            <a:off x="5133375" y="522925"/>
            <a:ext cx="3747600" cy="41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500" b="1">
                <a:solidFill>
                  <a:schemeClr val="lt1"/>
                </a:solidFill>
                <a:latin typeface="Oswald"/>
                <a:ea typeface="Oswald"/>
                <a:cs typeface="Oswald"/>
                <a:sym typeface="Oswald"/>
              </a:rPr>
              <a:t>Cartilha explicativa aos profissionais de saúde da Unidade</a:t>
            </a:r>
            <a:endParaRPr sz="4500" b="1">
              <a:solidFill>
                <a:schemeClr val="lt1"/>
              </a:solidFill>
              <a:latin typeface="Oswald"/>
              <a:ea typeface="Oswald"/>
              <a:cs typeface="Oswald"/>
              <a:sym typeface="Oswald"/>
            </a:endParaRPr>
          </a:p>
        </p:txBody>
      </p:sp>
      <p:pic>
        <p:nvPicPr>
          <p:cNvPr id="387" name="Google Shape;387;p36"/>
          <p:cNvPicPr preferRelativeResize="0"/>
          <p:nvPr/>
        </p:nvPicPr>
        <p:blipFill rotWithShape="1">
          <a:blip r:embed="rId3">
            <a:alphaModFix/>
          </a:blip>
          <a:srcRect l="40336" t="18871" r="17288" b="723"/>
          <a:stretch/>
        </p:blipFill>
        <p:spPr>
          <a:xfrm>
            <a:off x="180025" y="51425"/>
            <a:ext cx="4706774" cy="502350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1"/>
        <p:cNvGrpSpPr/>
        <p:nvPr/>
      </p:nvGrpSpPr>
      <p:grpSpPr>
        <a:xfrm>
          <a:off x="0" y="0"/>
          <a:ext cx="0" cy="0"/>
          <a:chOff x="0" y="0"/>
          <a:chExt cx="0" cy="0"/>
        </a:xfrm>
      </p:grpSpPr>
      <p:sp>
        <p:nvSpPr>
          <p:cNvPr id="392" name="Google Shape;392;p37"/>
          <p:cNvSpPr txBox="1"/>
          <p:nvPr/>
        </p:nvSpPr>
        <p:spPr>
          <a:xfrm>
            <a:off x="152750" y="83625"/>
            <a:ext cx="3747600" cy="4198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500" b="1">
                <a:solidFill>
                  <a:schemeClr val="lt1"/>
                </a:solidFill>
                <a:latin typeface="Oswald"/>
                <a:ea typeface="Oswald"/>
                <a:cs typeface="Oswald"/>
                <a:sym typeface="Oswald"/>
              </a:rPr>
              <a:t>Cartilha explicativa aos profissionais de saúde da Unidade</a:t>
            </a:r>
            <a:endParaRPr sz="4500" b="1">
              <a:solidFill>
                <a:schemeClr val="lt1"/>
              </a:solidFill>
              <a:latin typeface="Oswald"/>
              <a:ea typeface="Oswald"/>
              <a:cs typeface="Oswald"/>
              <a:sym typeface="Oswald"/>
            </a:endParaRPr>
          </a:p>
        </p:txBody>
      </p:sp>
      <p:pic>
        <p:nvPicPr>
          <p:cNvPr id="393" name="Google Shape;393;p37"/>
          <p:cNvPicPr preferRelativeResize="0"/>
          <p:nvPr/>
        </p:nvPicPr>
        <p:blipFill rotWithShape="1">
          <a:blip r:embed="rId3">
            <a:alphaModFix/>
          </a:blip>
          <a:srcRect l="40033" t="19380" r="17391" b="734"/>
          <a:stretch/>
        </p:blipFill>
        <p:spPr>
          <a:xfrm>
            <a:off x="4157650" y="83613"/>
            <a:ext cx="4817750" cy="4976276"/>
          </a:xfrm>
          <a:prstGeom prst="rect">
            <a:avLst/>
          </a:prstGeom>
          <a:noFill/>
          <a:ln>
            <a:noFill/>
          </a:ln>
        </p:spPr>
      </p:pic>
      <p:sp>
        <p:nvSpPr>
          <p:cNvPr id="394" name="Google Shape;394;p37"/>
          <p:cNvSpPr txBox="1"/>
          <p:nvPr/>
        </p:nvSpPr>
        <p:spPr>
          <a:xfrm>
            <a:off x="-43500" y="4653450"/>
            <a:ext cx="40713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600" b="1">
                <a:solidFill>
                  <a:schemeClr val="lt1"/>
                </a:solidFill>
              </a:rPr>
              <a:t>Brasil. Ministério da Saúde. Secretaria de Vigilância em Saúde. Departamento de Vigilância das Doenças Transmissíveis. Manual de Normas e Procedimentos para Vacinação / Ministério da Saúde, Secretaria de Vigilância em Saúde, Departamento de Vigilância das Doenças Transmissíveis. – Brasília : Ministério da Saúde, 2014. 176 p. : il.</a:t>
            </a:r>
            <a:endParaRPr sz="600" b="1">
              <a:solidFill>
                <a:schemeClr val="lt1"/>
              </a:solidFill>
            </a:endParaRPr>
          </a:p>
        </p:txBody>
      </p:sp>
      <p:sp>
        <p:nvSpPr>
          <p:cNvPr id="395" name="Google Shape;395;p37"/>
          <p:cNvSpPr txBox="1"/>
          <p:nvPr/>
        </p:nvSpPr>
        <p:spPr>
          <a:xfrm>
            <a:off x="-43500" y="4226225"/>
            <a:ext cx="42012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600" b="1">
                <a:solidFill>
                  <a:schemeClr val="lt1"/>
                </a:solidFill>
              </a:rPr>
              <a:t>Brasil. Ministério da Saúde. Secretaria de Vigilância em Saúde. Departamento de Vigilância das Doenças Transmissíveis. Manual de Rede de Frio do Programa Nacional de Imunizações / Ministério da Saúde, Secretaria de Vigilância em Saúde, Departamento de Vigilância das Doenças Transmissíveis. – 5. ed. – Brasília : Ministério da Saúde, 2017. 136 p. : il.;</a:t>
            </a:r>
            <a:endParaRPr sz="600" b="1">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8"/>
          <p:cNvSpPr txBox="1">
            <a:spLocks noGrp="1"/>
          </p:cNvSpPr>
          <p:nvPr>
            <p:ph type="title" idx="2"/>
          </p:nvPr>
        </p:nvSpPr>
        <p:spPr>
          <a:xfrm>
            <a:off x="505925" y="404725"/>
            <a:ext cx="8212800" cy="44184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700" b="1" dirty="0">
                <a:solidFill>
                  <a:schemeClr val="accent6"/>
                </a:solidFill>
                <a:latin typeface="Arial"/>
                <a:ea typeface="Arial"/>
                <a:cs typeface="Arial"/>
                <a:sym typeface="Arial"/>
              </a:rPr>
              <a:t>Referências Bibliográficas </a:t>
            </a:r>
            <a:endParaRPr sz="1700" b="1"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1100" b="1"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r>
              <a:rPr lang="en" sz="1200" dirty="0">
                <a:solidFill>
                  <a:schemeClr val="accent6"/>
                </a:solidFill>
                <a:latin typeface="Arial"/>
                <a:ea typeface="Arial"/>
                <a:cs typeface="Arial"/>
                <a:sym typeface="Arial"/>
              </a:rPr>
              <a:t>PERES, Aida Maris; CIAMPONE, Maria Helena Trench. Gerência e competências gerais do enfermeiro. Texto contexto - enferm.,  Florianópolis ,  v. 15, n. 3, p. 492-499,  Sept.  2006 .   Available from &lt;</a:t>
            </a:r>
            <a:r>
              <a:rPr lang="en" sz="1200" u="sng" dirty="0">
                <a:solidFill>
                  <a:schemeClr val="accent6"/>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http://www.scielo.br/scielo.php?script=sci_arttext&amp;pid=S0104-07072006000300015&amp;lng=en&amp;nrm=iso</a:t>
            </a:r>
            <a:r>
              <a:rPr lang="en" sz="1200" dirty="0">
                <a:solidFill>
                  <a:schemeClr val="accent6"/>
                </a:solidFill>
                <a:latin typeface="Arial"/>
                <a:ea typeface="Arial"/>
                <a:cs typeface="Arial"/>
                <a:sym typeface="Arial"/>
              </a:rPr>
              <a:t>&gt;.  access on  02  May  2021.</a:t>
            </a: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900" b="1"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900" b="1"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r>
              <a:rPr lang="en" sz="1200" dirty="0">
                <a:solidFill>
                  <a:schemeClr val="accent6"/>
                </a:solidFill>
                <a:latin typeface="Arial"/>
                <a:ea typeface="Arial"/>
                <a:cs typeface="Arial"/>
                <a:sym typeface="Arial"/>
              </a:rPr>
              <a:t>BAIS, Dulce Dirclair Huf; DE ALMEIDA SILVA, Carmem. </a:t>
            </a:r>
            <a:r>
              <a:rPr lang="en" sz="1200" b="1" dirty="0">
                <a:solidFill>
                  <a:schemeClr val="accent6"/>
                </a:solidFill>
                <a:latin typeface="Arial"/>
                <a:ea typeface="Arial"/>
                <a:cs typeface="Arial"/>
                <a:sym typeface="Arial"/>
              </a:rPr>
              <a:t>Resolução COFEN 311/2007</a:t>
            </a:r>
            <a:r>
              <a:rPr lang="en" sz="1200" dirty="0">
                <a:solidFill>
                  <a:schemeClr val="accent6"/>
                </a:solidFill>
                <a:latin typeface="Arial"/>
                <a:ea typeface="Arial"/>
                <a:cs typeface="Arial"/>
                <a:sym typeface="Arial"/>
              </a:rPr>
              <a:t>. Rio de Janeiro, 2007.</a:t>
            </a: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r>
              <a:rPr lang="en" sz="1200" dirty="0">
                <a:solidFill>
                  <a:schemeClr val="accent6"/>
                </a:solidFill>
                <a:latin typeface="Arial"/>
                <a:ea typeface="Arial"/>
                <a:cs typeface="Arial"/>
                <a:sym typeface="Arial"/>
              </a:rPr>
              <a:t>BRASIL. Portaria nº 1.820, de 13 de Agosto de 2009. Dispõe sobre os direitos e deveres dos usuários da saúde. </a:t>
            </a:r>
            <a:r>
              <a:rPr lang="en" sz="1200" b="1" dirty="0">
                <a:solidFill>
                  <a:schemeClr val="accent6"/>
                </a:solidFill>
                <a:latin typeface="Arial"/>
                <a:ea typeface="Arial"/>
                <a:cs typeface="Arial"/>
                <a:sym typeface="Arial"/>
              </a:rPr>
              <a:t>Diário Oficial da União [da] República Federativa do Brasil</a:t>
            </a:r>
            <a:r>
              <a:rPr lang="en" sz="1200" dirty="0">
                <a:solidFill>
                  <a:schemeClr val="accent6"/>
                </a:solidFill>
                <a:latin typeface="Arial"/>
                <a:ea typeface="Arial"/>
                <a:cs typeface="Arial"/>
                <a:sym typeface="Arial"/>
              </a:rPr>
              <a:t>, v. 146, n. 155, 2009.</a:t>
            </a: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r>
              <a:rPr lang="en" sz="1200" dirty="0">
                <a:solidFill>
                  <a:schemeClr val="accent6"/>
                </a:solidFill>
                <a:latin typeface="Arial"/>
                <a:ea typeface="Arial"/>
                <a:cs typeface="Arial"/>
                <a:sym typeface="Arial"/>
              </a:rPr>
              <a:t>BRASIL. Ministério da Saúde. Secretaria de Vigilância em Saúde. Departamento de Vigilância Epidemiológica. Manual de rede de frio. Ministério da Saúde, Secretaria de Vigilância em Saúde. Departamento de Vigilância Epidemiológica. – 4. ed. – Brasília: Ministério da Saúde (MS), 2013. Disponível em: http://bvsms.saude.gov.br/bvs/pu </a:t>
            </a: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endParaRPr sz="1200" dirty="0">
              <a:solidFill>
                <a:schemeClr val="accent6"/>
              </a:solidFill>
              <a:latin typeface="Arial"/>
              <a:ea typeface="Arial"/>
              <a:cs typeface="Arial"/>
              <a:sym typeface="Arial"/>
            </a:endParaRPr>
          </a:p>
          <a:p>
            <a:pPr marL="0" lvl="0" indent="0" algn="just" rtl="0">
              <a:lnSpc>
                <a:spcPct val="115000"/>
              </a:lnSpc>
              <a:spcBef>
                <a:spcPts val="0"/>
              </a:spcBef>
              <a:spcAft>
                <a:spcPts val="0"/>
              </a:spcAft>
              <a:buNone/>
            </a:pPr>
            <a:r>
              <a:rPr lang="en" sz="1200" dirty="0">
                <a:solidFill>
                  <a:schemeClr val="accent6"/>
                </a:solidFill>
                <a:latin typeface="Arial"/>
                <a:ea typeface="Arial"/>
                <a:cs typeface="Arial"/>
                <a:sym typeface="Arial"/>
              </a:rPr>
              <a:t> LUNA, G. L. M. et al. Aspectos relacionados à administração e conservação de vacinas em centros de saúde no Nordeste do Brasil. Ciênc. Saúde Coletiva, Rio de Janeiro (RJ), 2011 , v. 16, n. 2, p. 513 - 521. Disponível em: http://www.scielo.br/scielo.php?sc riptsS141381232011000200014&amp; lngen&amp;nrmiso. Acesso em: 04 maio. 2021.</a:t>
            </a:r>
            <a:endParaRPr dirty="0">
              <a:solidFill>
                <a:schemeClr val="accent6"/>
              </a:solidFill>
              <a:latin typeface="Arial"/>
              <a:ea typeface="Arial"/>
              <a:cs typeface="Arial"/>
              <a:sym typeface="Arial"/>
            </a:endParaRPr>
          </a:p>
        </p:txBody>
      </p:sp>
      <p:grpSp>
        <p:nvGrpSpPr>
          <p:cNvPr id="401" name="Google Shape;401;p38"/>
          <p:cNvGrpSpPr/>
          <p:nvPr/>
        </p:nvGrpSpPr>
        <p:grpSpPr>
          <a:xfrm flipH="1">
            <a:off x="4348889" y="1416218"/>
            <a:ext cx="446222" cy="77476"/>
            <a:chOff x="6146875" y="1767300"/>
            <a:chExt cx="331025" cy="57475"/>
          </a:xfrm>
        </p:grpSpPr>
        <p:sp>
          <p:nvSpPr>
            <p:cNvPr id="402" name="Google Shape;402;p38"/>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8"/>
          <p:cNvSpPr txBox="1">
            <a:spLocks noGrp="1"/>
          </p:cNvSpPr>
          <p:nvPr>
            <p:ph type="title" idx="2"/>
          </p:nvPr>
        </p:nvSpPr>
        <p:spPr>
          <a:xfrm>
            <a:off x="328677" y="444139"/>
            <a:ext cx="8381467" cy="4418400"/>
          </a:xfrm>
          <a:prstGeom prst="rect">
            <a:avLst/>
          </a:prstGeom>
        </p:spPr>
        <p:txBody>
          <a:bodyPr spcFirstLastPara="1" wrap="square" lIns="91425" tIns="91425" rIns="91425" bIns="91425" anchor="ctr" anchorCtr="0">
            <a:noAutofit/>
          </a:bodyPr>
          <a:lstStyle/>
          <a:p>
            <a:pPr lvl="0" algn="just">
              <a:lnSpc>
                <a:spcPct val="115000"/>
              </a:lnSpc>
            </a:pPr>
            <a:r>
              <a:rPr lang="pt-BR" sz="1200" dirty="0">
                <a:solidFill>
                  <a:schemeClr val="accent5"/>
                </a:solidFill>
                <a:highlight>
                  <a:srgbClr val="FFFFFF"/>
                </a:highlight>
                <a:latin typeface="+mn-lt"/>
                <a:ea typeface="Arial"/>
                <a:cs typeface="Times New Roman" pitchFamily="18" charset="0"/>
                <a:sym typeface="Arial"/>
              </a:rPr>
              <a:t>MINISTÉRIO DA SAÚDE (BR); SECRETARIA DE VIGILÂNCIA EM SAÚDE; DEPARTAMENTO DE VIGILÂNCIA DAS DOENÇAS TRANSMISSÍVEIS. Manual de Rede de Frio do Programa Nacional de Imunizações. 2017.</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Ministério da Saúde. Portaria GM/MS nº 340, de 4 de março de 2013. Redefine o Componente Ampliação do Programa de Requalificação de Unidades Básicas de Saúde (UBS). Diário Oficial da União 2013; 5 mar.</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NETO,F.R.X; CUNHA, I.C.K.O. Competências gerenciais de enfermeiras: um novo velho desafio? </a:t>
            </a:r>
            <a:r>
              <a:rPr lang="pt-BR" sz="1200" dirty="0" err="1">
                <a:solidFill>
                  <a:schemeClr val="accent5"/>
                </a:solidFill>
                <a:highlight>
                  <a:srgbClr val="FFFFFF"/>
                </a:highlight>
                <a:latin typeface="+mn-lt"/>
                <a:ea typeface="Arial"/>
                <a:cs typeface="Times New Roman" pitchFamily="18" charset="0"/>
                <a:sym typeface="Arial"/>
              </a:rPr>
              <a:t>Managemental</a:t>
            </a:r>
            <a:r>
              <a:rPr lang="pt-BR" sz="1200" dirty="0">
                <a:solidFill>
                  <a:schemeClr val="accent5"/>
                </a:solidFill>
                <a:highlight>
                  <a:srgbClr val="FFFFFF"/>
                </a:highlight>
                <a:latin typeface="+mn-lt"/>
                <a:ea typeface="Arial"/>
                <a:cs typeface="Times New Roman" pitchFamily="18" charset="0"/>
                <a:sym typeface="Arial"/>
              </a:rPr>
              <a:t> </a:t>
            </a:r>
            <a:r>
              <a:rPr lang="pt-BR" sz="1200" dirty="0" err="1">
                <a:solidFill>
                  <a:schemeClr val="accent5"/>
                </a:solidFill>
                <a:highlight>
                  <a:srgbClr val="FFFFFF"/>
                </a:highlight>
                <a:latin typeface="+mn-lt"/>
                <a:ea typeface="Arial"/>
                <a:cs typeface="Times New Roman" pitchFamily="18" charset="0"/>
                <a:sym typeface="Arial"/>
              </a:rPr>
              <a:t>Abilities</a:t>
            </a:r>
            <a:r>
              <a:rPr lang="pt-BR" sz="1200" dirty="0">
                <a:solidFill>
                  <a:schemeClr val="accent5"/>
                </a:solidFill>
                <a:highlight>
                  <a:srgbClr val="FFFFFF"/>
                </a:highlight>
                <a:latin typeface="+mn-lt"/>
                <a:ea typeface="Arial"/>
                <a:cs typeface="Times New Roman" pitchFamily="18" charset="0"/>
                <a:sym typeface="Arial"/>
              </a:rPr>
              <a:t> </a:t>
            </a:r>
            <a:r>
              <a:rPr lang="pt-BR" sz="1200" dirty="0" err="1">
                <a:solidFill>
                  <a:schemeClr val="accent5"/>
                </a:solidFill>
                <a:highlight>
                  <a:srgbClr val="FFFFFF"/>
                </a:highlight>
                <a:latin typeface="+mn-lt"/>
                <a:ea typeface="Arial"/>
                <a:cs typeface="Times New Roman" pitchFamily="18" charset="0"/>
                <a:sym typeface="Arial"/>
              </a:rPr>
              <a:t>of</a:t>
            </a:r>
            <a:r>
              <a:rPr lang="pt-BR" sz="1200" dirty="0">
                <a:solidFill>
                  <a:schemeClr val="accent5"/>
                </a:solidFill>
                <a:highlight>
                  <a:srgbClr val="FFFFFF"/>
                </a:highlight>
                <a:latin typeface="+mn-lt"/>
                <a:ea typeface="Arial"/>
                <a:cs typeface="Times New Roman" pitchFamily="18" charset="0"/>
                <a:sym typeface="Arial"/>
              </a:rPr>
              <a:t> nurse: </a:t>
            </a:r>
            <a:r>
              <a:rPr lang="pt-BR" sz="1200" dirty="0" err="1">
                <a:solidFill>
                  <a:schemeClr val="accent5"/>
                </a:solidFill>
                <a:highlight>
                  <a:srgbClr val="FFFFFF"/>
                </a:highlight>
                <a:latin typeface="+mn-lt"/>
                <a:ea typeface="Arial"/>
                <a:cs typeface="Times New Roman" pitchFamily="18" charset="0"/>
                <a:sym typeface="Arial"/>
              </a:rPr>
              <a:t>the</a:t>
            </a:r>
            <a:r>
              <a:rPr lang="pt-BR" sz="1200" dirty="0">
                <a:solidFill>
                  <a:schemeClr val="accent5"/>
                </a:solidFill>
                <a:highlight>
                  <a:srgbClr val="FFFFFF"/>
                </a:highlight>
                <a:latin typeface="+mn-lt"/>
                <a:ea typeface="Arial"/>
                <a:cs typeface="Times New Roman" pitchFamily="18" charset="0"/>
                <a:sym typeface="Arial"/>
              </a:rPr>
              <a:t> new </a:t>
            </a:r>
            <a:r>
              <a:rPr lang="pt-BR" sz="1200" dirty="0" err="1">
                <a:solidFill>
                  <a:schemeClr val="accent5"/>
                </a:solidFill>
                <a:highlight>
                  <a:srgbClr val="FFFFFF"/>
                </a:highlight>
                <a:latin typeface="+mn-lt"/>
                <a:ea typeface="Arial"/>
                <a:cs typeface="Times New Roman" pitchFamily="18" charset="0"/>
                <a:sym typeface="Arial"/>
              </a:rPr>
              <a:t>and</a:t>
            </a:r>
            <a:r>
              <a:rPr lang="pt-BR" sz="1200" dirty="0">
                <a:solidFill>
                  <a:schemeClr val="accent5"/>
                </a:solidFill>
                <a:highlight>
                  <a:srgbClr val="FFFFFF"/>
                </a:highlight>
                <a:latin typeface="+mn-lt"/>
                <a:ea typeface="Arial"/>
                <a:cs typeface="Times New Roman" pitchFamily="18" charset="0"/>
                <a:sym typeface="Arial"/>
              </a:rPr>
              <a:t> </a:t>
            </a:r>
            <a:r>
              <a:rPr lang="pt-BR" sz="1200" dirty="0" err="1">
                <a:solidFill>
                  <a:schemeClr val="accent5"/>
                </a:solidFill>
                <a:highlight>
                  <a:srgbClr val="FFFFFF"/>
                </a:highlight>
                <a:latin typeface="+mn-lt"/>
                <a:ea typeface="Arial"/>
                <a:cs typeface="Times New Roman" pitchFamily="18" charset="0"/>
                <a:sym typeface="Arial"/>
              </a:rPr>
              <a:t>old</a:t>
            </a:r>
            <a:r>
              <a:rPr lang="pt-BR" sz="1200" dirty="0">
                <a:solidFill>
                  <a:schemeClr val="accent5"/>
                </a:solidFill>
                <a:highlight>
                  <a:srgbClr val="FFFFFF"/>
                </a:highlight>
                <a:latin typeface="+mn-lt"/>
                <a:ea typeface="Arial"/>
                <a:cs typeface="Times New Roman" pitchFamily="18" charset="0"/>
                <a:sym typeface="Arial"/>
              </a:rPr>
              <a:t> </a:t>
            </a:r>
            <a:r>
              <a:rPr lang="pt-BR" sz="1200" dirty="0" err="1">
                <a:solidFill>
                  <a:schemeClr val="accent5"/>
                </a:solidFill>
                <a:highlight>
                  <a:srgbClr val="FFFFFF"/>
                </a:highlight>
                <a:latin typeface="+mn-lt"/>
                <a:ea typeface="Arial"/>
                <a:cs typeface="Times New Roman" pitchFamily="18" charset="0"/>
                <a:sym typeface="Arial"/>
              </a:rPr>
              <a:t>challenge</a:t>
            </a:r>
            <a:r>
              <a:rPr lang="pt-BR" sz="1200" dirty="0">
                <a:solidFill>
                  <a:schemeClr val="accent5"/>
                </a:solidFill>
                <a:highlight>
                  <a:srgbClr val="FFFFFF"/>
                </a:highlight>
                <a:latin typeface="+mn-lt"/>
                <a:ea typeface="Arial"/>
                <a:cs typeface="Times New Roman" pitchFamily="18" charset="0"/>
                <a:sym typeface="Arial"/>
              </a:rPr>
              <a:t>? COMPETÊNCIAS GERENCIAIS DE ENFERMEIRAS: UM NOVO VELHO DESAFIO? MANAGEMENTAL ABILITIES OF THE NURSE: THE NEW AND OLD CHALLENGE? COMPETENCIA EN LA GERENCIA DE ENFERMERÍA: UN NUEVO ANTIGUO DESAFIO?</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OLIVEIRA, V. C. de et al. A conservação de vacinas em unidades básicas de saúde de um município da região </a:t>
            </a:r>
            <a:r>
              <a:rPr lang="pt-BR" sz="1200" dirty="0" err="1">
                <a:solidFill>
                  <a:schemeClr val="accent5"/>
                </a:solidFill>
                <a:highlight>
                  <a:srgbClr val="FFFFFF"/>
                </a:highlight>
                <a:latin typeface="+mn-lt"/>
                <a:ea typeface="Arial"/>
                <a:cs typeface="Times New Roman" pitchFamily="18" charset="0"/>
                <a:sym typeface="Arial"/>
              </a:rPr>
              <a:t>centrooeste</a:t>
            </a:r>
            <a:r>
              <a:rPr lang="pt-BR" sz="1200" dirty="0">
                <a:solidFill>
                  <a:schemeClr val="accent5"/>
                </a:solidFill>
                <a:highlight>
                  <a:srgbClr val="FFFFFF"/>
                </a:highlight>
                <a:latin typeface="+mn-lt"/>
                <a:ea typeface="Arial"/>
                <a:cs typeface="Times New Roman" pitchFamily="18" charset="0"/>
                <a:sym typeface="Arial"/>
              </a:rPr>
              <a:t> de Minas Gerais. Rev. Min. </a:t>
            </a:r>
            <a:r>
              <a:rPr lang="pt-BR" sz="1200" dirty="0" err="1">
                <a:solidFill>
                  <a:schemeClr val="accent5"/>
                </a:solidFill>
                <a:highlight>
                  <a:srgbClr val="FFFFFF"/>
                </a:highlight>
                <a:latin typeface="+mn-lt"/>
                <a:ea typeface="Arial"/>
                <a:cs typeface="Times New Roman" pitchFamily="18" charset="0"/>
                <a:sym typeface="Arial"/>
              </a:rPr>
              <a:t>Enferm</a:t>
            </a:r>
            <a:r>
              <a:rPr lang="pt-BR" sz="1200" dirty="0">
                <a:solidFill>
                  <a:schemeClr val="accent5"/>
                </a:solidFill>
                <a:highlight>
                  <a:srgbClr val="FFFFFF"/>
                </a:highlight>
                <a:latin typeface="+mn-lt"/>
                <a:ea typeface="Arial"/>
                <a:cs typeface="Times New Roman" pitchFamily="18" charset="0"/>
                <a:sym typeface="Arial"/>
              </a:rPr>
              <a:t>. Minas Gerais (MG), vol. (1) n(4): p.209-2014. 2009, Disponível em: http://www.reme.org.br/artigo/det </a:t>
            </a:r>
            <a:r>
              <a:rPr lang="pt-BR" sz="1200" dirty="0" err="1">
                <a:solidFill>
                  <a:schemeClr val="accent5"/>
                </a:solidFill>
                <a:highlight>
                  <a:srgbClr val="FFFFFF"/>
                </a:highlight>
                <a:latin typeface="+mn-lt"/>
                <a:ea typeface="Arial"/>
                <a:cs typeface="Times New Roman" pitchFamily="18" charset="0"/>
                <a:sym typeface="Arial"/>
              </a:rPr>
              <a:t>alhes</a:t>
            </a:r>
            <a:r>
              <a:rPr lang="pt-BR" sz="1200" dirty="0">
                <a:solidFill>
                  <a:schemeClr val="accent5"/>
                </a:solidFill>
                <a:highlight>
                  <a:srgbClr val="FFFFFF"/>
                </a:highlight>
                <a:latin typeface="+mn-lt"/>
                <a:ea typeface="Arial"/>
                <a:cs typeface="Times New Roman" pitchFamily="18" charset="0"/>
                <a:sym typeface="Arial"/>
              </a:rPr>
              <a:t>/181. Acesso em: 05 maio. 2021.</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Revista Eletrônica Acervo Saúde/</a:t>
            </a:r>
            <a:r>
              <a:rPr lang="pt-BR" sz="1200" dirty="0" err="1">
                <a:solidFill>
                  <a:schemeClr val="accent5"/>
                </a:solidFill>
                <a:highlight>
                  <a:srgbClr val="FFFFFF"/>
                </a:highlight>
                <a:latin typeface="+mn-lt"/>
                <a:ea typeface="Arial"/>
                <a:cs typeface="Times New Roman" pitchFamily="18" charset="0"/>
                <a:sym typeface="Arial"/>
              </a:rPr>
              <a:t>ElectronicJournalCollection</a:t>
            </a:r>
            <a:r>
              <a:rPr lang="pt-BR" sz="1200" dirty="0">
                <a:solidFill>
                  <a:schemeClr val="accent5"/>
                </a:solidFill>
                <a:highlight>
                  <a:srgbClr val="FFFFFF"/>
                </a:highlight>
                <a:latin typeface="+mn-lt"/>
                <a:ea typeface="Arial"/>
                <a:cs typeface="Times New Roman" pitchFamily="18" charset="0"/>
                <a:sym typeface="Arial"/>
              </a:rPr>
              <a:t> </a:t>
            </a:r>
            <a:r>
              <a:rPr lang="pt-BR" sz="1200" dirty="0" err="1">
                <a:solidFill>
                  <a:schemeClr val="accent5"/>
                </a:solidFill>
                <a:highlight>
                  <a:srgbClr val="FFFFFF"/>
                </a:highlight>
                <a:latin typeface="+mn-lt"/>
                <a:ea typeface="Arial"/>
                <a:cs typeface="Times New Roman" pitchFamily="18" charset="0"/>
                <a:sym typeface="Arial"/>
              </a:rPr>
              <a:t>Health|ISSN</a:t>
            </a:r>
            <a:r>
              <a:rPr lang="pt-BR" sz="1200" dirty="0">
                <a:solidFill>
                  <a:schemeClr val="accent5"/>
                </a:solidFill>
                <a:highlight>
                  <a:srgbClr val="FFFFFF"/>
                </a:highlight>
                <a:latin typeface="+mn-lt"/>
                <a:ea typeface="Arial"/>
                <a:cs typeface="Times New Roman" pitchFamily="18" charset="0"/>
                <a:sym typeface="Arial"/>
              </a:rPr>
              <a:t> 2178-2091; Perigo do movimento </a:t>
            </a:r>
            <a:r>
              <a:rPr lang="pt-BR" sz="1200" dirty="0" err="1">
                <a:solidFill>
                  <a:schemeClr val="accent5"/>
                </a:solidFill>
                <a:highlight>
                  <a:srgbClr val="FFFFFF"/>
                </a:highlight>
                <a:latin typeface="+mn-lt"/>
                <a:ea typeface="Arial"/>
                <a:cs typeface="Times New Roman" pitchFamily="18" charset="0"/>
                <a:sym typeface="Arial"/>
              </a:rPr>
              <a:t>antivacina</a:t>
            </a:r>
            <a:r>
              <a:rPr lang="pt-BR" sz="1200" dirty="0">
                <a:solidFill>
                  <a:schemeClr val="accent5"/>
                </a:solidFill>
                <a:highlight>
                  <a:srgbClr val="FFFFFF"/>
                </a:highlight>
                <a:latin typeface="+mn-lt"/>
                <a:ea typeface="Arial"/>
                <a:cs typeface="Times New Roman" pitchFamily="18" charset="0"/>
                <a:sym typeface="Arial"/>
              </a:rPr>
              <a:t>: análise </a:t>
            </a:r>
            <a:r>
              <a:rPr lang="pt-BR" sz="1200" dirty="0" err="1">
                <a:solidFill>
                  <a:schemeClr val="accent5"/>
                </a:solidFill>
                <a:highlight>
                  <a:srgbClr val="FFFFFF"/>
                </a:highlight>
                <a:latin typeface="+mn-lt"/>
                <a:ea typeface="Arial"/>
                <a:cs typeface="Times New Roman" pitchFamily="18" charset="0"/>
                <a:sym typeface="Arial"/>
              </a:rPr>
              <a:t>epidemio</a:t>
            </a:r>
            <a:r>
              <a:rPr lang="pt-BR" sz="1200" dirty="0">
                <a:solidFill>
                  <a:schemeClr val="accent5"/>
                </a:solidFill>
                <a:highlight>
                  <a:srgbClr val="FFFFFF"/>
                </a:highlight>
                <a:latin typeface="+mn-lt"/>
                <a:ea typeface="Arial"/>
                <a:cs typeface="Times New Roman" pitchFamily="18" charset="0"/>
                <a:sym typeface="Arial"/>
              </a:rPr>
              <a:t>-literária do movimento antivacinação no Brasil; PUBLICADO EM: 4/2020. Disponível em: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&lt;</a:t>
            </a:r>
            <a:r>
              <a:rPr lang="pt-BR" sz="1200" u="sng" dirty="0">
                <a:solidFill>
                  <a:schemeClr val="accent5"/>
                </a:solidFill>
                <a:highlight>
                  <a:srgbClr val="FFFFFF"/>
                </a:highlight>
                <a:latin typeface="+mn-lt"/>
                <a:ea typeface="Arial"/>
                <a:cs typeface="Times New Roman" pitchFamily="18" charset="0"/>
                <a:sym typeface="Aria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https://acervomais.com.br/index.php/saude/article/view/3088/1894</a:t>
            </a:r>
            <a:r>
              <a:rPr lang="pt-BR" sz="1200" dirty="0">
                <a:solidFill>
                  <a:schemeClr val="accent5"/>
                </a:solidFill>
                <a:highlight>
                  <a:srgbClr val="FFFFFF"/>
                </a:highlight>
                <a:latin typeface="+mn-lt"/>
                <a:ea typeface="Arial"/>
                <a:cs typeface="Times New Roman" pitchFamily="18" charset="0"/>
                <a:sym typeface="Arial"/>
              </a:rPr>
              <a:t>&gt;. Acesso em: 3 de maio de 2021</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
            </a:r>
            <a:br>
              <a:rPr lang="pt-BR" sz="1200" dirty="0">
                <a:solidFill>
                  <a:schemeClr val="accent5"/>
                </a:solidFill>
                <a:highlight>
                  <a:srgbClr val="FFFFFF"/>
                </a:highlight>
                <a:latin typeface="+mn-lt"/>
                <a:ea typeface="Arial"/>
                <a:cs typeface="Times New Roman" pitchFamily="18" charset="0"/>
                <a:sym typeface="Arial"/>
              </a:rPr>
            </a:br>
            <a:r>
              <a:rPr lang="pt-BR" sz="1200" dirty="0">
                <a:solidFill>
                  <a:schemeClr val="accent5"/>
                </a:solidFill>
                <a:highlight>
                  <a:srgbClr val="FFFFFF"/>
                </a:highlight>
                <a:latin typeface="+mn-lt"/>
                <a:ea typeface="Arial"/>
                <a:cs typeface="Times New Roman" pitchFamily="18" charset="0"/>
                <a:sym typeface="Arial"/>
              </a:rPr>
              <a:t>RESU – Revista Educação em Saúde: V7, suplemento 1,2019; Dimensões e consequências do movimento </a:t>
            </a:r>
            <a:r>
              <a:rPr lang="pt-BR" sz="1200" dirty="0" err="1">
                <a:solidFill>
                  <a:schemeClr val="accent5"/>
                </a:solidFill>
                <a:highlight>
                  <a:srgbClr val="FFFFFF"/>
                </a:highlight>
                <a:latin typeface="+mn-lt"/>
                <a:ea typeface="Arial"/>
                <a:cs typeface="Times New Roman" pitchFamily="18" charset="0"/>
                <a:sym typeface="Arial"/>
              </a:rPr>
              <a:t>antivacina</a:t>
            </a:r>
            <a:r>
              <a:rPr lang="pt-BR" sz="1200" dirty="0">
                <a:solidFill>
                  <a:schemeClr val="accent5"/>
                </a:solidFill>
                <a:highlight>
                  <a:srgbClr val="FFFFFF"/>
                </a:highlight>
                <a:latin typeface="+mn-lt"/>
                <a:ea typeface="Arial"/>
                <a:cs typeface="Times New Roman" pitchFamily="18" charset="0"/>
                <a:sym typeface="Arial"/>
              </a:rPr>
              <a:t> na realidade brasileira; Disponível em: &lt;https://core.ac.uk/download/pdf/234552458.pdf&gt;. Acesso em: 3 de maio de 2021</a:t>
            </a:r>
            <a:endParaRPr sz="1200" dirty="0">
              <a:solidFill>
                <a:schemeClr val="accent5"/>
              </a:solidFill>
              <a:latin typeface="+mn-lt"/>
              <a:ea typeface="Arial"/>
              <a:cs typeface="Times New Roman" pitchFamily="18" charset="0"/>
              <a:sym typeface="Arial"/>
            </a:endParaRPr>
          </a:p>
        </p:txBody>
      </p:sp>
      <p:grpSp>
        <p:nvGrpSpPr>
          <p:cNvPr id="401" name="Google Shape;401;p38"/>
          <p:cNvGrpSpPr/>
          <p:nvPr/>
        </p:nvGrpSpPr>
        <p:grpSpPr>
          <a:xfrm flipH="1">
            <a:off x="4348889" y="1416218"/>
            <a:ext cx="446222" cy="77476"/>
            <a:chOff x="6146875" y="1767300"/>
            <a:chExt cx="331025" cy="57475"/>
          </a:xfrm>
        </p:grpSpPr>
        <p:sp>
          <p:nvSpPr>
            <p:cNvPr id="402" name="Google Shape;402;p38"/>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58469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14934" y="1632531"/>
            <a:ext cx="6124903" cy="1815882"/>
          </a:xfrm>
          <a:prstGeom prst="rect">
            <a:avLst/>
          </a:prstGeom>
        </p:spPr>
        <p:txBody>
          <a:bodyPr wrap="square">
            <a:spAutoFit/>
          </a:bodyPr>
          <a:lstStyle/>
          <a:p>
            <a:pPr marL="222748" indent="-222748" algn="just">
              <a:buClr>
                <a:schemeClr val="accent1"/>
              </a:buClr>
              <a:buFont typeface="Wingdings 2"/>
              <a:buChar char=""/>
              <a:defRPr/>
            </a:pPr>
            <a:r>
              <a:rPr lang="pt-BR" dirty="0">
                <a:latin typeface="Times New Roman" panose="02020603050405020304" pitchFamily="18" charset="0"/>
                <a:ea typeface="Verdana" panose="020B0604030504040204" pitchFamily="34" charset="0"/>
                <a:cs typeface="Times New Roman" panose="02020603050405020304" pitchFamily="18" charset="0"/>
              </a:rPr>
              <a:t>Universidade Federal Fluminense/UFF</a:t>
            </a:r>
          </a:p>
          <a:p>
            <a:pPr marL="222748" indent="-222748" algn="just">
              <a:buClr>
                <a:schemeClr val="accent1"/>
              </a:buClr>
              <a:defRPr/>
            </a:pPr>
            <a:r>
              <a:rPr lang="pt-BR" dirty="0">
                <a:latin typeface="Times New Roman" panose="02020603050405020304" pitchFamily="18" charset="0"/>
                <a:ea typeface="Verdana" panose="020B0604030504040204" pitchFamily="34" charset="0"/>
                <a:cs typeface="Times New Roman" panose="02020603050405020304" pitchFamily="18" charset="0"/>
              </a:rPr>
              <a:t> </a:t>
            </a:r>
          </a:p>
          <a:p>
            <a:pPr marL="222748" indent="-222748" algn="just">
              <a:buClr>
                <a:schemeClr val="accent1"/>
              </a:buClr>
              <a:buFont typeface="Wingdings 2"/>
              <a:buChar char=""/>
              <a:defRPr/>
            </a:pPr>
            <a:r>
              <a:rPr lang="pt-BR" dirty="0">
                <a:latin typeface="Times New Roman" panose="02020603050405020304" pitchFamily="18" charset="0"/>
                <a:ea typeface="Verdana" panose="020B0604030504040204" pitchFamily="34" charset="0"/>
                <a:cs typeface="Times New Roman" panose="02020603050405020304" pitchFamily="18" charset="0"/>
              </a:rPr>
              <a:t>Escola de Enfermagem Aurora de Afonso Costa/EEAAC</a:t>
            </a:r>
          </a:p>
          <a:p>
            <a:pPr marL="222748" indent="-222748" algn="just">
              <a:buClr>
                <a:schemeClr val="accent1"/>
              </a:buClr>
              <a:buFont typeface="Wingdings 2"/>
              <a:buChar char=""/>
              <a:defRPr/>
            </a:pP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marL="222748" indent="-222748" algn="just">
              <a:buClr>
                <a:schemeClr val="accent1"/>
              </a:buClr>
              <a:buFont typeface="Wingdings 2"/>
              <a:buChar char=""/>
              <a:defRPr/>
            </a:pPr>
            <a:r>
              <a:rPr lang="pt-BR" dirty="0">
                <a:latin typeface="Times New Roman" panose="02020603050405020304" pitchFamily="18" charset="0"/>
                <a:ea typeface="Verdana" panose="020B0604030504040204" pitchFamily="34" charset="0"/>
                <a:cs typeface="Times New Roman" panose="02020603050405020304" pitchFamily="18" charset="0"/>
              </a:rPr>
              <a:t>Departamento de Fundamentos de Enfermagem e </a:t>
            </a:r>
            <a:r>
              <a:rPr lang="pt-BR" dirty="0" smtClean="0">
                <a:latin typeface="Times New Roman" panose="02020603050405020304" pitchFamily="18" charset="0"/>
                <a:ea typeface="Verdana" panose="020B0604030504040204" pitchFamily="34" charset="0"/>
                <a:cs typeface="Times New Roman" panose="02020603050405020304" pitchFamily="18" charset="0"/>
              </a:rPr>
              <a:t>Administração/MFE</a:t>
            </a:r>
          </a:p>
          <a:p>
            <a:pPr marL="222748" indent="-222748" algn="just">
              <a:buClr>
                <a:schemeClr val="accent1"/>
              </a:buClr>
              <a:buFont typeface="Wingdings 2"/>
              <a:buChar char=""/>
              <a:defRPr/>
            </a:pPr>
            <a:endParaRPr lang="pt-BR" dirty="0" smtClean="0">
              <a:latin typeface="Times New Roman" panose="02020603050405020304" pitchFamily="18" charset="0"/>
              <a:ea typeface="Verdana" panose="020B0604030504040204" pitchFamily="34" charset="0"/>
              <a:cs typeface="Times New Roman" panose="02020603050405020304" pitchFamily="18" charset="0"/>
            </a:endParaRPr>
          </a:p>
          <a:p>
            <a:pPr marL="222748" indent="-222748" algn="just">
              <a:buClr>
                <a:schemeClr val="accent1"/>
              </a:buClr>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Disciplina: Gerência de Enfermagem I</a:t>
            </a: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algn="just">
              <a:buClr>
                <a:schemeClr val="accent1"/>
              </a:buClr>
              <a:defRPr/>
            </a:pPr>
            <a:endParaRPr lang="pt-BR"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Retângulo 5"/>
          <p:cNvSpPr/>
          <p:nvPr/>
        </p:nvSpPr>
        <p:spPr>
          <a:xfrm>
            <a:off x="3777386" y="502352"/>
            <a:ext cx="1226619" cy="461665"/>
          </a:xfrm>
          <a:prstGeom prst="rect">
            <a:avLst/>
          </a:prstGeom>
        </p:spPr>
        <p:txBody>
          <a:bodyPr wrap="none">
            <a:spAutoFit/>
          </a:bodyPr>
          <a:lstStyle/>
          <a:p>
            <a:pPr algn="ctr" eaLnBrk="1" hangingPunct="1"/>
            <a:r>
              <a:rPr lang="pt-BR" altLang="pt-BR" sz="2400" dirty="0">
                <a:solidFill>
                  <a:srgbClr val="FF0000"/>
                </a:solidFill>
                <a:latin typeface="Times New Roman" pitchFamily="18" charset="0"/>
                <a:cs typeface="Times New Roman" pitchFamily="18" charset="0"/>
              </a:rPr>
              <a:t>Créditos</a:t>
            </a:r>
          </a:p>
        </p:txBody>
      </p:sp>
    </p:spTree>
    <p:extLst>
      <p:ext uri="{BB962C8B-B14F-4D97-AF65-F5344CB8AC3E}">
        <p14:creationId xmlns:p14="http://schemas.microsoft.com/office/powerpoint/2010/main" val="3852087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723" y="890752"/>
            <a:ext cx="8174421" cy="3724096"/>
          </a:xfrm>
          <a:prstGeom prst="rect">
            <a:avLst/>
          </a:prstGeom>
          <a:noFill/>
        </p:spPr>
        <p:txBody>
          <a:bodyPr wrap="square" rtlCol="0">
            <a:spAutoFit/>
          </a:bodyPr>
          <a:lstStyle/>
          <a:p>
            <a:pPr marL="222748" indent="-222748">
              <a:spcBef>
                <a:spcPts val="580"/>
              </a:spcBef>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Disciplina </a:t>
            </a:r>
            <a:r>
              <a:rPr lang="pt-BR" dirty="0">
                <a:latin typeface="Times New Roman" panose="02020603050405020304" pitchFamily="18" charset="0"/>
                <a:ea typeface="Verdana" panose="020B0604030504040204" pitchFamily="34" charset="0"/>
                <a:cs typeface="Times New Roman" panose="02020603050405020304" pitchFamily="18" charset="0"/>
              </a:rPr>
              <a:t>Gerência de Enfermagem </a:t>
            </a:r>
            <a:r>
              <a:rPr lang="pt-BR" dirty="0" smtClean="0">
                <a:latin typeface="Times New Roman" panose="02020603050405020304" pitchFamily="18" charset="0"/>
                <a:ea typeface="Verdana" panose="020B0604030504040204" pitchFamily="34" charset="0"/>
                <a:cs typeface="Times New Roman" panose="02020603050405020304" pitchFamily="18" charset="0"/>
              </a:rPr>
              <a:t>I</a:t>
            </a:r>
          </a:p>
          <a:p>
            <a:pPr marL="222748" indent="-222748">
              <a:spcBef>
                <a:spcPts val="580"/>
              </a:spcBef>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Coordenação</a:t>
            </a:r>
            <a:r>
              <a:rPr lang="pt-BR" dirty="0">
                <a:latin typeface="Times New Roman" panose="02020603050405020304" pitchFamily="18" charset="0"/>
                <a:ea typeface="Verdana" panose="020B0604030504040204" pitchFamily="34" charset="0"/>
                <a:cs typeface="Times New Roman" panose="02020603050405020304" pitchFamily="18" charset="0"/>
              </a:rPr>
              <a:t>: </a:t>
            </a:r>
            <a:r>
              <a:rPr lang="pt-BR" dirty="0" err="1">
                <a:latin typeface="Times New Roman" panose="02020603050405020304" pitchFamily="18" charset="0"/>
                <a:ea typeface="Verdana" panose="020B0604030504040204" pitchFamily="34" charset="0"/>
                <a:cs typeface="Times New Roman" panose="02020603050405020304" pitchFamily="18" charset="0"/>
              </a:rPr>
              <a:t>Drª</a:t>
            </a:r>
            <a:r>
              <a:rPr lang="pt-BR" dirty="0">
                <a:latin typeface="Times New Roman" panose="02020603050405020304" pitchFamily="18" charset="0"/>
                <a:ea typeface="Verdana" panose="020B0604030504040204" pitchFamily="34" charset="0"/>
                <a:cs typeface="Times New Roman" panose="02020603050405020304" pitchFamily="18" charset="0"/>
              </a:rPr>
              <a:t> </a:t>
            </a:r>
            <a:r>
              <a:rPr lang="pt-BR" dirty="0" err="1">
                <a:latin typeface="Times New Roman" panose="02020603050405020304" pitchFamily="18" charset="0"/>
                <a:ea typeface="Verdana" panose="020B0604030504040204" pitchFamily="34" charset="0"/>
                <a:cs typeface="Times New Roman" panose="02020603050405020304" pitchFamily="18" charset="0"/>
              </a:rPr>
              <a:t>Maritza</a:t>
            </a:r>
            <a:r>
              <a:rPr lang="pt-BR" dirty="0">
                <a:latin typeface="Times New Roman" panose="02020603050405020304" pitchFamily="18" charset="0"/>
                <a:ea typeface="Verdana" panose="020B0604030504040204" pitchFamily="34" charset="0"/>
                <a:cs typeface="Times New Roman" panose="02020603050405020304" pitchFamily="18" charset="0"/>
              </a:rPr>
              <a:t> Consuelo Ortiz </a:t>
            </a:r>
            <a:r>
              <a:rPr lang="pt-BR" dirty="0" smtClean="0">
                <a:latin typeface="Times New Roman" panose="02020603050405020304" pitchFamily="18" charset="0"/>
                <a:ea typeface="Verdana" panose="020B0604030504040204" pitchFamily="34" charset="0"/>
                <a:cs typeface="Times New Roman" panose="02020603050405020304" pitchFamily="18" charset="0"/>
              </a:rPr>
              <a:t>Sánchez</a:t>
            </a:r>
          </a:p>
          <a:p>
            <a:pPr marL="222748" indent="-222748">
              <a:spcBef>
                <a:spcPts val="580"/>
              </a:spcBef>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Professores</a:t>
            </a:r>
            <a:r>
              <a:rPr lang="pt-BR" dirty="0">
                <a:latin typeface="Times New Roman" panose="02020603050405020304" pitchFamily="18" charset="0"/>
                <a:ea typeface="Verdana" panose="020B0604030504040204" pitchFamily="34" charset="0"/>
                <a:cs typeface="Times New Roman" panose="02020603050405020304" pitchFamily="18" charset="0"/>
              </a:rPr>
              <a:t>: </a:t>
            </a:r>
            <a:r>
              <a:rPr lang="pt-BR" dirty="0" err="1">
                <a:latin typeface="Times New Roman" panose="02020603050405020304" pitchFamily="18" charset="0"/>
                <a:ea typeface="Verdana" panose="020B0604030504040204" pitchFamily="34" charset="0"/>
                <a:cs typeface="Times New Roman" panose="02020603050405020304" pitchFamily="18" charset="0"/>
              </a:rPr>
              <a:t>Drª</a:t>
            </a:r>
            <a:r>
              <a:rPr lang="pt-BR" dirty="0">
                <a:latin typeface="Times New Roman" panose="02020603050405020304" pitchFamily="18" charset="0"/>
                <a:ea typeface="Verdana" panose="020B0604030504040204" pitchFamily="34" charset="0"/>
                <a:cs typeface="Times New Roman" panose="02020603050405020304" pitchFamily="18" charset="0"/>
              </a:rPr>
              <a:t> Miriam Marinho </a:t>
            </a:r>
            <a:r>
              <a:rPr lang="pt-BR" dirty="0" err="1">
                <a:latin typeface="Times New Roman" panose="02020603050405020304" pitchFamily="18" charset="0"/>
                <a:ea typeface="Verdana" panose="020B0604030504040204" pitchFamily="34" charset="0"/>
                <a:cs typeface="Times New Roman" panose="02020603050405020304" pitchFamily="18" charset="0"/>
              </a:rPr>
              <a:t>Chrizostimo</a:t>
            </a: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marL="222748" indent="-222748">
              <a:spcBef>
                <a:spcPts val="580"/>
              </a:spcBef>
              <a:defRPr/>
            </a:pPr>
            <a:r>
              <a:rPr lang="pt-BR" dirty="0">
                <a:latin typeface="Times New Roman" panose="02020603050405020304" pitchFamily="18" charset="0"/>
                <a:ea typeface="Verdana" panose="020B0604030504040204" pitchFamily="34" charset="0"/>
                <a:cs typeface="Times New Roman" panose="02020603050405020304" pitchFamily="18" charset="0"/>
              </a:rPr>
              <a:t>                    </a:t>
            </a:r>
            <a:r>
              <a:rPr lang="pt-BR" dirty="0" smtClean="0">
                <a:latin typeface="Times New Roman" panose="02020603050405020304" pitchFamily="18" charset="0"/>
                <a:ea typeface="Verdana" panose="020B0604030504040204" pitchFamily="34" charset="0"/>
                <a:cs typeface="Times New Roman" panose="02020603050405020304" pitchFamily="18" charset="0"/>
              </a:rPr>
              <a:t>      Dr. </a:t>
            </a:r>
            <a:r>
              <a:rPr lang="pt-BR" dirty="0">
                <a:latin typeface="Times New Roman" panose="02020603050405020304" pitchFamily="18" charset="0"/>
                <a:ea typeface="Verdana" panose="020B0604030504040204" pitchFamily="34" charset="0"/>
                <a:cs typeface="Times New Roman" panose="02020603050405020304" pitchFamily="18" charset="0"/>
              </a:rPr>
              <a:t>Pedro </a:t>
            </a:r>
            <a:r>
              <a:rPr lang="pt-BR" dirty="0" smtClean="0">
                <a:latin typeface="Times New Roman" panose="02020603050405020304" pitchFamily="18" charset="0"/>
                <a:ea typeface="Verdana" panose="020B0604030504040204" pitchFamily="34" charset="0"/>
                <a:cs typeface="Times New Roman" panose="02020603050405020304" pitchFamily="18" charset="0"/>
              </a:rPr>
              <a:t> Ruiz Barbosa Nassar</a:t>
            </a: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a:spcBef>
                <a:spcPts val="580"/>
              </a:spcBef>
              <a:buFont typeface="Wingdings 2"/>
              <a:buChar char=""/>
              <a:defRPr/>
            </a:pP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marL="0" indent="0" algn="just"/>
            <a:r>
              <a:rPr lang="pt-BR" dirty="0" smtClean="0">
                <a:latin typeface="Times New Roman" panose="02020603050405020304" pitchFamily="18" charset="0"/>
                <a:ea typeface="Verdana" panose="020B0604030504040204" pitchFamily="34" charset="0"/>
                <a:cs typeface="Times New Roman" panose="02020603050405020304" pitchFamily="18" charset="0"/>
              </a:rPr>
              <a:t>Autores </a:t>
            </a:r>
            <a:r>
              <a:rPr lang="pt-BR" dirty="0">
                <a:latin typeface="Times New Roman" panose="02020603050405020304" pitchFamily="18" charset="0"/>
                <a:ea typeface="Verdana" panose="020B0604030504040204" pitchFamily="34" charset="0"/>
                <a:cs typeface="Times New Roman" panose="02020603050405020304" pitchFamily="18" charset="0"/>
              </a:rPr>
              <a:t>do Slide: </a:t>
            </a:r>
            <a:r>
              <a:rPr lang="en" dirty="0">
                <a:latin typeface="Times New Roman" pitchFamily="18" charset="0"/>
                <a:cs typeface="Times New Roman" pitchFamily="18" charset="0"/>
              </a:rPr>
              <a:t>Ana Carolina Amaral de Carvalho, Bárbara Yunes Freire Gomes Teixeira,</a:t>
            </a:r>
            <a:r>
              <a:rPr lang="pt-BR" dirty="0">
                <a:latin typeface="Times New Roman" pitchFamily="18" charset="0"/>
                <a:cs typeface="Times New Roman" pitchFamily="18" charset="0"/>
              </a:rPr>
              <a:t> Clarissa Alves de Oliveira , </a:t>
            </a:r>
            <a:r>
              <a:rPr lang="en" dirty="0">
                <a:latin typeface="Times New Roman" pitchFamily="18" charset="0"/>
                <a:cs typeface="Times New Roman" pitchFamily="18" charset="0"/>
              </a:rPr>
              <a:t>Filipe Salgueiro Brandão, Klenda Martins de Sá, Mariana Cristine Chagas Gomes, Rebeca Vargas Figueiredo Silva,  </a:t>
            </a:r>
            <a:r>
              <a:rPr lang="pt-BR" dirty="0" err="1">
                <a:latin typeface="Times New Roman" pitchFamily="18" charset="0"/>
                <a:cs typeface="Times New Roman" pitchFamily="18" charset="0"/>
              </a:rPr>
              <a:t>Rayane</a:t>
            </a:r>
            <a:r>
              <a:rPr lang="pt-BR" dirty="0">
                <a:latin typeface="Times New Roman" pitchFamily="18" charset="0"/>
                <a:cs typeface="Times New Roman" pitchFamily="18" charset="0"/>
              </a:rPr>
              <a:t> França </a:t>
            </a:r>
            <a:r>
              <a:rPr lang="pt-BR" dirty="0" err="1">
                <a:latin typeface="Times New Roman" pitchFamily="18" charset="0"/>
                <a:cs typeface="Times New Roman" pitchFamily="18" charset="0"/>
              </a:rPr>
              <a:t>Schwabenland</a:t>
            </a:r>
            <a:r>
              <a:rPr lang="pt-BR" dirty="0">
                <a:latin typeface="Times New Roman" pitchFamily="18" charset="0"/>
                <a:cs typeface="Times New Roman" pitchFamily="18" charset="0"/>
              </a:rPr>
              <a:t> </a:t>
            </a:r>
            <a:r>
              <a:rPr lang="pt-BR" dirty="0" smtClean="0">
                <a:latin typeface="Times New Roman" pitchFamily="18" charset="0"/>
                <a:cs typeface="Times New Roman" pitchFamily="18" charset="0"/>
              </a:rPr>
              <a:t>Ramos -</a:t>
            </a:r>
            <a:r>
              <a:rPr lang="en" dirty="0" smtClean="0">
                <a:latin typeface="Times New Roman" pitchFamily="18" charset="0"/>
                <a:cs typeface="Times New Roman" pitchFamily="18" charset="0"/>
              </a:rPr>
              <a:t> </a:t>
            </a:r>
            <a:r>
              <a:rPr lang="en" dirty="0">
                <a:latin typeface="Times New Roman" pitchFamily="18" charset="0"/>
                <a:cs typeface="Times New Roman" pitchFamily="18" charset="0"/>
              </a:rPr>
              <a:t>Acadêmicos de Enfermagem do 6o. Período</a:t>
            </a:r>
          </a:p>
          <a:p>
            <a:pPr marL="0" lvl="0" indent="0"/>
            <a:r>
              <a:rPr lang="pt-BR" dirty="0">
                <a:latin typeface="Times New Roman" pitchFamily="18" charset="0"/>
                <a:cs typeface="Times New Roman" pitchFamily="18" charset="0"/>
              </a:rPr>
              <a:t>          </a:t>
            </a:r>
          </a:p>
          <a:p>
            <a:pPr marL="222748" indent="-222748">
              <a:spcBef>
                <a:spcPts val="580"/>
              </a:spcBef>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Monitora da Disciplina: Raquel </a:t>
            </a:r>
            <a:r>
              <a:rPr lang="pt-BR" dirty="0" err="1" smtClean="0">
                <a:latin typeface="Times New Roman" panose="02020603050405020304" pitchFamily="18" charset="0"/>
                <a:ea typeface="Verdana" panose="020B0604030504040204" pitchFamily="34" charset="0"/>
                <a:cs typeface="Times New Roman" panose="02020603050405020304" pitchFamily="18" charset="0"/>
              </a:rPr>
              <a:t>Ravoni</a:t>
            </a:r>
            <a:r>
              <a:rPr lang="pt-BR" dirty="0" smtClean="0">
                <a:latin typeface="Times New Roman" panose="02020603050405020304" pitchFamily="18" charset="0"/>
                <a:ea typeface="Verdana" panose="020B0604030504040204" pitchFamily="34" charset="0"/>
                <a:cs typeface="Times New Roman" panose="02020603050405020304" pitchFamily="18" charset="0"/>
              </a:rPr>
              <a:t> dos Santos.</a:t>
            </a:r>
            <a:r>
              <a:rPr lang="pt-BR" dirty="0">
                <a:latin typeface="Times New Roman" panose="02020603050405020304" pitchFamily="18" charset="0"/>
                <a:ea typeface="Verdana" panose="020B0604030504040204" pitchFamily="34" charset="0"/>
                <a:cs typeface="Times New Roman" panose="02020603050405020304" pitchFamily="18" charset="0"/>
              </a:rPr>
              <a:t>	</a:t>
            </a:r>
          </a:p>
          <a:p>
            <a:pPr marL="222748" indent="-222748">
              <a:spcBef>
                <a:spcPts val="580"/>
              </a:spcBef>
              <a:buFont typeface="Wingdings 2"/>
              <a:buChar char=""/>
              <a:defRPr/>
            </a:pPr>
            <a:r>
              <a:rPr lang="pt-BR" altLang="pt-BR" dirty="0" err="1" smtClean="0">
                <a:latin typeface="Times New Roman" panose="02020603050405020304" pitchFamily="18" charset="0"/>
                <a:ea typeface="Verdana" panose="020B0604030504040204" pitchFamily="34" charset="0"/>
                <a:cs typeface="Times New Roman" panose="02020603050405020304" pitchFamily="18" charset="0"/>
              </a:rPr>
              <a:t>Pré</a:t>
            </a:r>
            <a:r>
              <a:rPr lang="pt-BR" altLang="pt-BR" dirty="0" smtClean="0">
                <a:latin typeface="Times New Roman" panose="02020603050405020304" pitchFamily="18" charset="0"/>
                <a:ea typeface="Verdana" panose="020B0604030504040204" pitchFamily="34" charset="0"/>
                <a:cs typeface="Times New Roman" panose="02020603050405020304" pitchFamily="18" charset="0"/>
              </a:rPr>
              <a:t> </a:t>
            </a:r>
            <a:r>
              <a:rPr lang="pt-BR" altLang="pt-BR" dirty="0">
                <a:latin typeface="Times New Roman" panose="02020603050405020304" pitchFamily="18" charset="0"/>
                <a:ea typeface="Verdana" panose="020B0604030504040204" pitchFamily="34" charset="0"/>
                <a:cs typeface="Times New Roman" panose="02020603050405020304" pitchFamily="18" charset="0"/>
              </a:rPr>
              <a:t>produção e </a:t>
            </a:r>
            <a:r>
              <a:rPr lang="pt-BR" dirty="0">
                <a:latin typeface="Times New Roman" panose="02020603050405020304" pitchFamily="18" charset="0"/>
                <a:ea typeface="Verdana" panose="020B0604030504040204" pitchFamily="34" charset="0"/>
                <a:cs typeface="Times New Roman" panose="02020603050405020304" pitchFamily="18" charset="0"/>
              </a:rPr>
              <a:t>Produção: </a:t>
            </a:r>
            <a:r>
              <a:rPr lang="en" dirty="0">
                <a:latin typeface="Times New Roman" pitchFamily="18" charset="0"/>
                <a:cs typeface="Times New Roman" pitchFamily="18" charset="0"/>
              </a:rPr>
              <a:t>Klenda Martins de </a:t>
            </a:r>
            <a:r>
              <a:rPr lang="en" dirty="0" smtClean="0">
                <a:latin typeface="Times New Roman" pitchFamily="18" charset="0"/>
                <a:cs typeface="Times New Roman" pitchFamily="18" charset="0"/>
              </a:rPr>
              <a:t>Sá. </a:t>
            </a:r>
            <a:endParaRPr lang="pt-BR" dirty="0">
              <a:latin typeface="Times New Roman" panose="02020603050405020304" pitchFamily="18" charset="0"/>
              <a:ea typeface="Verdana" panose="020B0604030504040204" pitchFamily="34" charset="0"/>
              <a:cs typeface="Times New Roman" panose="02020603050405020304" pitchFamily="18" charset="0"/>
            </a:endParaRPr>
          </a:p>
          <a:p>
            <a:pPr marL="222748" indent="-222748">
              <a:spcBef>
                <a:spcPts val="580"/>
              </a:spcBef>
              <a:buFont typeface="Wingdings 2"/>
              <a:buChar char=""/>
              <a:defRPr/>
            </a:pPr>
            <a:r>
              <a:rPr lang="pt-BR" dirty="0" smtClean="0">
                <a:latin typeface="Times New Roman" panose="02020603050405020304" pitchFamily="18" charset="0"/>
                <a:ea typeface="Verdana" panose="020B0604030504040204" pitchFamily="34" charset="0"/>
                <a:cs typeface="Times New Roman" panose="02020603050405020304" pitchFamily="18" charset="0"/>
              </a:rPr>
              <a:t>Pós-produção: </a:t>
            </a:r>
            <a:r>
              <a:rPr lang="pt-BR" altLang="pt-BR" dirty="0" smtClean="0">
                <a:latin typeface="Times New Roman" panose="02020603050405020304" pitchFamily="18" charset="0"/>
                <a:ea typeface="Verdana" panose="020B0604030504040204" pitchFamily="34" charset="0"/>
                <a:cs typeface="Times New Roman" panose="02020603050405020304" pitchFamily="18" charset="0"/>
              </a:rPr>
              <a:t> </a:t>
            </a:r>
            <a:r>
              <a:rPr lang="pt-BR" altLang="pt-BR" dirty="0" err="1">
                <a:latin typeface="Times New Roman" panose="02020603050405020304" pitchFamily="18" charset="0"/>
                <a:ea typeface="Verdana" panose="020B0604030504040204" pitchFamily="34" charset="0"/>
                <a:cs typeface="Times New Roman" panose="02020603050405020304" pitchFamily="18" charset="0"/>
              </a:rPr>
              <a:t>Drª</a:t>
            </a:r>
            <a:r>
              <a:rPr lang="pt-BR" altLang="pt-BR" dirty="0">
                <a:latin typeface="Times New Roman" panose="02020603050405020304" pitchFamily="18" charset="0"/>
                <a:ea typeface="Verdana" panose="020B0604030504040204" pitchFamily="34" charset="0"/>
                <a:cs typeface="Times New Roman" panose="02020603050405020304" pitchFamily="18" charset="0"/>
              </a:rPr>
              <a:t> </a:t>
            </a:r>
            <a:r>
              <a:rPr lang="pt-BR" altLang="pt-BR" dirty="0" err="1" smtClean="0">
                <a:latin typeface="Times New Roman" panose="02020603050405020304" pitchFamily="18" charset="0"/>
                <a:ea typeface="Verdana" panose="020B0604030504040204" pitchFamily="34" charset="0"/>
                <a:cs typeface="Times New Roman" panose="02020603050405020304" pitchFamily="18" charset="0"/>
              </a:rPr>
              <a:t>Maritza</a:t>
            </a:r>
            <a:r>
              <a:rPr lang="pt-BR" altLang="pt-BR" dirty="0" smtClean="0">
                <a:latin typeface="Times New Roman" panose="02020603050405020304" pitchFamily="18" charset="0"/>
                <a:ea typeface="Verdana" panose="020B0604030504040204" pitchFamily="34" charset="0"/>
                <a:cs typeface="Times New Roman" panose="02020603050405020304" pitchFamily="18" charset="0"/>
              </a:rPr>
              <a:t> Consuelo Ortiz Sanchez;</a:t>
            </a:r>
          </a:p>
          <a:p>
            <a:pPr>
              <a:spcBef>
                <a:spcPts val="580"/>
              </a:spcBef>
              <a:defRPr/>
            </a:pPr>
            <a:r>
              <a:rPr lang="pt-BR" dirty="0">
                <a:latin typeface="Times New Roman" panose="02020603050405020304" pitchFamily="18" charset="0"/>
                <a:ea typeface="Verdana" panose="020B0604030504040204" pitchFamily="34" charset="0"/>
                <a:cs typeface="Times New Roman" panose="02020603050405020304" pitchFamily="18" charset="0"/>
              </a:rPr>
              <a:t> </a:t>
            </a:r>
            <a:r>
              <a:rPr lang="pt-BR" dirty="0" smtClean="0">
                <a:latin typeface="Times New Roman" panose="02020603050405020304" pitchFamily="18" charset="0"/>
                <a:ea typeface="Verdana" panose="020B0604030504040204" pitchFamily="34" charset="0"/>
                <a:cs typeface="Times New Roman" panose="02020603050405020304" pitchFamily="18" charset="0"/>
              </a:rPr>
              <a:t>                             Esp. Mylena Vilaça Vivas.</a:t>
            </a:r>
            <a:endParaRPr lang="pt-BR" dirty="0">
              <a:latin typeface="Times New Roman" panose="02020603050405020304" pitchFamily="18" charset="0"/>
              <a:ea typeface="Verdana" panose="020B0604030504040204" pitchFamily="34" charset="0"/>
              <a:cs typeface="Times New Roman" panose="02020603050405020304" pitchFamily="18" charset="0"/>
            </a:endParaRPr>
          </a:p>
          <a:p>
            <a:endParaRPr lang="pt-BR" dirty="0"/>
          </a:p>
        </p:txBody>
      </p:sp>
      <p:sp>
        <p:nvSpPr>
          <p:cNvPr id="5" name="Retângulo 4"/>
          <p:cNvSpPr/>
          <p:nvPr/>
        </p:nvSpPr>
        <p:spPr>
          <a:xfrm>
            <a:off x="3475003" y="322843"/>
            <a:ext cx="966931" cy="369332"/>
          </a:xfrm>
          <a:prstGeom prst="rect">
            <a:avLst/>
          </a:prstGeom>
        </p:spPr>
        <p:txBody>
          <a:bodyPr wrap="none">
            <a:spAutoFit/>
          </a:bodyPr>
          <a:lstStyle/>
          <a:p>
            <a:pPr algn="ctr" eaLnBrk="1" hangingPunct="1"/>
            <a:r>
              <a:rPr lang="pt-BR" altLang="pt-BR" sz="1800" dirty="0">
                <a:solidFill>
                  <a:srgbClr val="FF0000"/>
                </a:solidFill>
                <a:latin typeface="Times New Roman" pitchFamily="18" charset="0"/>
                <a:cs typeface="Times New Roman" pitchFamily="18" charset="0"/>
              </a:rPr>
              <a:t>Créditos</a:t>
            </a:r>
          </a:p>
        </p:txBody>
      </p:sp>
      <p:pic>
        <p:nvPicPr>
          <p:cNvPr id="6" name="Google Shape;321;p30"/>
          <p:cNvPicPr preferRelativeResize="0"/>
          <p:nvPr/>
        </p:nvPicPr>
        <p:blipFill>
          <a:blip r:embed="rId2">
            <a:alphaModFix/>
          </a:blip>
          <a:stretch>
            <a:fillRect/>
          </a:stretch>
        </p:blipFill>
        <p:spPr>
          <a:xfrm>
            <a:off x="469048" y="3978340"/>
            <a:ext cx="990250" cy="1115150"/>
          </a:xfrm>
          <a:prstGeom prst="rect">
            <a:avLst/>
          </a:prstGeom>
          <a:noFill/>
          <a:ln>
            <a:noFill/>
          </a:ln>
        </p:spPr>
      </p:pic>
      <p:pic>
        <p:nvPicPr>
          <p:cNvPr id="7" name="Google Shape;320;p30"/>
          <p:cNvPicPr preferRelativeResize="0"/>
          <p:nvPr/>
        </p:nvPicPr>
        <p:blipFill>
          <a:blip r:embed="rId3">
            <a:alphaModFix/>
          </a:blip>
          <a:stretch>
            <a:fillRect/>
          </a:stretch>
        </p:blipFill>
        <p:spPr>
          <a:xfrm>
            <a:off x="6077606" y="3967735"/>
            <a:ext cx="2869325" cy="1304925"/>
          </a:xfrm>
          <a:prstGeom prst="rect">
            <a:avLst/>
          </a:prstGeom>
          <a:noFill/>
          <a:ln>
            <a:noFill/>
          </a:ln>
        </p:spPr>
      </p:pic>
    </p:spTree>
    <p:extLst>
      <p:ext uri="{BB962C8B-B14F-4D97-AF65-F5344CB8AC3E}">
        <p14:creationId xmlns:p14="http://schemas.microsoft.com/office/powerpoint/2010/main" val="210626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ctrTitle"/>
          </p:nvPr>
        </p:nvSpPr>
        <p:spPr>
          <a:xfrm>
            <a:off x="1230698" y="-13325"/>
            <a:ext cx="6420600" cy="9432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Competências gerenciais do Enfermeiro em uma Unidade Básica de Saúde - Estudo de </a:t>
            </a:r>
            <a:r>
              <a:rPr lang="en" sz="2000" dirty="0" smtClean="0"/>
              <a:t>Caso</a:t>
            </a:r>
            <a:endParaRPr sz="2000" dirty="0"/>
          </a:p>
        </p:txBody>
      </p:sp>
      <p:pic>
        <p:nvPicPr>
          <p:cNvPr id="320" name="Google Shape;320;p30"/>
          <p:cNvPicPr preferRelativeResize="0"/>
          <p:nvPr/>
        </p:nvPicPr>
        <p:blipFill>
          <a:blip r:embed="rId3">
            <a:alphaModFix/>
          </a:blip>
          <a:stretch>
            <a:fillRect/>
          </a:stretch>
        </p:blipFill>
        <p:spPr>
          <a:xfrm>
            <a:off x="6584580" y="4004429"/>
            <a:ext cx="3514725" cy="1304925"/>
          </a:xfrm>
          <a:prstGeom prst="rect">
            <a:avLst/>
          </a:prstGeom>
          <a:noFill/>
          <a:ln>
            <a:noFill/>
          </a:ln>
        </p:spPr>
      </p:pic>
      <p:pic>
        <p:nvPicPr>
          <p:cNvPr id="321" name="Google Shape;321;p30"/>
          <p:cNvPicPr preferRelativeResize="0"/>
          <p:nvPr/>
        </p:nvPicPr>
        <p:blipFill>
          <a:blip r:embed="rId4">
            <a:alphaModFix/>
          </a:blip>
          <a:stretch>
            <a:fillRect/>
          </a:stretch>
        </p:blipFill>
        <p:spPr>
          <a:xfrm>
            <a:off x="240448" y="3983514"/>
            <a:ext cx="990250" cy="1115150"/>
          </a:xfrm>
          <a:prstGeom prst="rect">
            <a:avLst/>
          </a:prstGeom>
          <a:noFill/>
          <a:ln>
            <a:noFill/>
          </a:ln>
        </p:spPr>
      </p:pic>
      <p:sp>
        <p:nvSpPr>
          <p:cNvPr id="5" name="CaixaDeTexto 4"/>
          <p:cNvSpPr txBox="1"/>
          <p:nvPr/>
        </p:nvSpPr>
        <p:spPr>
          <a:xfrm>
            <a:off x="3296530" y="4376045"/>
            <a:ext cx="3455352" cy="561692"/>
          </a:xfrm>
          <a:prstGeom prst="rect">
            <a:avLst/>
          </a:prstGeom>
          <a:noFill/>
        </p:spPr>
        <p:txBody>
          <a:bodyPr wrap="square" rtlCol="0">
            <a:spAutoFit/>
          </a:bodyPr>
          <a:lstStyle/>
          <a:p>
            <a:pPr eaLnBrk="1" hangingPunct="1">
              <a:spcBef>
                <a:spcPts val="250"/>
              </a:spcBef>
              <a:buSzPct val="80000"/>
              <a:buFont typeface="Century Gothic" pitchFamily="34" charset="0"/>
              <a:buAutoNum type="arabicPeriod"/>
              <a:defRPr/>
            </a:pPr>
            <a:r>
              <a:rPr lang="pt-BR" altLang="pt-BR" dirty="0" smtClean="0">
                <a:solidFill>
                  <a:schemeClr val="tx1"/>
                </a:solidFill>
                <a:latin typeface="Times New Roman" pitchFamily="18" charset="0"/>
                <a:cs typeface="Times New Roman" pitchFamily="18" charset="0"/>
              </a:rPr>
              <a:t>Instituição</a:t>
            </a:r>
            <a:r>
              <a:rPr lang="pt-BR" altLang="pt-BR" dirty="0">
                <a:solidFill>
                  <a:schemeClr val="tx1"/>
                </a:solidFill>
                <a:latin typeface="Times New Roman" pitchFamily="18" charset="0"/>
                <a:cs typeface="Times New Roman" pitchFamily="18" charset="0"/>
              </a:rPr>
              <a:t>: EEAAC/UFF</a:t>
            </a:r>
          </a:p>
          <a:p>
            <a:pPr eaLnBrk="1" hangingPunct="1">
              <a:spcBef>
                <a:spcPts val="250"/>
              </a:spcBef>
              <a:buSzPct val="80000"/>
              <a:buFont typeface="Century Gothic" pitchFamily="34" charset="0"/>
              <a:buAutoNum type="arabicPeriod"/>
              <a:defRPr/>
            </a:pPr>
            <a:r>
              <a:rPr lang="pt-BR" altLang="pt-BR" dirty="0" smtClean="0">
                <a:solidFill>
                  <a:schemeClr val="tx1"/>
                </a:solidFill>
                <a:latin typeface="Times New Roman" pitchFamily="18" charset="0"/>
                <a:cs typeface="Times New Roman" pitchFamily="18" charset="0"/>
              </a:rPr>
              <a:t>Núcleo </a:t>
            </a:r>
            <a:r>
              <a:rPr lang="pt-BR" altLang="pt-BR" dirty="0">
                <a:solidFill>
                  <a:schemeClr val="tx1"/>
                </a:solidFill>
                <a:latin typeface="Times New Roman" pitchFamily="18" charset="0"/>
                <a:cs typeface="Times New Roman" pitchFamily="18" charset="0"/>
              </a:rPr>
              <a:t>de Pesquisa </a:t>
            </a:r>
            <a:r>
              <a:rPr lang="pt-BR" altLang="pt-BR" dirty="0" smtClean="0">
                <a:solidFill>
                  <a:schemeClr val="tx1"/>
                </a:solidFill>
                <a:latin typeface="Times New Roman" pitchFamily="18" charset="0"/>
                <a:cs typeface="Times New Roman" pitchFamily="18" charset="0"/>
              </a:rPr>
              <a:t>NECIGEN</a:t>
            </a:r>
            <a:endParaRPr lang="pt-BR" altLang="pt-BR" dirty="0">
              <a:solidFill>
                <a:schemeClr val="tx1"/>
              </a:solidFill>
              <a:latin typeface="Times New Roman" pitchFamily="18" charset="0"/>
              <a:cs typeface="Times New Roman" pitchFamily="18" charset="0"/>
            </a:endParaRPr>
          </a:p>
        </p:txBody>
      </p:sp>
      <p:sp>
        <p:nvSpPr>
          <p:cNvPr id="8" name="Google Shape;319;p30"/>
          <p:cNvSpPr txBox="1">
            <a:spLocks noGrp="1"/>
          </p:cNvSpPr>
          <p:nvPr>
            <p:ph type="subTitle" idx="1"/>
          </p:nvPr>
        </p:nvSpPr>
        <p:spPr>
          <a:xfrm>
            <a:off x="452206" y="851885"/>
            <a:ext cx="9144000" cy="20194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latin typeface="Times New Roman" pitchFamily="18" charset="0"/>
                <a:cs typeface="Times New Roman" pitchFamily="18" charset="0"/>
              </a:rPr>
              <a:t>Authors: Acadêmcisos do 6o. Período </a:t>
            </a:r>
          </a:p>
          <a:p>
            <a:pPr marL="0" indent="0"/>
            <a:r>
              <a:rPr lang="en" sz="1400" dirty="0" smtClean="0">
                <a:latin typeface="Times New Roman" pitchFamily="18" charset="0"/>
                <a:cs typeface="Times New Roman" pitchFamily="18" charset="0"/>
              </a:rPr>
              <a:t>Ana </a:t>
            </a:r>
            <a:r>
              <a:rPr lang="en" sz="1400" dirty="0">
                <a:latin typeface="Times New Roman" pitchFamily="18" charset="0"/>
                <a:cs typeface="Times New Roman" pitchFamily="18" charset="0"/>
              </a:rPr>
              <a:t>Carolina </a:t>
            </a:r>
            <a:r>
              <a:rPr lang="en" sz="1400" dirty="0" smtClean="0">
                <a:latin typeface="Times New Roman" pitchFamily="18" charset="0"/>
                <a:cs typeface="Times New Roman" pitchFamily="18" charset="0"/>
              </a:rPr>
              <a:t>Amaral de Carvalho</a:t>
            </a:r>
            <a:r>
              <a:rPr lang="en" sz="1400" dirty="0">
                <a:latin typeface="Times New Roman" pitchFamily="18" charset="0"/>
                <a:cs typeface="Times New Roman" pitchFamily="18" charset="0"/>
              </a:rPr>
              <a:t>, </a:t>
            </a:r>
            <a:r>
              <a:rPr lang="en" sz="1400" dirty="0" smtClean="0">
                <a:latin typeface="Times New Roman" pitchFamily="18" charset="0"/>
                <a:cs typeface="Times New Roman" pitchFamily="18" charset="0"/>
              </a:rPr>
              <a:t>                                         </a:t>
            </a:r>
          </a:p>
          <a:p>
            <a:pPr marL="0" indent="0"/>
            <a:r>
              <a:rPr lang="en" sz="1100" b="1" dirty="0" smtClean="0">
                <a:latin typeface="Times New Roman" pitchFamily="18" charset="0"/>
                <a:cs typeface="Times New Roman" pitchFamily="18" charset="0"/>
              </a:rPr>
              <a:t>ORCID</a:t>
            </a:r>
            <a:r>
              <a:rPr lang="en" sz="1200" dirty="0" smtClean="0">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5"/>
              </a:rPr>
              <a:t>https://orcid.org/0000-0002-9498-2900</a:t>
            </a:r>
            <a:r>
              <a:rPr lang="pt-BR" sz="1100" dirty="0">
                <a:latin typeface="Times New Roman" panose="02020603050405020304" pitchFamily="18" charset="0"/>
                <a:cs typeface="Times New Roman" panose="02020603050405020304" pitchFamily="18" charset="0"/>
              </a:rPr>
              <a:t> </a:t>
            </a:r>
            <a:r>
              <a:rPr lang="pt-BR" sz="1100" dirty="0" smtClean="0">
                <a:latin typeface="Times New Roman" panose="02020603050405020304" pitchFamily="18" charset="0"/>
                <a:cs typeface="Times New Roman" panose="02020603050405020304" pitchFamily="18" charset="0"/>
              </a:rPr>
              <a:t> </a:t>
            </a:r>
            <a:r>
              <a:rPr lang="pt-BR" sz="1200" dirty="0" smtClean="0">
                <a:latin typeface="Times New Roman" panose="02020603050405020304" pitchFamily="18" charset="0"/>
                <a:cs typeface="Times New Roman" panose="02020603050405020304" pitchFamily="18" charset="0"/>
              </a:rPr>
              <a:t>;</a:t>
            </a:r>
          </a:p>
          <a:p>
            <a:pPr marL="0" indent="0"/>
            <a:r>
              <a:rPr lang="en" sz="1200" b="1" dirty="0" smtClean="0">
                <a:latin typeface="Times New Roman" pitchFamily="18" charset="0"/>
                <a:cs typeface="Times New Roman" pitchFamily="18" charset="0"/>
              </a:rPr>
              <a:t>Curriculo Lattes: </a:t>
            </a:r>
            <a:r>
              <a:rPr lang="pt-BR" sz="1100" u="sng" dirty="0" smtClean="0">
                <a:latin typeface="Times New Roman" panose="02020603050405020304" pitchFamily="18" charset="0"/>
                <a:cs typeface="Times New Roman" panose="02020603050405020304" pitchFamily="18" charset="0"/>
                <a:hlinkClick r:id="rId6"/>
              </a:rPr>
              <a:t>http</a:t>
            </a:r>
            <a:r>
              <a:rPr lang="pt-BR" sz="1100" u="sng" dirty="0">
                <a:latin typeface="Times New Roman" panose="02020603050405020304" pitchFamily="18" charset="0"/>
                <a:cs typeface="Times New Roman" panose="02020603050405020304" pitchFamily="18" charset="0"/>
                <a:hlinkClick r:id="rId6"/>
              </a:rPr>
              <a:t>://</a:t>
            </a:r>
            <a:r>
              <a:rPr lang="pt-BR" sz="1100" u="sng" dirty="0" smtClean="0">
                <a:latin typeface="Times New Roman" panose="02020603050405020304" pitchFamily="18" charset="0"/>
                <a:cs typeface="Times New Roman" panose="02020603050405020304" pitchFamily="18" charset="0"/>
                <a:hlinkClick r:id="rId6"/>
              </a:rPr>
              <a:t>lattes.cnpq.br/8876368625964246</a:t>
            </a:r>
            <a:endParaRPr lang="pt-BR" sz="1100" u="sng" dirty="0" smtClean="0">
              <a:latin typeface="Times New Roman" panose="02020603050405020304" pitchFamily="18" charset="0"/>
              <a:cs typeface="Times New Roman" panose="02020603050405020304" pitchFamily="18" charset="0"/>
            </a:endParaRPr>
          </a:p>
          <a:p>
            <a:pPr marL="0" indent="0"/>
            <a:endParaRPr lang="en" sz="1050" dirty="0" smtClean="0">
              <a:latin typeface="Times New Roman" pitchFamily="18" charset="0"/>
              <a:cs typeface="Times New Roman" pitchFamily="18" charset="0"/>
            </a:endParaRPr>
          </a:p>
          <a:p>
            <a:pPr marL="0" indent="0" algn="just"/>
            <a:r>
              <a:rPr lang="en" sz="1400" dirty="0" smtClean="0">
                <a:latin typeface="Times New Roman" pitchFamily="18" charset="0"/>
                <a:cs typeface="Times New Roman" pitchFamily="18" charset="0"/>
              </a:rPr>
              <a:t>Bárbara </a:t>
            </a:r>
            <a:r>
              <a:rPr lang="en" sz="1400" dirty="0">
                <a:latin typeface="Times New Roman" pitchFamily="18" charset="0"/>
                <a:cs typeface="Times New Roman" pitchFamily="18" charset="0"/>
              </a:rPr>
              <a:t>Yunes Freire Gomes </a:t>
            </a:r>
            <a:r>
              <a:rPr lang="en" sz="1400" dirty="0" smtClean="0">
                <a:latin typeface="Times New Roman" pitchFamily="18" charset="0"/>
                <a:cs typeface="Times New Roman" pitchFamily="18" charset="0"/>
              </a:rPr>
              <a:t>Teixeira,</a:t>
            </a:r>
            <a:r>
              <a:rPr lang="pt-BR" sz="1400" dirty="0">
                <a:latin typeface="Times New Roman" pitchFamily="18" charset="0"/>
                <a:cs typeface="Times New Roman" pitchFamily="18" charset="0"/>
              </a:rPr>
              <a:t> </a:t>
            </a:r>
            <a:endParaRPr lang="pt-BR" sz="1400" dirty="0" smtClean="0">
              <a:latin typeface="Times New Roman" pitchFamily="18" charset="0"/>
              <a:cs typeface="Times New Roman" pitchFamily="18" charset="0"/>
            </a:endParaRPr>
          </a:p>
          <a:p>
            <a:pPr marL="0" indent="0"/>
            <a:r>
              <a:rPr lang="en" sz="1100" b="1" dirty="0" smtClean="0">
                <a:latin typeface="Times New Roman" pitchFamily="18" charset="0"/>
                <a:cs typeface="Times New Roman" pitchFamily="18" charset="0"/>
              </a:rPr>
              <a:t>ORCID</a:t>
            </a:r>
            <a:r>
              <a:rPr lang="en" sz="1200" dirty="0" smtClean="0">
                <a:latin typeface="Times New Roman" pitchFamily="18" charset="0"/>
                <a:cs typeface="Times New Roman" pitchFamily="18" charset="0"/>
              </a:rPr>
              <a:t>: </a:t>
            </a:r>
            <a:r>
              <a:rPr lang="pt-BR" sz="1100" u="sng" dirty="0" smtClean="0">
                <a:latin typeface="Times New Roman" panose="02020603050405020304" pitchFamily="18" charset="0"/>
                <a:cs typeface="Times New Roman" panose="02020603050405020304" pitchFamily="18" charset="0"/>
                <a:hlinkClick r:id="rId7"/>
              </a:rPr>
              <a:t>https://orcid.org/0000-0002-3801-8703</a:t>
            </a:r>
            <a:r>
              <a:rPr lang="pt-BR" sz="1100" dirty="0" smtClean="0">
                <a:latin typeface="Times New Roman" panose="02020603050405020304" pitchFamily="18" charset="0"/>
                <a:cs typeface="Times New Roman" panose="02020603050405020304" pitchFamily="18" charset="0"/>
              </a:rPr>
              <a:t> </a:t>
            </a:r>
            <a:endParaRPr lang="pt-BR" sz="1100" dirty="0">
              <a:latin typeface="Times New Roman" panose="02020603050405020304" pitchFamily="18" charset="0"/>
              <a:cs typeface="Times New Roman" panose="02020603050405020304" pitchFamily="18" charset="0"/>
            </a:endParaRPr>
          </a:p>
          <a:p>
            <a:pPr marL="0" indent="0"/>
            <a:r>
              <a:rPr lang="en" sz="1200" b="1" dirty="0" smtClean="0">
                <a:latin typeface="Times New Roman" pitchFamily="18" charset="0"/>
                <a:cs typeface="Times New Roman" pitchFamily="18" charset="0"/>
              </a:rPr>
              <a:t>Curriculo Lattes: </a:t>
            </a:r>
            <a:r>
              <a:rPr lang="pt-BR" sz="1100" u="sng" dirty="0" smtClean="0">
                <a:latin typeface="Times New Roman" panose="02020603050405020304" pitchFamily="18" charset="0"/>
                <a:cs typeface="Times New Roman" panose="02020603050405020304" pitchFamily="18" charset="0"/>
                <a:hlinkClick r:id="rId8"/>
              </a:rPr>
              <a:t>http</a:t>
            </a:r>
            <a:r>
              <a:rPr lang="pt-BR" sz="1100" u="sng" dirty="0">
                <a:latin typeface="Times New Roman" panose="02020603050405020304" pitchFamily="18" charset="0"/>
                <a:cs typeface="Times New Roman" panose="02020603050405020304" pitchFamily="18" charset="0"/>
                <a:hlinkClick r:id="rId8"/>
              </a:rPr>
              <a:t>://lattes.cnpq.br/5406205269459391</a:t>
            </a:r>
            <a:endParaRPr lang="pt-BR" sz="1100" dirty="0" smtClean="0">
              <a:latin typeface="Times New Roman" pitchFamily="18" charset="0"/>
              <a:cs typeface="Times New Roman" pitchFamily="18" charset="0"/>
            </a:endParaRPr>
          </a:p>
          <a:p>
            <a:pPr marL="0" indent="0" algn="just"/>
            <a:endParaRPr lang="pt-BR" sz="1400" dirty="0" smtClean="0">
              <a:latin typeface="Times New Roman" pitchFamily="18" charset="0"/>
              <a:cs typeface="Times New Roman" pitchFamily="18" charset="0"/>
            </a:endParaRPr>
          </a:p>
          <a:p>
            <a:pPr marL="0" indent="0" algn="just"/>
            <a:r>
              <a:rPr lang="pt-BR" sz="1400" dirty="0" smtClean="0">
                <a:latin typeface="Times New Roman" pitchFamily="18" charset="0"/>
                <a:cs typeface="Times New Roman" pitchFamily="18" charset="0"/>
              </a:rPr>
              <a:t>Clarissa </a:t>
            </a:r>
            <a:r>
              <a:rPr lang="pt-BR" sz="1400" dirty="0">
                <a:latin typeface="Times New Roman" pitchFamily="18" charset="0"/>
                <a:cs typeface="Times New Roman" pitchFamily="18" charset="0"/>
              </a:rPr>
              <a:t>Alves de </a:t>
            </a:r>
            <a:r>
              <a:rPr lang="pt-BR" sz="1400" dirty="0" smtClean="0">
                <a:latin typeface="Times New Roman" pitchFamily="18" charset="0"/>
                <a:cs typeface="Times New Roman" pitchFamily="18" charset="0"/>
              </a:rPr>
              <a:t>Oliveira,</a:t>
            </a:r>
          </a:p>
          <a:p>
            <a:pPr marL="0" indent="0"/>
            <a:r>
              <a:rPr lang="en" sz="1100" b="1" dirty="0">
                <a:latin typeface="Times New Roman" pitchFamily="18" charset="0"/>
                <a:cs typeface="Times New Roman" pitchFamily="18" charset="0"/>
              </a:rPr>
              <a:t>ORCID</a:t>
            </a:r>
            <a:r>
              <a:rPr lang="en" sz="1100" dirty="0">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9"/>
              </a:rPr>
              <a:t>https://orcid.org/0000-0002-3093-3798</a:t>
            </a:r>
            <a:endParaRPr lang="pt-BR" sz="1100" dirty="0">
              <a:latin typeface="Times New Roman" panose="02020603050405020304" pitchFamily="18" charset="0"/>
              <a:cs typeface="Times New Roman" panose="02020603050405020304" pitchFamily="18" charset="0"/>
            </a:endParaRPr>
          </a:p>
          <a:p>
            <a:pPr marL="0" indent="0"/>
            <a:r>
              <a:rPr lang="en" sz="1200" b="1" dirty="0" smtClean="0">
                <a:latin typeface="Times New Roman" pitchFamily="18" charset="0"/>
                <a:cs typeface="Times New Roman" pitchFamily="18" charset="0"/>
              </a:rPr>
              <a:t>Curriculo Lattes:</a:t>
            </a:r>
            <a:r>
              <a:rPr lang="pt-BR" sz="1100" u="sng" dirty="0">
                <a:latin typeface="Times New Roman" panose="02020603050405020304" pitchFamily="18" charset="0"/>
                <a:cs typeface="Times New Roman" panose="02020603050405020304" pitchFamily="18" charset="0"/>
                <a:hlinkClick r:id="rId10"/>
              </a:rPr>
              <a:t>http://</a:t>
            </a:r>
            <a:r>
              <a:rPr lang="pt-BR" sz="1100" u="sng" dirty="0" smtClean="0">
                <a:latin typeface="Times New Roman" panose="02020603050405020304" pitchFamily="18" charset="0"/>
                <a:cs typeface="Times New Roman" panose="02020603050405020304" pitchFamily="18" charset="0"/>
                <a:hlinkClick r:id="rId10"/>
              </a:rPr>
              <a:t>lattes.cnpq.br/3441197687629328</a:t>
            </a:r>
            <a:endParaRPr lang="pt-BR" sz="1100" u="sng" dirty="0" smtClean="0">
              <a:latin typeface="Times New Roman" panose="02020603050405020304" pitchFamily="18" charset="0"/>
              <a:cs typeface="Times New Roman" panose="02020603050405020304" pitchFamily="18" charset="0"/>
            </a:endParaRPr>
          </a:p>
          <a:p>
            <a:pPr marL="0" indent="0"/>
            <a:endParaRPr lang="pt-BR" sz="1100" u="sng" dirty="0">
              <a:latin typeface="Times New Roman" panose="02020603050405020304" pitchFamily="18" charset="0"/>
              <a:cs typeface="Times New Roman" panose="02020603050405020304" pitchFamily="18" charset="0"/>
            </a:endParaRPr>
          </a:p>
          <a:p>
            <a:pPr marL="0" indent="0"/>
            <a:r>
              <a:rPr lang="en" sz="1400" dirty="0">
                <a:latin typeface="Times New Roman" pitchFamily="18" charset="0"/>
                <a:cs typeface="Times New Roman" pitchFamily="18" charset="0"/>
              </a:rPr>
              <a:t>Filipe Salgueiro </a:t>
            </a:r>
            <a:r>
              <a:rPr lang="en" sz="1400" dirty="0" smtClean="0">
                <a:latin typeface="Times New Roman" pitchFamily="18" charset="0"/>
                <a:cs typeface="Times New Roman" pitchFamily="18" charset="0"/>
              </a:rPr>
              <a:t>Brandão,</a:t>
            </a:r>
            <a:endParaRPr lang="en" sz="1400" dirty="0">
              <a:latin typeface="Times New Roman" pitchFamily="18" charset="0"/>
              <a:cs typeface="Times New Roman" pitchFamily="18" charset="0"/>
            </a:endParaRPr>
          </a:p>
          <a:p>
            <a:pPr marL="0" indent="0"/>
            <a:r>
              <a:rPr lang="en" sz="1100" b="1" dirty="0" smtClean="0">
                <a:latin typeface="Times New Roman" pitchFamily="18" charset="0"/>
                <a:cs typeface="Times New Roman" pitchFamily="18" charset="0"/>
              </a:rPr>
              <a:t>ORCID: </a:t>
            </a:r>
            <a:r>
              <a:rPr lang="pt-BR" sz="1100" u="sng" dirty="0" smtClean="0">
                <a:latin typeface="Times New Roman" panose="02020603050405020304" pitchFamily="18" charset="0"/>
                <a:cs typeface="Times New Roman" panose="02020603050405020304" pitchFamily="18" charset="0"/>
                <a:hlinkClick r:id="rId11"/>
              </a:rPr>
              <a:t>https://orcid.org/0000-0002-8798-5353</a:t>
            </a:r>
            <a:r>
              <a:rPr lang="pt-BR" sz="1100" dirty="0" smtClean="0">
                <a:latin typeface="Times New Roman" panose="02020603050405020304" pitchFamily="18" charset="0"/>
                <a:cs typeface="Times New Roman" panose="02020603050405020304" pitchFamily="18" charset="0"/>
              </a:rPr>
              <a:t> </a:t>
            </a:r>
          </a:p>
          <a:p>
            <a:pPr marL="0" indent="0"/>
            <a:r>
              <a:rPr lang="en" sz="1200" b="1" dirty="0" smtClean="0">
                <a:latin typeface="Times New Roman" pitchFamily="18" charset="0"/>
                <a:cs typeface="Times New Roman" pitchFamily="18" charset="0"/>
              </a:rPr>
              <a:t>Curriculo </a:t>
            </a:r>
            <a:r>
              <a:rPr lang="en" sz="1200" b="1" dirty="0">
                <a:latin typeface="Times New Roman" pitchFamily="18" charset="0"/>
                <a:cs typeface="Times New Roman" pitchFamily="18" charset="0"/>
              </a:rPr>
              <a:t>Lattes</a:t>
            </a:r>
            <a:r>
              <a:rPr lang="en" sz="1200" b="1" dirty="0" smtClean="0">
                <a:latin typeface="Times New Roman" pitchFamily="18" charset="0"/>
                <a:cs typeface="Times New Roman" pitchFamily="18" charset="0"/>
              </a:rPr>
              <a:t>:</a:t>
            </a:r>
            <a:r>
              <a:rPr lang="pt-BR" u="sng" dirty="0" smtClean="0">
                <a:hlinkClick r:id="rId12"/>
              </a:rPr>
              <a:t> </a:t>
            </a:r>
            <a:r>
              <a:rPr lang="pt-BR" sz="1100" u="sng" dirty="0" smtClean="0">
                <a:latin typeface="Times New Roman" panose="02020603050405020304" pitchFamily="18" charset="0"/>
                <a:cs typeface="Times New Roman" panose="02020603050405020304" pitchFamily="18" charset="0"/>
                <a:hlinkClick r:id="rId12"/>
              </a:rPr>
              <a:t>http://lattes.cnpq.br/5018337682567946</a:t>
            </a:r>
            <a:r>
              <a:rPr lang="pt-BR" sz="1100" dirty="0" smtClean="0">
                <a:latin typeface="Times New Roman" panose="02020603050405020304" pitchFamily="18" charset="0"/>
                <a:cs typeface="Times New Roman" panose="02020603050405020304" pitchFamily="18" charset="0"/>
              </a:rPr>
              <a:t> </a:t>
            </a:r>
          </a:p>
          <a:p>
            <a:pPr marL="0" indent="0"/>
            <a:endParaRPr lang="pt-BR" sz="1200" dirty="0" smtClean="0">
              <a:latin typeface="Times New Roman" panose="02020603050405020304" pitchFamily="18" charset="0"/>
              <a:cs typeface="Times New Roman" panose="02020603050405020304" pitchFamily="18" charset="0"/>
            </a:endParaRPr>
          </a:p>
          <a:p>
            <a:pPr marL="0" indent="0"/>
            <a:endParaRPr lang="en" sz="1400" dirty="0">
              <a:latin typeface="Times New Roman" pitchFamily="18" charset="0"/>
              <a:cs typeface="Times New Roman" pitchFamily="18" charset="0"/>
            </a:endParaRPr>
          </a:p>
          <a:p>
            <a:pPr marL="0" indent="0"/>
            <a:endParaRPr lang="pt-BR" sz="1100" dirty="0">
              <a:latin typeface="Times New Roman" panose="02020603050405020304" pitchFamily="18" charset="0"/>
              <a:cs typeface="Times New Roman" panose="02020603050405020304" pitchFamily="18" charset="0"/>
            </a:endParaRPr>
          </a:p>
          <a:p>
            <a:pPr marL="0" indent="0"/>
            <a:endParaRPr lang="pt-BR" sz="1800" dirty="0">
              <a:latin typeface="Times New Roman" pitchFamily="18" charset="0"/>
              <a:cs typeface="Times New Roman" pitchFamily="18" charset="0"/>
            </a:endParaRPr>
          </a:p>
          <a:p>
            <a:pPr marL="0" indent="0" algn="just"/>
            <a:r>
              <a:rPr lang="pt-BR" sz="1400" dirty="0" smtClean="0">
                <a:latin typeface="Times New Roman" pitchFamily="18" charset="0"/>
                <a:cs typeface="Times New Roman" pitchFamily="18" charset="0"/>
              </a:rPr>
              <a:t>    </a:t>
            </a:r>
            <a:endParaRPr lang="pt-BR" sz="1400" dirty="0">
              <a:latin typeface="Times New Roman" pitchFamily="18" charset="0"/>
              <a:cs typeface="Times New Roman" pitchFamily="18" charset="0"/>
            </a:endParaRPr>
          </a:p>
          <a:p>
            <a:pPr marL="0" lvl="0" indent="0"/>
            <a:endParaRPr lang="en" sz="1100" dirty="0"/>
          </a:p>
          <a:p>
            <a:pPr marL="0" lvl="0" indent="0" algn="l" rtl="0">
              <a:spcBef>
                <a:spcPts val="0"/>
              </a:spcBef>
              <a:spcAft>
                <a:spcPts val="0"/>
              </a:spcAft>
              <a:buNone/>
            </a:pPr>
            <a:endParaRPr dirty="0"/>
          </a:p>
        </p:txBody>
      </p:sp>
      <p:sp>
        <p:nvSpPr>
          <p:cNvPr id="9" name="CaixaDeTexto 8"/>
          <p:cNvSpPr txBox="1"/>
          <p:nvPr/>
        </p:nvSpPr>
        <p:spPr>
          <a:xfrm>
            <a:off x="4857951" y="1098805"/>
            <a:ext cx="4478482" cy="4678204"/>
          </a:xfrm>
          <a:prstGeom prst="rect">
            <a:avLst/>
          </a:prstGeom>
          <a:noFill/>
        </p:spPr>
        <p:txBody>
          <a:bodyPr wrap="square" rtlCol="0">
            <a:spAutoFit/>
          </a:bodyPr>
          <a:lstStyle/>
          <a:p>
            <a:r>
              <a:rPr lang="en" dirty="0" smtClean="0">
                <a:solidFill>
                  <a:schemeClr val="tx1"/>
                </a:solidFill>
                <a:latin typeface="Times New Roman" pitchFamily="18" charset="0"/>
                <a:cs typeface="Times New Roman" pitchFamily="18" charset="0"/>
              </a:rPr>
              <a:t>Klenda Martins de Sá,</a:t>
            </a:r>
          </a:p>
          <a:p>
            <a:r>
              <a:rPr lang="en" sz="1100" b="1" dirty="0" smtClean="0">
                <a:solidFill>
                  <a:schemeClr val="tx1"/>
                </a:solidFill>
                <a:latin typeface="Times New Roman" pitchFamily="18" charset="0"/>
                <a:cs typeface="Times New Roman" pitchFamily="18" charset="0"/>
              </a:rPr>
              <a:t>ORCID: </a:t>
            </a:r>
            <a:r>
              <a:rPr lang="pt-BR" sz="1100" u="sng" dirty="0">
                <a:solidFill>
                  <a:schemeClr val="tx1"/>
                </a:solidFill>
                <a:latin typeface="Times New Roman" panose="02020603050405020304" pitchFamily="18" charset="0"/>
                <a:cs typeface="Times New Roman" panose="02020603050405020304" pitchFamily="18" charset="0"/>
                <a:hlinkClick r:id="rId13"/>
              </a:rPr>
              <a:t>https://</a:t>
            </a:r>
            <a:r>
              <a:rPr lang="pt-BR" sz="1100" u="sng" dirty="0" smtClean="0">
                <a:solidFill>
                  <a:schemeClr val="tx1"/>
                </a:solidFill>
                <a:latin typeface="Times New Roman" panose="02020603050405020304" pitchFamily="18" charset="0"/>
                <a:cs typeface="Times New Roman" panose="02020603050405020304" pitchFamily="18" charset="0"/>
                <a:hlinkClick r:id="rId13"/>
              </a:rPr>
              <a:t>orcid.org/0000-0003-3266-8112</a:t>
            </a:r>
            <a:endParaRPr lang="pt-BR" sz="1100" dirty="0">
              <a:solidFill>
                <a:schemeClr val="tx1"/>
              </a:solidFill>
              <a:latin typeface="Times New Roman" panose="02020603050405020304" pitchFamily="18" charset="0"/>
              <a:cs typeface="Times New Roman" panose="02020603050405020304" pitchFamily="18" charset="0"/>
            </a:endParaRPr>
          </a:p>
          <a:p>
            <a:r>
              <a:rPr lang="en" sz="1200" b="1" dirty="0" smtClean="0">
                <a:solidFill>
                  <a:schemeClr val="tx1"/>
                </a:solidFill>
                <a:latin typeface="Times New Roman" pitchFamily="18" charset="0"/>
                <a:cs typeface="Times New Roman" pitchFamily="18" charset="0"/>
              </a:rPr>
              <a:t>Curriculo Lattes</a:t>
            </a:r>
            <a:r>
              <a:rPr lang="en" sz="1200" b="1" dirty="0" smtClean="0">
                <a:latin typeface="Times New Roman" pitchFamily="18" charset="0"/>
                <a:cs typeface="Times New Roman" pitchFamily="18" charset="0"/>
              </a:rPr>
              <a:t>:</a:t>
            </a:r>
            <a:r>
              <a:rPr lang="pt-BR" u="sng" dirty="0">
                <a:hlinkClick r:id="rId14"/>
              </a:rPr>
              <a:t> </a:t>
            </a:r>
            <a:r>
              <a:rPr lang="pt-BR" sz="1100" u="sng" dirty="0">
                <a:latin typeface="Times New Roman" panose="02020603050405020304" pitchFamily="18" charset="0"/>
                <a:cs typeface="Times New Roman" panose="02020603050405020304" pitchFamily="18" charset="0"/>
                <a:hlinkClick r:id="rId14"/>
              </a:rPr>
              <a:t>http://</a:t>
            </a:r>
            <a:r>
              <a:rPr lang="pt-BR" sz="1100" u="sng" dirty="0" smtClean="0">
                <a:latin typeface="Times New Roman" panose="02020603050405020304" pitchFamily="18" charset="0"/>
                <a:cs typeface="Times New Roman" panose="02020603050405020304" pitchFamily="18" charset="0"/>
                <a:hlinkClick r:id="rId14"/>
              </a:rPr>
              <a:t>lattes.cnpq.br/2990927433465610</a:t>
            </a:r>
            <a:endParaRPr lang="en" dirty="0">
              <a:latin typeface="Times New Roman" pitchFamily="18" charset="0"/>
              <a:cs typeface="Times New Roman" pitchFamily="18" charset="0"/>
            </a:endParaRPr>
          </a:p>
          <a:p>
            <a:endParaRPr lang="en" sz="1100" dirty="0" smtClean="0">
              <a:latin typeface="Times New Roman" pitchFamily="18" charset="0"/>
              <a:cs typeface="Times New Roman" pitchFamily="18" charset="0"/>
            </a:endParaRPr>
          </a:p>
          <a:p>
            <a:r>
              <a:rPr lang="en" dirty="0" smtClean="0">
                <a:solidFill>
                  <a:schemeClr val="tx1"/>
                </a:solidFill>
                <a:latin typeface="Times New Roman" pitchFamily="18" charset="0"/>
                <a:cs typeface="Times New Roman" pitchFamily="18" charset="0"/>
              </a:rPr>
              <a:t>Mariana Cristine Chagas Gomes,</a:t>
            </a:r>
          </a:p>
          <a:p>
            <a:r>
              <a:rPr lang="en" sz="1100" b="1" dirty="0">
                <a:solidFill>
                  <a:schemeClr val="tx1"/>
                </a:solidFill>
                <a:latin typeface="Times New Roman" pitchFamily="18" charset="0"/>
                <a:cs typeface="Times New Roman" pitchFamily="18" charset="0"/>
              </a:rPr>
              <a:t>ORCID: </a:t>
            </a:r>
            <a:r>
              <a:rPr lang="pt-BR" sz="1100" u="sng" dirty="0">
                <a:latin typeface="Times New Roman" panose="02020603050405020304" pitchFamily="18" charset="0"/>
                <a:cs typeface="Times New Roman" panose="02020603050405020304" pitchFamily="18" charset="0"/>
                <a:hlinkClick r:id="rId15"/>
              </a:rPr>
              <a:t>https://orcid.org/0000-0001-8959-2054</a:t>
            </a:r>
            <a:r>
              <a:rPr lang="pt-BR" sz="1100" dirty="0">
                <a:latin typeface="Times New Roman" panose="02020603050405020304" pitchFamily="18" charset="0"/>
                <a:cs typeface="Times New Roman" panose="02020603050405020304" pitchFamily="18" charset="0"/>
              </a:rPr>
              <a:t> </a:t>
            </a:r>
          </a:p>
          <a:p>
            <a:r>
              <a:rPr lang="en" sz="1200" b="1" dirty="0" smtClean="0">
                <a:solidFill>
                  <a:schemeClr val="tx1"/>
                </a:solidFill>
                <a:latin typeface="Times New Roman" pitchFamily="18" charset="0"/>
                <a:cs typeface="Times New Roman" pitchFamily="18" charset="0"/>
              </a:rPr>
              <a:t>Curriculo </a:t>
            </a:r>
            <a:r>
              <a:rPr lang="en" sz="1200" b="1" dirty="0">
                <a:solidFill>
                  <a:schemeClr val="tx1"/>
                </a:solidFill>
                <a:latin typeface="Times New Roman" pitchFamily="18" charset="0"/>
                <a:cs typeface="Times New Roman" pitchFamily="18" charset="0"/>
              </a:rPr>
              <a:t>Lattes</a:t>
            </a:r>
            <a:r>
              <a:rPr lang="en" sz="1200" b="1" dirty="0">
                <a:latin typeface="Times New Roman" pitchFamily="18" charset="0"/>
                <a:cs typeface="Times New Roman" pitchFamily="18" charset="0"/>
              </a:rPr>
              <a:t>:</a:t>
            </a:r>
            <a:r>
              <a:rPr lang="pt-BR" sz="1100" u="sng" dirty="0">
                <a:hlinkClick r:id="rId14"/>
              </a:rPr>
              <a:t> </a:t>
            </a:r>
            <a:r>
              <a:rPr lang="pt-BR" sz="1100" u="sng" dirty="0">
                <a:latin typeface="Times New Roman" panose="02020603050405020304" pitchFamily="18" charset="0"/>
                <a:cs typeface="Times New Roman" panose="02020603050405020304" pitchFamily="18" charset="0"/>
                <a:hlinkClick r:id="rId16"/>
              </a:rPr>
              <a:t>http://</a:t>
            </a:r>
            <a:r>
              <a:rPr lang="pt-BR" sz="1100" u="sng" dirty="0" smtClean="0">
                <a:latin typeface="Times New Roman" panose="02020603050405020304" pitchFamily="18" charset="0"/>
                <a:cs typeface="Times New Roman" panose="02020603050405020304" pitchFamily="18" charset="0"/>
                <a:hlinkClick r:id="rId16"/>
              </a:rPr>
              <a:t>lattes.cnpq.br/6925195089418807</a:t>
            </a:r>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dirty="0" smtClean="0">
                <a:solidFill>
                  <a:schemeClr val="tx1"/>
                </a:solidFill>
                <a:latin typeface="Times New Roman" panose="02020603050405020304" pitchFamily="18" charset="0"/>
                <a:cs typeface="Times New Roman" panose="02020603050405020304" pitchFamily="18" charset="0"/>
              </a:rPr>
              <a:t>Rebeca Vargas Figueiredo Silva, </a:t>
            </a:r>
          </a:p>
          <a:p>
            <a:r>
              <a:rPr lang="en" sz="1100" b="1" dirty="0">
                <a:solidFill>
                  <a:schemeClr val="tx1"/>
                </a:solidFill>
                <a:latin typeface="Times New Roman" pitchFamily="18" charset="0"/>
                <a:cs typeface="Times New Roman" pitchFamily="18" charset="0"/>
              </a:rPr>
              <a:t>ORCID: </a:t>
            </a:r>
            <a:r>
              <a:rPr lang="pt-BR" sz="1100" u="sng" dirty="0">
                <a:latin typeface="Times New Roman" panose="02020603050405020304" pitchFamily="18" charset="0"/>
                <a:cs typeface="Times New Roman" panose="02020603050405020304" pitchFamily="18" charset="0"/>
                <a:hlinkClick r:id="rId17"/>
              </a:rPr>
              <a:t>https://orcid.org/0000-0002-2658-0184</a:t>
            </a:r>
            <a:r>
              <a:rPr lang="pt-BR" sz="1100" dirty="0">
                <a:latin typeface="Times New Roman" panose="02020603050405020304" pitchFamily="18" charset="0"/>
                <a:cs typeface="Times New Roman" panose="02020603050405020304" pitchFamily="18" charset="0"/>
              </a:rPr>
              <a:t> </a:t>
            </a:r>
          </a:p>
          <a:p>
            <a:r>
              <a:rPr lang="en" sz="1200" b="1" dirty="0" smtClean="0">
                <a:solidFill>
                  <a:schemeClr val="tx1"/>
                </a:solidFill>
                <a:latin typeface="Times New Roman" pitchFamily="18" charset="0"/>
                <a:cs typeface="Times New Roman" pitchFamily="18" charset="0"/>
              </a:rPr>
              <a:t>Curriculo </a:t>
            </a:r>
            <a:r>
              <a:rPr lang="en" sz="1200" b="1" dirty="0">
                <a:solidFill>
                  <a:schemeClr val="tx1"/>
                </a:solidFill>
                <a:latin typeface="Times New Roman" pitchFamily="18" charset="0"/>
                <a:cs typeface="Times New Roman" pitchFamily="18" charset="0"/>
              </a:rPr>
              <a:t>Lattes</a:t>
            </a:r>
            <a:r>
              <a:rPr lang="en" sz="1200" b="1" dirty="0">
                <a:latin typeface="Times New Roman" pitchFamily="18" charset="0"/>
                <a:cs typeface="Times New Roman" pitchFamily="18" charset="0"/>
              </a:rPr>
              <a:t>:</a:t>
            </a:r>
            <a:r>
              <a:rPr lang="pt-BR" sz="1100" u="sng" dirty="0">
                <a:hlinkClick r:id="rId14"/>
              </a:rPr>
              <a:t> </a:t>
            </a:r>
            <a:r>
              <a:rPr lang="pt-BR" sz="1100" u="sng" dirty="0">
                <a:latin typeface="Times New Roman" panose="02020603050405020304" pitchFamily="18" charset="0"/>
                <a:cs typeface="Times New Roman" panose="02020603050405020304" pitchFamily="18" charset="0"/>
                <a:hlinkClick r:id="rId18"/>
              </a:rPr>
              <a:t>http://</a:t>
            </a:r>
            <a:r>
              <a:rPr lang="pt-BR" sz="1100" u="sng" dirty="0" smtClean="0">
                <a:latin typeface="Times New Roman" panose="02020603050405020304" pitchFamily="18" charset="0"/>
                <a:cs typeface="Times New Roman" panose="02020603050405020304" pitchFamily="18" charset="0"/>
                <a:hlinkClick r:id="rId18"/>
              </a:rPr>
              <a:t>lattes.cnpq.br/9493881465233412</a:t>
            </a:r>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dirty="0" err="1" smtClean="0">
                <a:solidFill>
                  <a:schemeClr val="tx1"/>
                </a:solidFill>
                <a:latin typeface="Times New Roman" panose="02020603050405020304" pitchFamily="18" charset="0"/>
                <a:cs typeface="Times New Roman" panose="02020603050405020304" pitchFamily="18" charset="0"/>
              </a:rPr>
              <a:t>Rayane</a:t>
            </a:r>
            <a:r>
              <a:rPr lang="pt-BR" dirty="0" smtClean="0">
                <a:solidFill>
                  <a:schemeClr val="tx1"/>
                </a:solidFill>
                <a:latin typeface="Times New Roman" panose="02020603050405020304" pitchFamily="18" charset="0"/>
                <a:cs typeface="Times New Roman" panose="02020603050405020304" pitchFamily="18" charset="0"/>
              </a:rPr>
              <a:t> França </a:t>
            </a:r>
            <a:r>
              <a:rPr lang="pt-BR" dirty="0" err="1" smtClean="0">
                <a:solidFill>
                  <a:schemeClr val="tx1"/>
                </a:solidFill>
                <a:latin typeface="Times New Roman" panose="02020603050405020304" pitchFamily="18" charset="0"/>
                <a:cs typeface="Times New Roman" panose="02020603050405020304" pitchFamily="18" charset="0"/>
              </a:rPr>
              <a:t>Schwabenland</a:t>
            </a:r>
            <a:r>
              <a:rPr lang="pt-BR" dirty="0" smtClean="0">
                <a:solidFill>
                  <a:schemeClr val="tx1"/>
                </a:solidFill>
                <a:latin typeface="Times New Roman" panose="02020603050405020304" pitchFamily="18" charset="0"/>
                <a:cs typeface="Times New Roman" panose="02020603050405020304" pitchFamily="18" charset="0"/>
              </a:rPr>
              <a:t> Ramos </a:t>
            </a:r>
          </a:p>
          <a:p>
            <a:r>
              <a:rPr lang="en" sz="1100" b="1" dirty="0">
                <a:solidFill>
                  <a:schemeClr val="tx1"/>
                </a:solidFill>
                <a:latin typeface="Times New Roman" pitchFamily="18" charset="0"/>
                <a:cs typeface="Times New Roman" pitchFamily="18" charset="0"/>
              </a:rPr>
              <a:t>ORCID</a:t>
            </a:r>
            <a:r>
              <a:rPr lang="en" b="1" dirty="0">
                <a:solidFill>
                  <a:schemeClr val="tx1"/>
                </a:solidFill>
                <a:latin typeface="Times New Roman" pitchFamily="18" charset="0"/>
                <a:cs typeface="Times New Roman" pitchFamily="18" charset="0"/>
              </a:rPr>
              <a:t>: </a:t>
            </a:r>
            <a:r>
              <a:rPr lang="pt-BR" sz="1100" u="sng" dirty="0">
                <a:latin typeface="Times New Roman" panose="02020603050405020304" pitchFamily="18" charset="0"/>
                <a:cs typeface="Times New Roman" panose="02020603050405020304" pitchFamily="18" charset="0"/>
                <a:hlinkClick r:id="rId19"/>
              </a:rPr>
              <a:t>https://orcid.org/0000-0002-3129-270X</a:t>
            </a:r>
            <a:r>
              <a:rPr lang="pt-BR" sz="1100" dirty="0">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a:p>
            <a:r>
              <a:rPr lang="en" sz="1200" b="1" dirty="0">
                <a:solidFill>
                  <a:schemeClr val="tx1"/>
                </a:solidFill>
                <a:latin typeface="Times New Roman" pitchFamily="18" charset="0"/>
                <a:cs typeface="Times New Roman" pitchFamily="18" charset="0"/>
              </a:rPr>
              <a:t>Curriculo </a:t>
            </a:r>
            <a:r>
              <a:rPr lang="en" sz="1200" b="1" dirty="0" smtClean="0">
                <a:solidFill>
                  <a:schemeClr val="tx1"/>
                </a:solidFill>
                <a:latin typeface="Times New Roman" pitchFamily="18" charset="0"/>
                <a:cs typeface="Times New Roman" pitchFamily="18" charset="0"/>
              </a:rPr>
              <a:t>Lattes</a:t>
            </a:r>
            <a:r>
              <a:rPr lang="en" sz="1200" b="1" dirty="0" smtClean="0">
                <a:latin typeface="Times New Roman" pitchFamily="18" charset="0"/>
                <a:cs typeface="Times New Roman" pitchFamily="18" charset="0"/>
              </a:rPr>
              <a:t>:</a:t>
            </a:r>
            <a:r>
              <a:rPr lang="pt-BR" sz="1100" u="sng" dirty="0">
                <a:latin typeface="Times New Roman" panose="02020603050405020304" pitchFamily="18" charset="0"/>
                <a:cs typeface="Times New Roman" panose="02020603050405020304" pitchFamily="18" charset="0"/>
                <a:hlinkClick r:id="rId20"/>
              </a:rPr>
              <a:t>http://lattes.cnpq.br/3042846640284243</a:t>
            </a:r>
            <a:endParaRPr lang="pt-BR" sz="1100" dirty="0">
              <a:latin typeface="Times New Roman" panose="02020603050405020304" pitchFamily="18" charset="0"/>
              <a:cs typeface="Times New Roman" panose="02020603050405020304" pitchFamily="18" charset="0"/>
            </a:endParaRPr>
          </a:p>
          <a:p>
            <a:endParaRPr lang="pt-BR" dirty="0" smtClean="0">
              <a:solidFill>
                <a:schemeClr val="tx1"/>
              </a:solidFill>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r>
              <a:rPr lang="pt-BR" sz="1100" dirty="0" smtClean="0">
                <a:latin typeface="Times New Roman" panose="02020603050405020304" pitchFamily="18" charset="0"/>
                <a:cs typeface="Times New Roman" panose="02020603050405020304" pitchFamily="18" charset="0"/>
              </a:rPr>
              <a:t> </a:t>
            </a:r>
            <a:endParaRPr lang="pt-BR" sz="1100" dirty="0">
              <a:latin typeface="Times New Roman" panose="02020603050405020304" pitchFamily="18" charset="0"/>
              <a:cs typeface="Times New Roman" panose="02020603050405020304" pitchFamily="18" charset="0"/>
            </a:endParaRPr>
          </a:p>
          <a:p>
            <a:endParaRPr lang="pt-BR" sz="1100" u="sng" dirty="0" smtClean="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endParaRPr lang="pt-BR" sz="1100" u="sng" dirty="0">
              <a:latin typeface="Times New Roman" panose="02020603050405020304" pitchFamily="18" charset="0"/>
              <a:cs typeface="Times New Roman" panose="02020603050405020304" pitchFamily="18" charset="0"/>
            </a:endParaRPr>
          </a:p>
          <a:p>
            <a:endParaRPr lang="pt-BR" sz="1100" dirty="0">
              <a:latin typeface="Times New Roman" panose="02020603050405020304" pitchFamily="18" charset="0"/>
              <a:cs typeface="Times New Roman" panose="02020603050405020304" pitchFamily="18" charset="0"/>
            </a:endParaRPr>
          </a:p>
          <a:p>
            <a:endParaRPr lang="en" sz="1100" dirty="0">
              <a:latin typeface="Times New Roman" pitchFamily="18" charset="0"/>
              <a:cs typeface="Times New Roman" pitchFamily="18" charset="0"/>
            </a:endParaRPr>
          </a:p>
          <a:p>
            <a:endParaRPr lang="en" sz="1100" dirty="0" smtClean="0">
              <a:latin typeface="Times New Roman" pitchFamily="18" charset="0"/>
              <a:cs typeface="Times New Roman" pitchFamily="18" charset="0"/>
            </a:endParaRPr>
          </a:p>
          <a:p>
            <a:endParaRPr lang="pt-B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47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167626" y="277319"/>
            <a:ext cx="260919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t>Conceitos</a:t>
            </a:r>
            <a:endParaRPr sz="2800" dirty="0"/>
          </a:p>
        </p:txBody>
      </p:sp>
      <p:sp>
        <p:nvSpPr>
          <p:cNvPr id="337" name="Google Shape;337;p32"/>
          <p:cNvSpPr txBox="1"/>
          <p:nvPr/>
        </p:nvSpPr>
        <p:spPr>
          <a:xfrm>
            <a:off x="167626" y="1031324"/>
            <a:ext cx="8534940" cy="35486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dirty="0"/>
              <a:t>1.1 Competências Gerenciais do </a:t>
            </a:r>
            <a:r>
              <a:rPr lang="en" b="1" dirty="0" smtClean="0"/>
              <a:t>Enfermeiro</a:t>
            </a:r>
          </a:p>
          <a:p>
            <a:pPr marL="0" lvl="0" indent="0" algn="l" rtl="0">
              <a:lnSpc>
                <a:spcPct val="115000"/>
              </a:lnSpc>
              <a:spcBef>
                <a:spcPts val="0"/>
              </a:spcBef>
              <a:spcAft>
                <a:spcPts val="0"/>
              </a:spcAft>
              <a:buNone/>
            </a:pPr>
            <a:endParaRPr b="1" dirty="0"/>
          </a:p>
          <a:p>
            <a:pPr marL="0" lvl="0" indent="0" algn="just" rtl="0">
              <a:lnSpc>
                <a:spcPct val="150000"/>
              </a:lnSpc>
              <a:spcBef>
                <a:spcPts val="0"/>
              </a:spcBef>
              <a:spcAft>
                <a:spcPts val="0"/>
              </a:spcAft>
              <a:buNone/>
            </a:pPr>
            <a:r>
              <a:rPr lang="en" dirty="0">
                <a:highlight>
                  <a:schemeClr val="lt1"/>
                </a:highlight>
              </a:rPr>
              <a:t>Um gerente competente deve ser capaz de mobilizar conhecimentos, informações e até mesmo atitudes, para aplicá-los, com capacidade de julgamento, em situações reais e concretas, individualmente e com sua equipe de trabalho, reunindo um conjunto de habilidades.(SANCHES et al, 2006). Estudos sobre a prática gerencial e o mundo do trabalho na Enfermagem, tem mostrado que as competências constituem um tema de discussão imediata a fim de se dar respostas às necessidades desta prática. Autores têm abordado individualmente competências como a interpessoal, a liderança, a motivação da equipe, a comunicação, entre outras, também importantes, num claro sinal que discuti-las tem sido uma necessidade percebida e manifestada. (CUNHA e NETO, 2006)</a:t>
            </a:r>
            <a:endParaRPr dirty="0">
              <a:highlight>
                <a:schemeClr val="lt1"/>
              </a:highlight>
            </a:endParaRPr>
          </a:p>
          <a:p>
            <a:pPr marL="0" lvl="0" indent="0" algn="l" rtl="0">
              <a:lnSpc>
                <a:spcPct val="115000"/>
              </a:lnSpc>
              <a:spcBef>
                <a:spcPts val="0"/>
              </a:spcBef>
              <a:spcAft>
                <a:spcPts val="0"/>
              </a:spcAft>
              <a:buNone/>
            </a:pPr>
            <a:endParaRPr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65150" y="151196"/>
            <a:ext cx="260919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t>Conceitos</a:t>
            </a:r>
            <a:endParaRPr sz="2800" dirty="0"/>
          </a:p>
        </p:txBody>
      </p:sp>
      <p:sp>
        <p:nvSpPr>
          <p:cNvPr id="337" name="Google Shape;337;p32"/>
          <p:cNvSpPr txBox="1"/>
          <p:nvPr/>
        </p:nvSpPr>
        <p:spPr>
          <a:xfrm>
            <a:off x="180525" y="1009108"/>
            <a:ext cx="4128478" cy="2880758"/>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pt-BR" b="1" dirty="0" smtClean="0"/>
              <a:t>1.2.  </a:t>
            </a:r>
            <a:r>
              <a:rPr lang="pt-BR" b="1" dirty="0"/>
              <a:t>A importância das Vacinas </a:t>
            </a:r>
            <a:endParaRPr sz="1600" b="1" dirty="0"/>
          </a:p>
          <a:p>
            <a:pPr algn="just">
              <a:lnSpc>
                <a:spcPct val="115000"/>
              </a:lnSpc>
            </a:pPr>
            <a:r>
              <a:rPr lang="pt-BR" dirty="0">
                <a:highlight>
                  <a:srgbClr val="FFFFFF"/>
                </a:highlight>
              </a:rPr>
              <a:t>As vacinas são consideradas um dos principais avanços na saúde pública mundial, pois, desde sua criação salvaram muito mais vidas do que qualquer outro tipo de medicamento. As </a:t>
            </a:r>
            <a:r>
              <a:rPr lang="pt-BR" dirty="0" smtClean="0">
                <a:highlight>
                  <a:srgbClr val="FFFFFF"/>
                </a:highlight>
              </a:rPr>
              <a:t>vacinas </a:t>
            </a:r>
            <a:r>
              <a:rPr lang="pt-BR" dirty="0">
                <a:highlight>
                  <a:srgbClr val="FFFFFF"/>
                </a:highlight>
              </a:rPr>
              <a:t>protegem milhões de pessoas contra a dor, sofrimento e mesmo incapacitação permanente, reduzindo, ainda a velocidade de disseminação das diversas doenças </a:t>
            </a:r>
            <a:r>
              <a:rPr lang="pt-BR" dirty="0" err="1">
                <a:highlight>
                  <a:srgbClr val="FFFFFF"/>
                </a:highlight>
              </a:rPr>
              <a:t>imunopreveníveis</a:t>
            </a:r>
            <a:r>
              <a:rPr lang="pt-BR" dirty="0">
                <a:highlight>
                  <a:srgbClr val="FFFFFF"/>
                </a:highlight>
              </a:rPr>
              <a:t>. </a:t>
            </a:r>
          </a:p>
          <a:p>
            <a:pPr marL="0" lvl="0" indent="0" algn="l" rtl="0">
              <a:lnSpc>
                <a:spcPct val="115000"/>
              </a:lnSpc>
              <a:spcBef>
                <a:spcPts val="0"/>
              </a:spcBef>
              <a:spcAft>
                <a:spcPts val="0"/>
              </a:spcAft>
              <a:buNone/>
            </a:pPr>
            <a:endParaRPr sz="1600" b="1" dirty="0"/>
          </a:p>
        </p:txBody>
      </p:sp>
      <p:sp>
        <p:nvSpPr>
          <p:cNvPr id="2" name="Retângulo 1"/>
          <p:cNvSpPr/>
          <p:nvPr/>
        </p:nvSpPr>
        <p:spPr>
          <a:xfrm>
            <a:off x="4406105" y="536859"/>
            <a:ext cx="4532586" cy="4293483"/>
          </a:xfrm>
          <a:prstGeom prst="rect">
            <a:avLst/>
          </a:prstGeom>
        </p:spPr>
        <p:txBody>
          <a:bodyPr wrap="square">
            <a:spAutoFit/>
          </a:bodyPr>
          <a:lstStyle/>
          <a:p>
            <a:pPr lvl="0">
              <a:lnSpc>
                <a:spcPct val="200000"/>
              </a:lnSpc>
            </a:pPr>
            <a:r>
              <a:rPr lang="pt-BR" b="1" dirty="0"/>
              <a:t>1.3 Crianças na campanha de vacinação: Baixa adesão </a:t>
            </a:r>
          </a:p>
          <a:p>
            <a:pPr lvl="0">
              <a:lnSpc>
                <a:spcPct val="200000"/>
              </a:lnSpc>
            </a:pPr>
            <a:r>
              <a:rPr lang="pt-BR" dirty="0">
                <a:highlight>
                  <a:srgbClr val="FFFFFF"/>
                </a:highlight>
              </a:rPr>
              <a:t>O ministério da Saúde aposta mais em cinco razões:</a:t>
            </a:r>
          </a:p>
          <a:p>
            <a:pPr marL="457200" lvl="0" indent="-304800" algn="just">
              <a:lnSpc>
                <a:spcPct val="150000"/>
              </a:lnSpc>
              <a:buSzPts val="1200"/>
              <a:buChar char="●"/>
            </a:pPr>
            <a:r>
              <a:rPr lang="pt-BR" dirty="0">
                <a:highlight>
                  <a:srgbClr val="FFFFFF"/>
                </a:highlight>
              </a:rPr>
              <a:t> A percepção enganosa dos pais.</a:t>
            </a:r>
          </a:p>
          <a:p>
            <a:pPr marL="457200" lvl="0" indent="-304800" algn="just">
              <a:lnSpc>
                <a:spcPct val="150000"/>
              </a:lnSpc>
              <a:buSzPts val="1200"/>
              <a:buChar char="●"/>
            </a:pPr>
            <a:r>
              <a:rPr lang="pt-BR" dirty="0">
                <a:highlight>
                  <a:srgbClr val="FFFFFF"/>
                </a:highlight>
              </a:rPr>
              <a:t> O desconhecimento de quais são os imunizantes que integram o calendário nacional.</a:t>
            </a:r>
          </a:p>
          <a:p>
            <a:pPr marL="457200" lvl="0" indent="-304800" algn="just">
              <a:lnSpc>
                <a:spcPct val="150000"/>
              </a:lnSpc>
              <a:buSzPts val="1200"/>
              <a:buChar char="●"/>
            </a:pPr>
            <a:r>
              <a:rPr lang="pt-BR" dirty="0">
                <a:highlight>
                  <a:srgbClr val="FFFFFF"/>
                </a:highlight>
              </a:rPr>
              <a:t>O medo de que as vacinas causem reações.</a:t>
            </a:r>
          </a:p>
          <a:p>
            <a:pPr marL="457200" lvl="0" indent="-304800" algn="just">
              <a:lnSpc>
                <a:spcPct val="150000"/>
              </a:lnSpc>
              <a:buSzPts val="1200"/>
              <a:buChar char="●"/>
            </a:pPr>
            <a:r>
              <a:rPr lang="pt-BR" dirty="0">
                <a:highlight>
                  <a:srgbClr val="FFFFFF"/>
                </a:highlight>
              </a:rPr>
              <a:t>O receio de que o número elevado de imunizantes sobrecarregue o sistema imunológico; </a:t>
            </a:r>
          </a:p>
          <a:p>
            <a:pPr marL="457200" lvl="0" indent="-304800" algn="just">
              <a:lnSpc>
                <a:spcPct val="150000"/>
              </a:lnSpc>
              <a:buSzPts val="1200"/>
              <a:buChar char="●"/>
            </a:pPr>
            <a:r>
              <a:rPr lang="pt-BR" dirty="0">
                <a:highlight>
                  <a:srgbClr val="FFFFFF"/>
                </a:highlight>
              </a:rPr>
              <a:t>A falta de tempo das pessoas para ir aos postos de saúde.(ZORZETTO, 2018). </a:t>
            </a:r>
          </a:p>
        </p:txBody>
      </p:sp>
    </p:spTree>
    <p:extLst>
      <p:ext uri="{BB962C8B-B14F-4D97-AF65-F5344CB8AC3E}">
        <p14:creationId xmlns:p14="http://schemas.microsoft.com/office/powerpoint/2010/main" val="169021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65150" y="151196"/>
            <a:ext cx="260919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t>Conceitos</a:t>
            </a:r>
            <a:endParaRPr sz="2800" dirty="0"/>
          </a:p>
        </p:txBody>
      </p:sp>
      <p:sp>
        <p:nvSpPr>
          <p:cNvPr id="337" name="Google Shape;337;p32"/>
          <p:cNvSpPr txBox="1"/>
          <p:nvPr/>
        </p:nvSpPr>
        <p:spPr>
          <a:xfrm>
            <a:off x="65150" y="652950"/>
            <a:ext cx="4837926" cy="1120276"/>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endParaRPr sz="1200" b="1" dirty="0"/>
          </a:p>
          <a:p>
            <a:pPr marL="0" lvl="0" indent="0" algn="l" rtl="0">
              <a:lnSpc>
                <a:spcPct val="115000"/>
              </a:lnSpc>
              <a:spcBef>
                <a:spcPts val="0"/>
              </a:spcBef>
              <a:spcAft>
                <a:spcPts val="0"/>
              </a:spcAft>
              <a:buNone/>
            </a:pPr>
            <a:endParaRPr sz="1600" b="1" dirty="0"/>
          </a:p>
          <a:p>
            <a:pPr marL="0" lvl="0" indent="0" algn="l" rtl="0">
              <a:lnSpc>
                <a:spcPct val="115000"/>
              </a:lnSpc>
              <a:spcBef>
                <a:spcPts val="0"/>
              </a:spcBef>
              <a:spcAft>
                <a:spcPts val="0"/>
              </a:spcAft>
              <a:buNone/>
            </a:pPr>
            <a:endParaRPr sz="1600" b="1" dirty="0"/>
          </a:p>
        </p:txBody>
      </p:sp>
      <p:sp>
        <p:nvSpPr>
          <p:cNvPr id="2" name="Retângulo 1"/>
          <p:cNvSpPr/>
          <p:nvPr/>
        </p:nvSpPr>
        <p:spPr>
          <a:xfrm>
            <a:off x="183391" y="850017"/>
            <a:ext cx="3925613" cy="4293483"/>
          </a:xfrm>
          <a:prstGeom prst="rect">
            <a:avLst/>
          </a:prstGeom>
        </p:spPr>
        <p:txBody>
          <a:bodyPr wrap="square">
            <a:spAutoFit/>
          </a:bodyPr>
          <a:lstStyle/>
          <a:p>
            <a:pPr lvl="0" algn="just">
              <a:lnSpc>
                <a:spcPct val="150000"/>
              </a:lnSpc>
            </a:pPr>
            <a:r>
              <a:rPr lang="pt-BR" b="1" dirty="0"/>
              <a:t>1.4 Movimento </a:t>
            </a:r>
            <a:r>
              <a:rPr lang="pt-BR" b="1" dirty="0" err="1"/>
              <a:t>antivacina</a:t>
            </a:r>
            <a:endParaRPr lang="pt-BR" b="1" dirty="0"/>
          </a:p>
          <a:p>
            <a:pPr lvl="0" algn="just">
              <a:lnSpc>
                <a:spcPct val="150000"/>
              </a:lnSpc>
            </a:pPr>
            <a:r>
              <a:rPr lang="pt-BR" dirty="0">
                <a:solidFill>
                  <a:schemeClr val="tx1"/>
                </a:solidFill>
                <a:highlight>
                  <a:schemeClr val="lt1"/>
                </a:highlight>
              </a:rPr>
              <a:t>O movimento antivacinação, prega que as vacinas trazem mais malefícios do que benefícios e buscam por meio de crenças ou emoções, com embasamento filosófico, espiritual e/ou político,  provar  que  o  uso  de  vacinas  ameaça  a população.  Dentre  os  malefícios  citados  pelo  movimento </a:t>
            </a:r>
            <a:r>
              <a:rPr lang="pt-BR" dirty="0" err="1">
                <a:solidFill>
                  <a:schemeClr val="tx1"/>
                </a:solidFill>
                <a:highlight>
                  <a:schemeClr val="lt1"/>
                </a:highlight>
              </a:rPr>
              <a:t>antivacina</a:t>
            </a:r>
            <a:r>
              <a:rPr lang="pt-BR" dirty="0">
                <a:solidFill>
                  <a:schemeClr val="tx1"/>
                </a:solidFill>
                <a:highlight>
                  <a:schemeClr val="lt1"/>
                </a:highlight>
              </a:rPr>
              <a:t>,  são  levantadas  as  seguintes  teorias:  as  vacinas  causam  autismo,  o  excesso  de  vacinas  pode levar há uma sobrecarga imunológica, (SANTOS VLC e SANTOS JE, 2017; BRASIL, 2018).</a:t>
            </a:r>
          </a:p>
        </p:txBody>
      </p:sp>
      <p:sp>
        <p:nvSpPr>
          <p:cNvPr id="3" name="Retângulo 2"/>
          <p:cNvSpPr/>
          <p:nvPr/>
        </p:nvSpPr>
        <p:spPr>
          <a:xfrm>
            <a:off x="4422228" y="956169"/>
            <a:ext cx="4572000" cy="2677656"/>
          </a:xfrm>
          <a:prstGeom prst="rect">
            <a:avLst/>
          </a:prstGeom>
        </p:spPr>
        <p:txBody>
          <a:bodyPr>
            <a:spAutoFit/>
          </a:bodyPr>
          <a:lstStyle/>
          <a:p>
            <a:pPr lvl="0" algn="just">
              <a:lnSpc>
                <a:spcPct val="150000"/>
              </a:lnSpc>
            </a:pPr>
            <a:r>
              <a:rPr lang="pt-BR" b="1" dirty="0"/>
              <a:t>1.5 Manuseio de </a:t>
            </a:r>
            <a:r>
              <a:rPr lang="pt-BR" b="1" dirty="0" err="1"/>
              <a:t>imunobiológicos</a:t>
            </a:r>
            <a:endParaRPr lang="pt-BR" sz="1600" dirty="0">
              <a:highlight>
                <a:srgbClr val="EFEFEF"/>
              </a:highlight>
            </a:endParaRPr>
          </a:p>
          <a:p>
            <a:pPr lvl="0" algn="just">
              <a:lnSpc>
                <a:spcPct val="150000"/>
              </a:lnSpc>
            </a:pPr>
            <a:r>
              <a:rPr lang="pt-BR" dirty="0">
                <a:highlight>
                  <a:schemeClr val="lt1"/>
                </a:highlight>
              </a:rPr>
              <a:t>Conforme recomendações da Organização Mundial de Saúde (OMS), a vigilância sanitária deve atuar nas atividades para garantir a efetividade dos </a:t>
            </a:r>
            <a:r>
              <a:rPr lang="pt-BR" dirty="0" err="1">
                <a:highlight>
                  <a:schemeClr val="lt1"/>
                </a:highlight>
              </a:rPr>
              <a:t>imunobiológicos</a:t>
            </a:r>
            <a:r>
              <a:rPr lang="pt-BR" dirty="0">
                <a:highlight>
                  <a:schemeClr val="lt1"/>
                </a:highlight>
              </a:rPr>
              <a:t> desde a fabricação à administração, com a finalidade de minimizar agravos de transmissão de doenças e possíveis efeitos nocivos à população ( BRASIL,2013)</a:t>
            </a:r>
            <a:endParaRPr lang="pt-BR" dirty="0"/>
          </a:p>
        </p:txBody>
      </p:sp>
    </p:spTree>
    <p:extLst>
      <p:ext uri="{BB962C8B-B14F-4D97-AF65-F5344CB8AC3E}">
        <p14:creationId xmlns:p14="http://schemas.microsoft.com/office/powerpoint/2010/main" val="3512744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title"/>
          </p:nvPr>
        </p:nvSpPr>
        <p:spPr>
          <a:xfrm>
            <a:off x="-86150" y="-4"/>
            <a:ext cx="4604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t>Apresentação do Caso</a:t>
            </a:r>
            <a:r>
              <a:rPr lang="en" dirty="0"/>
              <a:t> </a:t>
            </a:r>
            <a:endParaRPr dirty="0"/>
          </a:p>
          <a:p>
            <a:pPr marL="0" lvl="0" indent="0" algn="l" rtl="0">
              <a:spcBef>
                <a:spcPts val="0"/>
              </a:spcBef>
              <a:spcAft>
                <a:spcPts val="0"/>
              </a:spcAft>
              <a:buNone/>
            </a:pPr>
            <a:endParaRPr dirty="0"/>
          </a:p>
        </p:txBody>
      </p:sp>
      <p:sp>
        <p:nvSpPr>
          <p:cNvPr id="330" name="Google Shape;330;p31"/>
          <p:cNvSpPr txBox="1">
            <a:spLocks noGrp="1"/>
          </p:cNvSpPr>
          <p:nvPr>
            <p:ph type="body" idx="1"/>
          </p:nvPr>
        </p:nvSpPr>
        <p:spPr>
          <a:xfrm>
            <a:off x="202875" y="572700"/>
            <a:ext cx="4174800" cy="4558800"/>
          </a:xfrm>
          <a:prstGeom prst="rect">
            <a:avLst/>
          </a:prstGeom>
        </p:spPr>
        <p:txBody>
          <a:bodyPr spcFirstLastPara="1" wrap="square" lIns="91425" tIns="91425" rIns="91425" bIns="91425" anchor="t" anchorCtr="0">
            <a:noAutofit/>
          </a:bodyPr>
          <a:lstStyle/>
          <a:p>
            <a:pPr marL="0" lvl="0" indent="0" algn="just" rtl="0">
              <a:lnSpc>
                <a:spcPct val="140000"/>
              </a:lnSpc>
              <a:spcBef>
                <a:spcPts val="0"/>
              </a:spcBef>
              <a:spcAft>
                <a:spcPts val="0"/>
              </a:spcAft>
              <a:buNone/>
            </a:pPr>
            <a:r>
              <a:rPr lang="en" sz="900" b="1" dirty="0" smtClean="0">
                <a:solidFill>
                  <a:srgbClr val="000000"/>
                </a:solidFill>
                <a:latin typeface="Raleway"/>
                <a:ea typeface="Raleway"/>
                <a:cs typeface="Raleway"/>
                <a:sym typeface="Raleway"/>
              </a:rPr>
              <a:t>Unidade </a:t>
            </a:r>
            <a:r>
              <a:rPr lang="en" sz="900" b="1" dirty="0">
                <a:solidFill>
                  <a:srgbClr val="000000"/>
                </a:solidFill>
                <a:latin typeface="Raleway"/>
                <a:ea typeface="Raleway"/>
                <a:cs typeface="Raleway"/>
                <a:sym typeface="Raleway"/>
              </a:rPr>
              <a:t>Básica de </a:t>
            </a:r>
            <a:r>
              <a:rPr lang="en" sz="900" b="1" dirty="0" smtClean="0">
                <a:solidFill>
                  <a:srgbClr val="000000"/>
                </a:solidFill>
                <a:latin typeface="Raleway"/>
                <a:ea typeface="Raleway"/>
                <a:cs typeface="Raleway"/>
                <a:sym typeface="Raleway"/>
              </a:rPr>
              <a:t>Saúde com  os seguintes serviços: </a:t>
            </a:r>
            <a:r>
              <a:rPr lang="en" sz="900" b="1" dirty="0">
                <a:solidFill>
                  <a:srgbClr val="000000"/>
                </a:solidFill>
                <a:latin typeface="Raleway"/>
                <a:ea typeface="Raleway"/>
                <a:cs typeface="Raleway"/>
                <a:sym typeface="Raleway"/>
              </a:rPr>
              <a:t>imunização, </a:t>
            </a:r>
            <a:r>
              <a:rPr lang="en" sz="900" b="1" dirty="0" smtClean="0">
                <a:solidFill>
                  <a:srgbClr val="000000"/>
                </a:solidFill>
                <a:latin typeface="Raleway"/>
                <a:ea typeface="Raleway"/>
                <a:cs typeface="Raleway"/>
                <a:sym typeface="Raleway"/>
              </a:rPr>
              <a:t> </a:t>
            </a:r>
            <a:r>
              <a:rPr lang="en" sz="900" b="1" dirty="0">
                <a:solidFill>
                  <a:srgbClr val="000000"/>
                </a:solidFill>
                <a:latin typeface="Raleway"/>
                <a:ea typeface="Raleway"/>
                <a:cs typeface="Raleway"/>
                <a:sym typeface="Raleway"/>
              </a:rPr>
              <a:t>atenção ao pré-natal , parto e nascimento, vigilância em saúde, sala de curativos, </a:t>
            </a:r>
            <a:r>
              <a:rPr lang="en" sz="900" b="1" dirty="0" smtClean="0">
                <a:solidFill>
                  <a:srgbClr val="000000"/>
                </a:solidFill>
                <a:latin typeface="Raleway"/>
                <a:ea typeface="Raleway"/>
                <a:cs typeface="Raleway"/>
                <a:sym typeface="Raleway"/>
              </a:rPr>
              <a:t>serviço odontológico </a:t>
            </a:r>
            <a:r>
              <a:rPr lang="en" sz="900" b="1" dirty="0">
                <a:solidFill>
                  <a:srgbClr val="000000"/>
                </a:solidFill>
                <a:latin typeface="Raleway"/>
                <a:ea typeface="Raleway"/>
                <a:cs typeface="Raleway"/>
                <a:sym typeface="Raleway"/>
              </a:rPr>
              <a:t>e médicos especializados. A equipe </a:t>
            </a:r>
            <a:r>
              <a:rPr lang="en" sz="900" b="1" dirty="0" smtClean="0">
                <a:solidFill>
                  <a:srgbClr val="000000"/>
                </a:solidFill>
                <a:latin typeface="Raleway"/>
                <a:ea typeface="Raleway"/>
                <a:cs typeface="Raleway"/>
                <a:sym typeface="Raleway"/>
              </a:rPr>
              <a:t>consta de: </a:t>
            </a:r>
            <a:r>
              <a:rPr lang="en" sz="900" b="1" dirty="0">
                <a:solidFill>
                  <a:srgbClr val="000000"/>
                </a:solidFill>
                <a:latin typeface="Raleway"/>
                <a:ea typeface="Raleway"/>
                <a:cs typeface="Raleway"/>
                <a:sym typeface="Raleway"/>
              </a:rPr>
              <a:t>2 médicos obstetras, 3 médicos generalistas , 6 enfermeiros sendo 1 enfermeiro responsável pela sala de vacina, 3 dentistas, 5 técnicos de enfermagem e 6 agentes comunitários. Em março de 2020, a Campanha Nacional de Imunização contra a Influenza foi iniciada pelo Ministério da Saúde e a UBS  recebeu</a:t>
            </a:r>
            <a:r>
              <a:rPr lang="en" sz="900" b="1" dirty="0">
                <a:solidFill>
                  <a:srgbClr val="FF0000"/>
                </a:solidFill>
                <a:latin typeface="Raleway"/>
                <a:ea typeface="Raleway"/>
                <a:cs typeface="Raleway"/>
                <a:sym typeface="Raleway"/>
              </a:rPr>
              <a:t> </a:t>
            </a:r>
            <a:r>
              <a:rPr lang="en" sz="900" b="1" dirty="0">
                <a:solidFill>
                  <a:srgbClr val="000000"/>
                </a:solidFill>
                <a:latin typeface="Raleway"/>
                <a:ea typeface="Raleway"/>
                <a:cs typeface="Raleway"/>
                <a:sym typeface="Raleway"/>
              </a:rPr>
              <a:t>a quantidade de doses solicitadas de acordo com a demanda da comunidade, porém depois de 1 mês  de campanha, o enfermeiro gestor da Unidade, percebeu a baixa adesão da </a:t>
            </a:r>
            <a:r>
              <a:rPr lang="en" sz="900" b="1" dirty="0" smtClean="0">
                <a:solidFill>
                  <a:srgbClr val="000000"/>
                </a:solidFill>
                <a:latin typeface="Raleway"/>
                <a:ea typeface="Raleway"/>
                <a:cs typeface="Raleway"/>
                <a:sym typeface="Raleway"/>
              </a:rPr>
              <a:t>comunidade frente </a:t>
            </a:r>
            <a:r>
              <a:rPr lang="en" sz="900" b="1" dirty="0">
                <a:solidFill>
                  <a:srgbClr val="000000"/>
                </a:solidFill>
                <a:latin typeface="Raleway"/>
                <a:ea typeface="Raleway"/>
                <a:cs typeface="Raleway"/>
                <a:sym typeface="Raleway"/>
              </a:rPr>
              <a:t>ao que era esperado. </a:t>
            </a:r>
            <a:endParaRPr sz="900" b="1" dirty="0">
              <a:solidFill>
                <a:srgbClr val="000000"/>
              </a:solidFill>
              <a:latin typeface="Raleway"/>
              <a:ea typeface="Raleway"/>
              <a:cs typeface="Raleway"/>
              <a:sym typeface="Raleway"/>
            </a:endParaRPr>
          </a:p>
          <a:p>
            <a:pPr marL="0" lvl="0" indent="0" algn="just" rtl="0">
              <a:lnSpc>
                <a:spcPct val="140000"/>
              </a:lnSpc>
              <a:spcBef>
                <a:spcPts val="0"/>
              </a:spcBef>
              <a:spcAft>
                <a:spcPts val="0"/>
              </a:spcAft>
              <a:buNone/>
            </a:pPr>
            <a:r>
              <a:rPr lang="en" sz="900" b="1" dirty="0">
                <a:solidFill>
                  <a:srgbClr val="000000"/>
                </a:solidFill>
                <a:latin typeface="Raleway"/>
                <a:ea typeface="Raleway"/>
                <a:cs typeface="Raleway"/>
                <a:sym typeface="Raleway"/>
              </a:rPr>
              <a:t>No dia 14 de março de 2020, uma  mãe  chegou à unidade de saúde acompanhada de seu filho de 6 meses de idade, para realizar uma consulta pediátrica</a:t>
            </a:r>
            <a:r>
              <a:rPr lang="en" sz="900" b="1" dirty="0" smtClean="0">
                <a:solidFill>
                  <a:srgbClr val="000000"/>
                </a:solidFill>
                <a:latin typeface="Raleway"/>
                <a:ea typeface="Raleway"/>
                <a:cs typeface="Raleway"/>
                <a:sym typeface="Raleway"/>
              </a:rPr>
              <a:t>. Durante </a:t>
            </a:r>
            <a:r>
              <a:rPr lang="en" sz="900" b="1" dirty="0">
                <a:solidFill>
                  <a:srgbClr val="000000"/>
                </a:solidFill>
                <a:latin typeface="Raleway"/>
                <a:ea typeface="Raleway"/>
                <a:cs typeface="Raleway"/>
                <a:sym typeface="Raleway"/>
              </a:rPr>
              <a:t>a consulta, a médica  </a:t>
            </a:r>
            <a:r>
              <a:rPr lang="en" sz="900" b="1" dirty="0" smtClean="0">
                <a:solidFill>
                  <a:srgbClr val="000000"/>
                </a:solidFill>
                <a:latin typeface="Raleway"/>
                <a:ea typeface="Raleway"/>
                <a:cs typeface="Raleway"/>
                <a:sym typeface="Raleway"/>
              </a:rPr>
              <a:t>observou que </a:t>
            </a:r>
            <a:r>
              <a:rPr lang="en" sz="900" b="1" dirty="0">
                <a:solidFill>
                  <a:srgbClr val="000000"/>
                </a:solidFill>
                <a:latin typeface="Raleway"/>
                <a:ea typeface="Raleway"/>
                <a:cs typeface="Raleway"/>
                <a:sym typeface="Raleway"/>
              </a:rPr>
              <a:t>as vacinas Pneumocócica, Poliomielite (3° dose) e </a:t>
            </a:r>
            <a:r>
              <a:rPr lang="en" sz="900" b="1" dirty="0" smtClean="0">
                <a:solidFill>
                  <a:srgbClr val="000000"/>
                </a:solidFill>
                <a:latin typeface="Raleway"/>
                <a:ea typeface="Raleway"/>
                <a:cs typeface="Raleway"/>
                <a:sym typeface="Raleway"/>
              </a:rPr>
              <a:t>Influenza (1°dose</a:t>
            </a:r>
            <a:r>
              <a:rPr lang="en" sz="900" b="1" dirty="0">
                <a:solidFill>
                  <a:srgbClr val="000000"/>
                </a:solidFill>
                <a:latin typeface="Raleway"/>
                <a:ea typeface="Raleway"/>
                <a:cs typeface="Raleway"/>
                <a:sym typeface="Raleway"/>
              </a:rPr>
              <a:t>) estavam </a:t>
            </a:r>
            <a:r>
              <a:rPr lang="en" sz="900" b="1" dirty="0" smtClean="0">
                <a:solidFill>
                  <a:srgbClr val="000000"/>
                </a:solidFill>
                <a:latin typeface="Raleway"/>
                <a:ea typeface="Raleway"/>
                <a:cs typeface="Raleway"/>
                <a:sym typeface="Raleway"/>
              </a:rPr>
              <a:t>atrasadas, alertando </a:t>
            </a:r>
            <a:r>
              <a:rPr lang="en" sz="900" b="1" dirty="0">
                <a:solidFill>
                  <a:srgbClr val="000000"/>
                </a:solidFill>
                <a:latin typeface="Raleway"/>
                <a:ea typeface="Raleway"/>
                <a:cs typeface="Raleway"/>
                <a:sym typeface="Raleway"/>
              </a:rPr>
              <a:t>a </a:t>
            </a:r>
            <a:r>
              <a:rPr lang="en" sz="900" b="1" dirty="0" smtClean="0">
                <a:solidFill>
                  <a:srgbClr val="000000"/>
                </a:solidFill>
                <a:latin typeface="Raleway"/>
                <a:ea typeface="Raleway"/>
                <a:cs typeface="Raleway"/>
                <a:sym typeface="Raleway"/>
              </a:rPr>
              <a:t>mãe esta se </a:t>
            </a:r>
            <a:r>
              <a:rPr lang="en" sz="900" b="1" dirty="0">
                <a:solidFill>
                  <a:srgbClr val="000000"/>
                </a:solidFill>
                <a:latin typeface="Raleway"/>
                <a:ea typeface="Raleway"/>
                <a:cs typeface="Raleway"/>
                <a:sym typeface="Raleway"/>
              </a:rPr>
              <a:t>mostrou relutante quanto a adesão da vacinação para seu filho com receio de haver alguma possível reação à imunidade da criança, podendo assim ficar mais suscetível à Covid-19. A  médica encaminhou a mãe e o paciente para a equipe de enfermagem a fim de serem orientados sobre a importância da vacinação.</a:t>
            </a:r>
            <a:endParaRPr sz="900" b="1" dirty="0">
              <a:latin typeface="Raleway"/>
              <a:ea typeface="Raleway"/>
              <a:cs typeface="Raleway"/>
              <a:sym typeface="Raleway"/>
            </a:endParaRPr>
          </a:p>
          <a:p>
            <a:pPr marL="0" lvl="0" indent="0" algn="l" rtl="0">
              <a:spcBef>
                <a:spcPts val="0"/>
              </a:spcBef>
              <a:spcAft>
                <a:spcPts val="0"/>
              </a:spcAft>
              <a:buNone/>
            </a:pPr>
            <a:endParaRPr sz="800" dirty="0"/>
          </a:p>
        </p:txBody>
      </p:sp>
      <p:sp>
        <p:nvSpPr>
          <p:cNvPr id="331" name="Google Shape;331;p31"/>
          <p:cNvSpPr txBox="1">
            <a:spLocks noGrp="1"/>
          </p:cNvSpPr>
          <p:nvPr>
            <p:ph type="body" idx="1"/>
          </p:nvPr>
        </p:nvSpPr>
        <p:spPr>
          <a:xfrm>
            <a:off x="4555685" y="306338"/>
            <a:ext cx="4416900" cy="4778039"/>
          </a:xfrm>
          <a:prstGeom prst="rect">
            <a:avLst/>
          </a:prstGeom>
        </p:spPr>
        <p:txBody>
          <a:bodyPr spcFirstLastPara="1" wrap="square" lIns="91425" tIns="91425" rIns="91425" bIns="91425" anchor="t" anchorCtr="0">
            <a:noAutofit/>
          </a:bodyPr>
          <a:lstStyle/>
          <a:p>
            <a:pPr marL="0" lvl="0" indent="0" algn="just" rtl="0">
              <a:lnSpc>
                <a:spcPct val="140000"/>
              </a:lnSpc>
              <a:spcBef>
                <a:spcPts val="0"/>
              </a:spcBef>
              <a:spcAft>
                <a:spcPts val="0"/>
              </a:spcAft>
              <a:buNone/>
            </a:pPr>
            <a:r>
              <a:rPr lang="en" sz="900" b="1" dirty="0">
                <a:solidFill>
                  <a:srgbClr val="000000"/>
                </a:solidFill>
                <a:latin typeface="Raleway"/>
                <a:ea typeface="Raleway"/>
                <a:cs typeface="Raleway"/>
                <a:sym typeface="Raleway"/>
              </a:rPr>
              <a:t>Ao encontrar com a equipe, a mãe relatou os receios que tinha </a:t>
            </a:r>
            <a:r>
              <a:rPr lang="en" sz="900" b="1" dirty="0" smtClean="0">
                <a:solidFill>
                  <a:srgbClr val="000000"/>
                </a:solidFill>
                <a:latin typeface="Raleway"/>
                <a:ea typeface="Raleway"/>
                <a:cs typeface="Raleway"/>
                <a:sym typeface="Raleway"/>
              </a:rPr>
              <a:t>sobre </a:t>
            </a:r>
            <a:r>
              <a:rPr lang="en" sz="900" b="1" dirty="0">
                <a:solidFill>
                  <a:srgbClr val="000000"/>
                </a:solidFill>
                <a:latin typeface="Raleway"/>
                <a:ea typeface="Raleway"/>
                <a:cs typeface="Raleway"/>
                <a:sym typeface="Raleway"/>
              </a:rPr>
              <a:t>a vacina, diante da informação passada, um dos membros da equipe de enfermagem estressado e descontente com a postura da mãe, a destratou e a mandou embora, alegando que estava com o dia muito corrido e que se ela quisesse deixar o filho desprotegido era uma escolha dela, deixando-a sem </a:t>
            </a:r>
            <a:r>
              <a:rPr lang="en" sz="900" b="1" dirty="0" smtClean="0">
                <a:solidFill>
                  <a:srgbClr val="000000"/>
                </a:solidFill>
                <a:latin typeface="Raleway"/>
                <a:ea typeface="Raleway"/>
                <a:cs typeface="Raleway"/>
                <a:sym typeface="Raleway"/>
              </a:rPr>
              <a:t>as informações necessárias. </a:t>
            </a:r>
            <a:r>
              <a:rPr lang="en" sz="900" b="1" dirty="0">
                <a:solidFill>
                  <a:srgbClr val="000000"/>
                </a:solidFill>
                <a:latin typeface="Raleway"/>
                <a:ea typeface="Raleway"/>
                <a:cs typeface="Raleway"/>
                <a:sym typeface="Raleway"/>
              </a:rPr>
              <a:t>A mãe assustada com a reação do enfermeiro prontamente foi embora acompanhada do seu filho e espalhou pela comunidade que foi destratada na UBS.</a:t>
            </a:r>
            <a:endParaRPr sz="900" b="1" dirty="0">
              <a:solidFill>
                <a:srgbClr val="000000"/>
              </a:solidFill>
              <a:latin typeface="Raleway"/>
              <a:ea typeface="Raleway"/>
              <a:cs typeface="Raleway"/>
              <a:sym typeface="Raleway"/>
            </a:endParaRPr>
          </a:p>
          <a:p>
            <a:pPr marL="0" lvl="0" indent="0" algn="just" rtl="0">
              <a:lnSpc>
                <a:spcPct val="140000"/>
              </a:lnSpc>
              <a:spcBef>
                <a:spcPts val="0"/>
              </a:spcBef>
              <a:spcAft>
                <a:spcPts val="0"/>
              </a:spcAft>
              <a:buNone/>
            </a:pPr>
            <a:r>
              <a:rPr lang="en" sz="900" b="1" dirty="0">
                <a:solidFill>
                  <a:srgbClr val="000000"/>
                </a:solidFill>
                <a:latin typeface="Raleway"/>
                <a:ea typeface="Raleway"/>
                <a:cs typeface="Raleway"/>
                <a:sym typeface="Raleway"/>
              </a:rPr>
              <a:t>Após o caso, o enfermeiro gestor responsável pela Unidade, notou uma baixa adesão à campanha de vacinação e </a:t>
            </a:r>
            <a:r>
              <a:rPr lang="en" sz="900" b="1" dirty="0" smtClean="0">
                <a:solidFill>
                  <a:srgbClr val="000000"/>
                </a:solidFill>
                <a:latin typeface="Raleway"/>
                <a:ea typeface="Raleway"/>
                <a:cs typeface="Raleway"/>
                <a:sym typeface="Raleway"/>
              </a:rPr>
              <a:t>fez </a:t>
            </a:r>
            <a:r>
              <a:rPr lang="en" sz="900" b="1" dirty="0">
                <a:solidFill>
                  <a:srgbClr val="000000"/>
                </a:solidFill>
                <a:latin typeface="Raleway"/>
                <a:ea typeface="Raleway"/>
                <a:cs typeface="Raleway"/>
                <a:sym typeface="Raleway"/>
              </a:rPr>
              <a:t>levantamento da quantidade de crianças vacinadas desde o início da aplicação das doses. O público que menos frequentou a Unidade para se imunizar foi o grupo pediátrico, principalmente a faixa etária entre 6 meses a menores de 6 anos. </a:t>
            </a:r>
            <a:r>
              <a:rPr lang="en" sz="900" b="1" dirty="0" smtClean="0">
                <a:solidFill>
                  <a:srgbClr val="000000"/>
                </a:solidFill>
                <a:latin typeface="Raleway"/>
                <a:ea typeface="Raleway"/>
                <a:cs typeface="Raleway"/>
                <a:sym typeface="Raleway"/>
              </a:rPr>
              <a:t>O </a:t>
            </a:r>
            <a:r>
              <a:rPr lang="en" sz="900" b="1" dirty="0">
                <a:solidFill>
                  <a:srgbClr val="000000"/>
                </a:solidFill>
                <a:latin typeface="Raleway"/>
                <a:ea typeface="Raleway"/>
                <a:cs typeface="Raleway"/>
                <a:sym typeface="Raleway"/>
              </a:rPr>
              <a:t>gestor </a:t>
            </a:r>
            <a:r>
              <a:rPr lang="en" sz="900" b="1" dirty="0" smtClean="0">
                <a:solidFill>
                  <a:srgbClr val="000000"/>
                </a:solidFill>
                <a:latin typeface="Raleway"/>
                <a:ea typeface="Raleway"/>
                <a:cs typeface="Raleway"/>
                <a:sym typeface="Raleway"/>
              </a:rPr>
              <a:t>ainda identificou: </a:t>
            </a:r>
            <a:r>
              <a:rPr lang="en" sz="900" b="1" dirty="0">
                <a:solidFill>
                  <a:srgbClr val="000000"/>
                </a:solidFill>
                <a:latin typeface="Raleway"/>
                <a:ea typeface="Raleway"/>
                <a:cs typeface="Raleway"/>
                <a:sym typeface="Raleway"/>
              </a:rPr>
              <a:t>Destrato </a:t>
            </a:r>
            <a:r>
              <a:rPr lang="en" sz="900" b="1" dirty="0" smtClean="0">
                <a:solidFill>
                  <a:srgbClr val="000000"/>
                </a:solidFill>
                <a:latin typeface="Raleway"/>
                <a:ea typeface="Raleway"/>
                <a:cs typeface="Raleway"/>
                <a:sym typeface="Raleway"/>
              </a:rPr>
              <a:t>aos usuários por alguns profissionaiss,  </a:t>
            </a:r>
            <a:r>
              <a:rPr lang="en" sz="900" b="1" dirty="0">
                <a:solidFill>
                  <a:srgbClr val="000000"/>
                </a:solidFill>
                <a:latin typeface="Raleway"/>
                <a:ea typeface="Raleway"/>
                <a:cs typeface="Raleway"/>
                <a:sym typeface="Raleway"/>
              </a:rPr>
              <a:t>medo dos  pais em  vacinar seus filhos por falta de informações e dos possíveis efeitos </a:t>
            </a:r>
            <a:r>
              <a:rPr lang="en" sz="900" b="1" dirty="0" smtClean="0">
                <a:solidFill>
                  <a:srgbClr val="000000"/>
                </a:solidFill>
                <a:latin typeface="Raleway"/>
                <a:ea typeface="Raleway"/>
                <a:cs typeface="Raleway"/>
                <a:sym typeface="Raleway"/>
              </a:rPr>
              <a:t>colaterais, </a:t>
            </a:r>
            <a:r>
              <a:rPr lang="en" sz="900" b="1" dirty="0">
                <a:solidFill>
                  <a:srgbClr val="000000"/>
                </a:solidFill>
                <a:latin typeface="Raleway"/>
                <a:ea typeface="Raleway"/>
                <a:cs typeface="Raleway"/>
                <a:sym typeface="Raleway"/>
              </a:rPr>
              <a:t>receio de sair de casa para ir à Unidade e contrair o vírus da Covid-19 e os Movimentos </a:t>
            </a:r>
            <a:r>
              <a:rPr lang="en" sz="900" b="1" dirty="0" smtClean="0">
                <a:solidFill>
                  <a:srgbClr val="000000"/>
                </a:solidFill>
                <a:latin typeface="Raleway"/>
                <a:ea typeface="Raleway"/>
                <a:cs typeface="Raleway"/>
                <a:sym typeface="Raleway"/>
              </a:rPr>
              <a:t>Antivacina. </a:t>
            </a:r>
            <a:endParaRPr sz="900" b="1" dirty="0">
              <a:solidFill>
                <a:srgbClr val="000000"/>
              </a:solidFill>
              <a:latin typeface="Raleway"/>
              <a:ea typeface="Raleway"/>
              <a:cs typeface="Raleway"/>
              <a:sym typeface="Raleway"/>
            </a:endParaRPr>
          </a:p>
          <a:p>
            <a:pPr marL="0" lvl="0" indent="0" algn="just" rtl="0">
              <a:lnSpc>
                <a:spcPct val="140000"/>
              </a:lnSpc>
              <a:spcBef>
                <a:spcPts val="0"/>
              </a:spcBef>
              <a:spcAft>
                <a:spcPts val="0"/>
              </a:spcAft>
              <a:buNone/>
            </a:pPr>
            <a:r>
              <a:rPr lang="en" sz="900" b="1" dirty="0">
                <a:solidFill>
                  <a:srgbClr val="000000"/>
                </a:solidFill>
                <a:latin typeface="Raleway"/>
                <a:ea typeface="Raleway"/>
                <a:cs typeface="Raleway"/>
                <a:sym typeface="Raleway"/>
              </a:rPr>
              <a:t>Outro fator relevante observado, foi o despreparo da equipe de técnicos e enfermeiros que atuavam na sala de imunização, identificando que muitas doses eram desperdiçadas, mal armazenadas na rede de frio, os refrigeradores se encontravam sem termômetro, e </a:t>
            </a:r>
            <a:r>
              <a:rPr lang="en" sz="900" b="1" dirty="0" smtClean="0">
                <a:solidFill>
                  <a:srgbClr val="000000"/>
                </a:solidFill>
                <a:latin typeface="Raleway"/>
                <a:ea typeface="Raleway"/>
                <a:cs typeface="Raleway"/>
                <a:sym typeface="Raleway"/>
              </a:rPr>
              <a:t>sendo </a:t>
            </a:r>
            <a:r>
              <a:rPr lang="en" sz="900" b="1" dirty="0">
                <a:solidFill>
                  <a:srgbClr val="000000"/>
                </a:solidFill>
                <a:latin typeface="Raleway"/>
                <a:ea typeface="Raleway"/>
                <a:cs typeface="Raleway"/>
                <a:sym typeface="Raleway"/>
              </a:rPr>
              <a:t>utilizados como geladeira contendo </a:t>
            </a:r>
            <a:r>
              <a:rPr lang="en" sz="900" b="1" dirty="0" smtClean="0">
                <a:solidFill>
                  <a:srgbClr val="000000"/>
                </a:solidFill>
                <a:latin typeface="Raleway"/>
                <a:ea typeface="Raleway"/>
                <a:cs typeface="Raleway"/>
                <a:sym typeface="Raleway"/>
              </a:rPr>
              <a:t>presença </a:t>
            </a:r>
            <a:r>
              <a:rPr lang="en" sz="900" b="1" dirty="0">
                <a:solidFill>
                  <a:srgbClr val="000000"/>
                </a:solidFill>
                <a:latin typeface="Raleway"/>
                <a:ea typeface="Raleway"/>
                <a:cs typeface="Raleway"/>
                <a:sym typeface="Raleway"/>
              </a:rPr>
              <a:t>de </a:t>
            </a:r>
            <a:r>
              <a:rPr lang="en" sz="900" b="1" dirty="0" smtClean="0">
                <a:solidFill>
                  <a:srgbClr val="000000"/>
                </a:solidFill>
                <a:latin typeface="Raleway"/>
                <a:ea typeface="Raleway"/>
                <a:cs typeface="Raleway"/>
                <a:sym typeface="Raleway"/>
              </a:rPr>
              <a:t>alimentos: </a:t>
            </a:r>
            <a:r>
              <a:rPr lang="en" sz="900" b="1" dirty="0">
                <a:solidFill>
                  <a:srgbClr val="000000"/>
                </a:solidFill>
                <a:latin typeface="Raleway"/>
                <a:ea typeface="Raleway"/>
                <a:cs typeface="Raleway"/>
                <a:sym typeface="Raleway"/>
              </a:rPr>
              <a:t>sanduíches, frutas, água e marmitas, evidenciando </a:t>
            </a:r>
            <a:r>
              <a:rPr lang="en" sz="900" b="1" dirty="0" smtClean="0">
                <a:solidFill>
                  <a:srgbClr val="000000"/>
                </a:solidFill>
                <a:latin typeface="Raleway"/>
                <a:ea typeface="Raleway"/>
                <a:cs typeface="Raleway"/>
                <a:sym typeface="Raleway"/>
              </a:rPr>
              <a:t>inadequada gestão </a:t>
            </a:r>
            <a:r>
              <a:rPr lang="en" sz="900" b="1" dirty="0">
                <a:solidFill>
                  <a:srgbClr val="000000"/>
                </a:solidFill>
                <a:latin typeface="Raleway"/>
                <a:ea typeface="Raleway"/>
                <a:cs typeface="Raleway"/>
                <a:sym typeface="Raleway"/>
              </a:rPr>
              <a:t>no controle de materiais.</a:t>
            </a:r>
            <a:endParaRPr sz="900" b="1" dirty="0">
              <a:solidFill>
                <a:srgbClr val="000000"/>
              </a:solidFill>
              <a:latin typeface="Raleway"/>
              <a:ea typeface="Raleway"/>
              <a:cs typeface="Raleway"/>
              <a:sym typeface="Raleway"/>
            </a:endParaRPr>
          </a:p>
          <a:p>
            <a:pPr marL="0" lvl="0" indent="0" algn="l" rtl="0">
              <a:spcBef>
                <a:spcPts val="0"/>
              </a:spcBef>
              <a:spcAft>
                <a:spcPts val="0"/>
              </a:spcAft>
              <a:buNone/>
            </a:pPr>
            <a:endParaRPr sz="900" dirty="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Arco de </a:t>
            </a:r>
            <a:r>
              <a:rPr lang="pt-BR" dirty="0" err="1" smtClean="0"/>
              <a:t>Mangarez</a:t>
            </a:r>
            <a:endParaRPr lang="pt-BR" dirty="0"/>
          </a:p>
        </p:txBody>
      </p:sp>
      <p:sp>
        <p:nvSpPr>
          <p:cNvPr id="3" name="Espaço Reservado para Texto 2"/>
          <p:cNvSpPr>
            <a:spLocks noGrp="1"/>
          </p:cNvSpPr>
          <p:nvPr>
            <p:ph type="body" idx="1"/>
          </p:nvPr>
        </p:nvSpPr>
        <p:spPr>
          <a:xfrm>
            <a:off x="662440" y="1593143"/>
            <a:ext cx="6663776" cy="2185642"/>
          </a:xfrm>
          <a:ln>
            <a:solidFill>
              <a:schemeClr val="tx2"/>
            </a:solidFill>
          </a:ln>
        </p:spPr>
        <p:txBody>
          <a:bodyPr/>
          <a:lstStyle/>
          <a:p>
            <a:pPr algn="ctr">
              <a:buFont typeface="Wingdings" panose="05000000000000000000" pitchFamily="2" charset="2"/>
              <a:buChar char="§"/>
            </a:pPr>
            <a:r>
              <a:rPr lang="pt-BR" sz="1400" b="1" dirty="0">
                <a:solidFill>
                  <a:schemeClr val="tx1"/>
                </a:solidFill>
                <a:latin typeface="Raleway" panose="020B0604020202020204" charset="0"/>
              </a:rPr>
              <a:t>A discussão do caso se dará através do </a:t>
            </a:r>
            <a:r>
              <a:rPr lang="pt-BR" sz="1400" b="1" dirty="0" smtClean="0">
                <a:solidFill>
                  <a:schemeClr val="tx1"/>
                </a:solidFill>
                <a:latin typeface="Raleway" panose="020B0604020202020204" charset="0"/>
              </a:rPr>
              <a:t>método: Arco </a:t>
            </a:r>
            <a:r>
              <a:rPr lang="pt-BR" sz="1400" b="1" dirty="0">
                <a:solidFill>
                  <a:schemeClr val="tx1"/>
                </a:solidFill>
                <a:latin typeface="Raleway" panose="020B0604020202020204" charset="0"/>
              </a:rPr>
              <a:t>de Charles </a:t>
            </a:r>
            <a:r>
              <a:rPr lang="pt-BR" sz="1400" b="1" dirty="0" err="1">
                <a:solidFill>
                  <a:schemeClr val="tx1"/>
                </a:solidFill>
                <a:latin typeface="Raleway" panose="020B0604020202020204" charset="0"/>
              </a:rPr>
              <a:t>Mangarez</a:t>
            </a:r>
            <a:r>
              <a:rPr lang="pt-BR" sz="1400" b="1" dirty="0">
                <a:solidFill>
                  <a:schemeClr val="tx1"/>
                </a:solidFill>
                <a:latin typeface="Raleway" panose="020B0604020202020204" charset="0"/>
              </a:rPr>
              <a:t>; que constitui numa estratégia de ensino-aprendizagem, em que a ampliação do conhecimento se da por meio da observação da realidade, </a:t>
            </a:r>
            <a:r>
              <a:rPr lang="pt-BR" sz="1400" b="1" dirty="0" err="1">
                <a:solidFill>
                  <a:schemeClr val="tx1"/>
                </a:solidFill>
                <a:latin typeface="Raleway" panose="020B0604020202020204" charset="0"/>
              </a:rPr>
              <a:t>pontos-chaves</a:t>
            </a:r>
            <a:r>
              <a:rPr lang="pt-BR" sz="1400" b="1" dirty="0">
                <a:solidFill>
                  <a:schemeClr val="tx1"/>
                </a:solidFill>
                <a:latin typeface="Raleway" panose="020B0604020202020204" charset="0"/>
              </a:rPr>
              <a:t>, teorização, hipóteses de solução e aplicação á realidade.</a:t>
            </a:r>
          </a:p>
          <a:p>
            <a:pPr marL="158750" indent="0" algn="ctr">
              <a:buNone/>
            </a:pPr>
            <a:endParaRPr lang="pt-BR" sz="1400" b="1" dirty="0" smtClean="0">
              <a:solidFill>
                <a:schemeClr val="tx1"/>
              </a:solidFill>
              <a:latin typeface="Raleway" panose="020B0604020202020204" charset="0"/>
            </a:endParaRPr>
          </a:p>
          <a:p>
            <a:pPr marL="158750" indent="0" algn="ctr">
              <a:buNone/>
            </a:pPr>
            <a:endParaRPr lang="pt-BR" sz="1400" b="1" dirty="0">
              <a:solidFill>
                <a:schemeClr val="tx1"/>
              </a:solidFill>
              <a:latin typeface="Raleway" panose="020B0604020202020204" charset="0"/>
            </a:endParaRPr>
          </a:p>
          <a:p>
            <a:pPr algn="ctr">
              <a:buFont typeface="Wingdings" panose="05000000000000000000" pitchFamily="2" charset="2"/>
              <a:buChar char="§"/>
            </a:pPr>
            <a:r>
              <a:rPr lang="pt-BR" sz="1400" b="1" dirty="0" smtClean="0">
                <a:solidFill>
                  <a:schemeClr val="tx1"/>
                </a:solidFill>
                <a:latin typeface="Raleway" panose="020B0604020202020204" charset="0"/>
              </a:rPr>
              <a:t>Este método proporciona os estudantes uma aprendizagem livre, </a:t>
            </a:r>
            <a:r>
              <a:rPr lang="pt-BR" sz="1400" b="1" dirty="0" err="1" smtClean="0">
                <a:solidFill>
                  <a:schemeClr val="tx1"/>
                </a:solidFill>
                <a:latin typeface="Raleway" panose="020B0604020202020204" charset="0"/>
              </a:rPr>
              <a:t>autonôma</a:t>
            </a:r>
            <a:r>
              <a:rPr lang="pt-BR" sz="1400" b="1" dirty="0" smtClean="0">
                <a:solidFill>
                  <a:schemeClr val="tx1"/>
                </a:solidFill>
                <a:latin typeface="Raleway" panose="020B0604020202020204" charset="0"/>
              </a:rPr>
              <a:t>, criativa e inovadora.</a:t>
            </a:r>
          </a:p>
          <a:p>
            <a:pPr marL="158750" indent="0">
              <a:buNone/>
            </a:pPr>
            <a:endParaRPr lang="pt-BR" sz="1400" dirty="0">
              <a:latin typeface="Raleway" panose="020B0604020202020204" charset="0"/>
            </a:endParaRPr>
          </a:p>
          <a:p>
            <a:pPr marL="158750" indent="0" algn="ctr">
              <a:buNone/>
            </a:pPr>
            <a:endParaRPr lang="pt-BR" sz="1400" dirty="0">
              <a:latin typeface="Raleway" panose="020B0604020202020204" charset="0"/>
            </a:endParaRPr>
          </a:p>
        </p:txBody>
      </p:sp>
      <p:sp>
        <p:nvSpPr>
          <p:cNvPr id="4" name="CaixaDeTexto 3"/>
          <p:cNvSpPr txBox="1"/>
          <p:nvPr/>
        </p:nvSpPr>
        <p:spPr>
          <a:xfrm>
            <a:off x="925417" y="4318611"/>
            <a:ext cx="3338111" cy="307777"/>
          </a:xfrm>
          <a:prstGeom prst="rect">
            <a:avLst/>
          </a:prstGeom>
          <a:noFill/>
        </p:spPr>
        <p:txBody>
          <a:bodyPr wrap="square" rtlCol="0">
            <a:spAutoFit/>
          </a:bodyPr>
          <a:lstStyle/>
          <a:p>
            <a:r>
              <a:rPr lang="pt-BR" b="1" dirty="0" smtClean="0">
                <a:latin typeface="Raleway" panose="020B0604020202020204" charset="0"/>
              </a:rPr>
              <a:t>- </a:t>
            </a:r>
            <a:r>
              <a:rPr lang="pt-BR" b="1" dirty="0" err="1" smtClean="0">
                <a:latin typeface="Raleway" panose="020B0604020202020204" charset="0"/>
              </a:rPr>
              <a:t>Chriszostimo</a:t>
            </a:r>
            <a:r>
              <a:rPr lang="pt-BR" b="1" dirty="0" smtClean="0">
                <a:latin typeface="Raleway" panose="020B0604020202020204" charset="0"/>
              </a:rPr>
              <a:t>; Vivas; Souza, 2021</a:t>
            </a:r>
            <a:endParaRPr lang="pt-BR" b="1" dirty="0">
              <a:latin typeface="Raleway" panose="020B0604020202020204" charset="0"/>
            </a:endParaRPr>
          </a:p>
        </p:txBody>
      </p:sp>
    </p:spTree>
    <p:extLst>
      <p:ext uri="{BB962C8B-B14F-4D97-AF65-F5344CB8AC3E}">
        <p14:creationId xmlns:p14="http://schemas.microsoft.com/office/powerpoint/2010/main" val="107337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pic>
        <p:nvPicPr>
          <p:cNvPr id="348" name="Google Shape;348;p34"/>
          <p:cNvPicPr preferRelativeResize="0"/>
          <p:nvPr/>
        </p:nvPicPr>
        <p:blipFill>
          <a:blip r:embed="rId3">
            <a:alphaModFix/>
          </a:blip>
          <a:stretch>
            <a:fillRect/>
          </a:stretch>
        </p:blipFill>
        <p:spPr>
          <a:xfrm>
            <a:off x="401613" y="0"/>
            <a:ext cx="8489875" cy="5664050"/>
          </a:xfrm>
          <a:prstGeom prst="rect">
            <a:avLst/>
          </a:prstGeom>
          <a:noFill/>
          <a:ln>
            <a:noFill/>
          </a:ln>
        </p:spPr>
      </p:pic>
      <p:sp>
        <p:nvSpPr>
          <p:cNvPr id="349" name="Google Shape;349;p34"/>
          <p:cNvSpPr txBox="1">
            <a:spLocks noGrp="1"/>
          </p:cNvSpPr>
          <p:nvPr>
            <p:ph type="subTitle" idx="6"/>
          </p:nvPr>
        </p:nvSpPr>
        <p:spPr>
          <a:xfrm>
            <a:off x="3307375" y="685224"/>
            <a:ext cx="2377800" cy="32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highlight>
                  <a:schemeClr val="dk2"/>
                </a:highlight>
              </a:rPr>
              <a:t>Teorização</a:t>
            </a:r>
            <a:endParaRPr sz="1500" b="1">
              <a:highlight>
                <a:schemeClr val="dk2"/>
              </a:highlight>
            </a:endParaRPr>
          </a:p>
        </p:txBody>
      </p:sp>
      <p:sp>
        <p:nvSpPr>
          <p:cNvPr id="350" name="Google Shape;350;p34"/>
          <p:cNvSpPr txBox="1">
            <a:spLocks noGrp="1"/>
          </p:cNvSpPr>
          <p:nvPr>
            <p:ph type="subTitle" idx="6"/>
          </p:nvPr>
        </p:nvSpPr>
        <p:spPr>
          <a:xfrm rot="1952230">
            <a:off x="6036599" y="1430614"/>
            <a:ext cx="2377815" cy="32348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highlight>
                  <a:schemeClr val="dk2"/>
                </a:highlight>
              </a:rPr>
              <a:t>Hipóteses de Solução</a:t>
            </a:r>
            <a:endParaRPr sz="1500" b="1">
              <a:highlight>
                <a:schemeClr val="dk2"/>
              </a:highlight>
            </a:endParaRPr>
          </a:p>
        </p:txBody>
      </p:sp>
      <p:sp>
        <p:nvSpPr>
          <p:cNvPr id="351" name="Google Shape;351;p34"/>
          <p:cNvSpPr txBox="1">
            <a:spLocks noGrp="1"/>
          </p:cNvSpPr>
          <p:nvPr>
            <p:ph type="subTitle" idx="6"/>
          </p:nvPr>
        </p:nvSpPr>
        <p:spPr>
          <a:xfrm rot="-2202133">
            <a:off x="949119" y="1430594"/>
            <a:ext cx="2378290" cy="3235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highlight>
                  <a:schemeClr val="dk2"/>
                </a:highlight>
              </a:rPr>
              <a:t>Pontos-Chave</a:t>
            </a:r>
            <a:endParaRPr sz="1500" b="1">
              <a:highlight>
                <a:schemeClr val="dk2"/>
              </a:highlight>
            </a:endParaRPr>
          </a:p>
        </p:txBody>
      </p:sp>
      <p:sp>
        <p:nvSpPr>
          <p:cNvPr id="352" name="Google Shape;352;p34"/>
          <p:cNvSpPr txBox="1">
            <a:spLocks noGrp="1"/>
          </p:cNvSpPr>
          <p:nvPr>
            <p:ph type="subTitle" idx="6"/>
          </p:nvPr>
        </p:nvSpPr>
        <p:spPr>
          <a:xfrm rot="-4027524">
            <a:off x="-797517" y="3617859"/>
            <a:ext cx="2647180" cy="32317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highlight>
                  <a:schemeClr val="dk2"/>
                </a:highlight>
              </a:rPr>
              <a:t>Observação da Realidade</a:t>
            </a:r>
            <a:endParaRPr sz="1500" b="1">
              <a:highlight>
                <a:schemeClr val="dk2"/>
              </a:highlight>
            </a:endParaRPr>
          </a:p>
        </p:txBody>
      </p:sp>
      <p:sp>
        <p:nvSpPr>
          <p:cNvPr id="353" name="Google Shape;353;p34"/>
          <p:cNvSpPr txBox="1">
            <a:spLocks noGrp="1"/>
          </p:cNvSpPr>
          <p:nvPr>
            <p:ph type="subTitle" idx="6"/>
          </p:nvPr>
        </p:nvSpPr>
        <p:spPr>
          <a:xfrm rot="4223542">
            <a:off x="7544704" y="3617662"/>
            <a:ext cx="2377993" cy="32356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highlight>
                  <a:schemeClr val="dk2"/>
                </a:highlight>
              </a:rPr>
              <a:t>Aplicação à Realidade</a:t>
            </a:r>
            <a:endParaRPr sz="1500" b="1">
              <a:highlight>
                <a:schemeClr val="dk2"/>
              </a:highlight>
            </a:endParaRPr>
          </a:p>
        </p:txBody>
      </p:sp>
      <p:sp>
        <p:nvSpPr>
          <p:cNvPr id="354" name="Google Shape;354;p34"/>
          <p:cNvSpPr txBox="1">
            <a:spLocks noGrp="1"/>
          </p:cNvSpPr>
          <p:nvPr>
            <p:ph type="subTitle" idx="6"/>
          </p:nvPr>
        </p:nvSpPr>
        <p:spPr>
          <a:xfrm rot="1952230">
            <a:off x="5769599" y="1707289"/>
            <a:ext cx="2377815" cy="32348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Contratação de novos profissionais;</a:t>
            </a:r>
            <a:endParaRPr sz="1000" b="1"/>
          </a:p>
        </p:txBody>
      </p:sp>
      <p:sp>
        <p:nvSpPr>
          <p:cNvPr id="355" name="Google Shape;355;p34"/>
          <p:cNvSpPr txBox="1">
            <a:spLocks noGrp="1"/>
          </p:cNvSpPr>
          <p:nvPr>
            <p:ph type="subTitle" idx="6"/>
          </p:nvPr>
        </p:nvSpPr>
        <p:spPr>
          <a:xfrm rot="-3266227">
            <a:off x="-135139" y="3504828"/>
            <a:ext cx="2377939" cy="32335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b="1"/>
              <a:t>     </a:t>
            </a:r>
            <a:r>
              <a:rPr lang="en" sz="1100" b="1"/>
              <a:t>Falha na gestão local;</a:t>
            </a:r>
            <a:endParaRPr sz="900" b="1"/>
          </a:p>
        </p:txBody>
      </p:sp>
      <p:sp>
        <p:nvSpPr>
          <p:cNvPr id="356" name="Google Shape;356;p34"/>
          <p:cNvSpPr txBox="1">
            <a:spLocks noGrp="1"/>
          </p:cNvSpPr>
          <p:nvPr>
            <p:ph type="subTitle" idx="6"/>
          </p:nvPr>
        </p:nvSpPr>
        <p:spPr>
          <a:xfrm rot="-3247924">
            <a:off x="114633" y="3777764"/>
            <a:ext cx="2377804" cy="32332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b="1"/>
              <a:t>     </a:t>
            </a:r>
            <a:r>
              <a:rPr lang="en" sz="1100" b="1"/>
              <a:t>Informação deficiente;</a:t>
            </a:r>
            <a:endParaRPr sz="1100" b="1"/>
          </a:p>
        </p:txBody>
      </p:sp>
      <p:sp>
        <p:nvSpPr>
          <p:cNvPr id="357" name="Google Shape;357;p34"/>
          <p:cNvSpPr txBox="1">
            <a:spLocks noGrp="1"/>
          </p:cNvSpPr>
          <p:nvPr>
            <p:ph type="subTitle" idx="6"/>
          </p:nvPr>
        </p:nvSpPr>
        <p:spPr>
          <a:xfrm rot="-1891449">
            <a:off x="1263747" y="1874436"/>
            <a:ext cx="2377702" cy="32332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a:t> </a:t>
            </a:r>
            <a:r>
              <a:rPr lang="en" sz="1100" b="1"/>
              <a:t>Atendimento desumano e desrespeitoso;</a:t>
            </a:r>
            <a:endParaRPr sz="1000" b="1"/>
          </a:p>
        </p:txBody>
      </p:sp>
      <p:sp>
        <p:nvSpPr>
          <p:cNvPr id="358" name="Google Shape;358;p34"/>
          <p:cNvSpPr txBox="1">
            <a:spLocks noGrp="1"/>
          </p:cNvSpPr>
          <p:nvPr>
            <p:ph type="subTitle" idx="6"/>
          </p:nvPr>
        </p:nvSpPr>
        <p:spPr>
          <a:xfrm rot="-1891449">
            <a:off x="1980497" y="3323011"/>
            <a:ext cx="2377702" cy="323323"/>
          </a:xfrm>
          <a:prstGeom prst="rect">
            <a:avLst/>
          </a:prstGeom>
        </p:spPr>
        <p:txBody>
          <a:bodyPr spcFirstLastPara="1" wrap="square" lIns="91425" tIns="91425" rIns="91425" bIns="91425" anchor="t" anchorCtr="0">
            <a:noAutofit/>
          </a:bodyPr>
          <a:lstStyle/>
          <a:p>
            <a:pPr marL="457200" lvl="0" indent="0" algn="ctr" rtl="0">
              <a:spcBef>
                <a:spcPts val="0"/>
              </a:spcBef>
              <a:spcAft>
                <a:spcPts val="1600"/>
              </a:spcAft>
              <a:buNone/>
            </a:pPr>
            <a:r>
              <a:rPr lang="en" sz="1100" b="1"/>
              <a:t>Baixa adesão à vacinação.</a:t>
            </a:r>
            <a:endParaRPr sz="1000" b="1"/>
          </a:p>
        </p:txBody>
      </p:sp>
      <p:sp>
        <p:nvSpPr>
          <p:cNvPr id="359" name="Google Shape;359;p34"/>
          <p:cNvSpPr txBox="1">
            <a:spLocks noGrp="1"/>
          </p:cNvSpPr>
          <p:nvPr>
            <p:ph type="subTitle" idx="6"/>
          </p:nvPr>
        </p:nvSpPr>
        <p:spPr>
          <a:xfrm rot="-1735">
            <a:off x="3208209" y="1186791"/>
            <a:ext cx="2377800" cy="3234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100" b="1"/>
              <a:t>Manual de Rede de frio do Programa Nacional de Imunizações.5 edição. </a:t>
            </a:r>
            <a:r>
              <a:rPr lang="en" sz="1200" b="1"/>
              <a:t> </a:t>
            </a:r>
            <a:endParaRPr sz="1200" b="1"/>
          </a:p>
          <a:p>
            <a:pPr marL="457200" lvl="0" indent="0" algn="ctr" rtl="0">
              <a:spcBef>
                <a:spcPts val="1600"/>
              </a:spcBef>
              <a:spcAft>
                <a:spcPts val="1600"/>
              </a:spcAft>
              <a:buNone/>
            </a:pPr>
            <a:endParaRPr sz="1200" b="1"/>
          </a:p>
        </p:txBody>
      </p:sp>
      <p:sp>
        <p:nvSpPr>
          <p:cNvPr id="360" name="Google Shape;360;p34"/>
          <p:cNvSpPr txBox="1">
            <a:spLocks noGrp="1"/>
          </p:cNvSpPr>
          <p:nvPr>
            <p:ph type="subTitle" idx="6"/>
          </p:nvPr>
        </p:nvSpPr>
        <p:spPr>
          <a:xfrm rot="-3278629">
            <a:off x="364001" y="3965277"/>
            <a:ext cx="2378090" cy="3235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     Comunicação ineficaz;</a:t>
            </a:r>
            <a:endParaRPr sz="1100" b="1"/>
          </a:p>
          <a:p>
            <a:pPr marL="0" lvl="0" indent="0" algn="l" rtl="0">
              <a:spcBef>
                <a:spcPts val="1600"/>
              </a:spcBef>
              <a:spcAft>
                <a:spcPts val="1600"/>
              </a:spcAft>
              <a:buNone/>
            </a:pPr>
            <a:endParaRPr sz="1100" b="1"/>
          </a:p>
        </p:txBody>
      </p:sp>
      <p:sp>
        <p:nvSpPr>
          <p:cNvPr id="361" name="Google Shape;361;p34"/>
          <p:cNvSpPr txBox="1">
            <a:spLocks noGrp="1"/>
          </p:cNvSpPr>
          <p:nvPr>
            <p:ph type="subTitle" idx="6"/>
          </p:nvPr>
        </p:nvSpPr>
        <p:spPr>
          <a:xfrm rot="-3281150">
            <a:off x="520745" y="4304775"/>
            <a:ext cx="2377957" cy="3238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50" b="1"/>
              <a:t>    Saturação da equipe;</a:t>
            </a:r>
            <a:endParaRPr sz="1050" b="1"/>
          </a:p>
          <a:p>
            <a:pPr marL="0" lvl="0" indent="0" algn="ctr" rtl="0">
              <a:spcBef>
                <a:spcPts val="1600"/>
              </a:spcBef>
              <a:spcAft>
                <a:spcPts val="1600"/>
              </a:spcAft>
              <a:buNone/>
            </a:pPr>
            <a:endParaRPr sz="1050" b="1"/>
          </a:p>
        </p:txBody>
      </p:sp>
      <p:sp>
        <p:nvSpPr>
          <p:cNvPr id="362" name="Google Shape;362;p34"/>
          <p:cNvSpPr txBox="1"/>
          <p:nvPr/>
        </p:nvSpPr>
        <p:spPr>
          <a:xfrm>
            <a:off x="1553046" y="-43213"/>
            <a:ext cx="60111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dirty="0">
                <a:solidFill>
                  <a:schemeClr val="dk1"/>
                </a:solidFill>
                <a:highlight>
                  <a:schemeClr val="dk2"/>
                </a:highlight>
                <a:latin typeface="Open Sans"/>
                <a:ea typeface="Open Sans"/>
                <a:cs typeface="Open Sans"/>
                <a:sym typeface="Open Sans"/>
              </a:rPr>
              <a:t>Arco da Problematização de Maguerez</a:t>
            </a:r>
            <a:endParaRPr sz="2300" b="1" dirty="0">
              <a:solidFill>
                <a:schemeClr val="dk1"/>
              </a:solidFill>
              <a:highlight>
                <a:schemeClr val="dk2"/>
              </a:highlight>
              <a:latin typeface="Open Sans"/>
              <a:ea typeface="Open Sans"/>
              <a:cs typeface="Open Sans"/>
              <a:sym typeface="Open Sans"/>
            </a:endParaRPr>
          </a:p>
        </p:txBody>
      </p:sp>
      <p:sp>
        <p:nvSpPr>
          <p:cNvPr id="363" name="Google Shape;363;p34"/>
          <p:cNvSpPr txBox="1">
            <a:spLocks noGrp="1"/>
          </p:cNvSpPr>
          <p:nvPr>
            <p:ph type="subTitle" idx="6"/>
          </p:nvPr>
        </p:nvSpPr>
        <p:spPr>
          <a:xfrm rot="-1891449">
            <a:off x="1665672" y="2843886"/>
            <a:ext cx="2377702" cy="323323"/>
          </a:xfrm>
          <a:prstGeom prst="rect">
            <a:avLst/>
          </a:prstGeom>
        </p:spPr>
        <p:txBody>
          <a:bodyPr spcFirstLastPara="1" wrap="square" lIns="91425" tIns="91425" rIns="91425" bIns="91425" anchor="t" anchorCtr="0">
            <a:noAutofit/>
          </a:bodyPr>
          <a:lstStyle/>
          <a:p>
            <a:pPr marL="457200" lvl="0" indent="0" algn="ctr" rtl="0">
              <a:spcBef>
                <a:spcPts val="0"/>
              </a:spcBef>
              <a:spcAft>
                <a:spcPts val="1600"/>
              </a:spcAft>
              <a:buNone/>
            </a:pPr>
            <a:r>
              <a:rPr lang="en" sz="1100" b="1"/>
              <a:t>Despreparo dos profissionais;</a:t>
            </a:r>
            <a:endParaRPr sz="1000" b="1"/>
          </a:p>
        </p:txBody>
      </p:sp>
      <p:sp>
        <p:nvSpPr>
          <p:cNvPr id="364" name="Google Shape;364;p34"/>
          <p:cNvSpPr txBox="1">
            <a:spLocks noGrp="1"/>
          </p:cNvSpPr>
          <p:nvPr>
            <p:ph type="subTitle" idx="6"/>
          </p:nvPr>
        </p:nvSpPr>
        <p:spPr>
          <a:xfrm rot="-3342026">
            <a:off x="832798" y="4619547"/>
            <a:ext cx="2237011" cy="323603"/>
          </a:xfrm>
          <a:prstGeom prst="rect">
            <a:avLst/>
          </a:prstGeom>
        </p:spPr>
        <p:txBody>
          <a:bodyPr spcFirstLastPara="1" wrap="square" lIns="91425" tIns="91425" rIns="91425" bIns="91425" anchor="t" anchorCtr="0">
            <a:noAutofit/>
          </a:bodyPr>
          <a:lstStyle/>
          <a:p>
            <a:pPr marL="457200" lvl="0" indent="0" algn="ctr" rtl="0">
              <a:spcBef>
                <a:spcPts val="0"/>
              </a:spcBef>
              <a:spcAft>
                <a:spcPts val="1600"/>
              </a:spcAft>
              <a:buNone/>
            </a:pPr>
            <a:r>
              <a:rPr lang="en" sz="1100" b="1"/>
              <a:t>Alta demanda da unidade.</a:t>
            </a:r>
            <a:endParaRPr sz="1000" b="1"/>
          </a:p>
        </p:txBody>
      </p:sp>
      <p:sp>
        <p:nvSpPr>
          <p:cNvPr id="365" name="Google Shape;365;p34"/>
          <p:cNvSpPr txBox="1">
            <a:spLocks noGrp="1"/>
          </p:cNvSpPr>
          <p:nvPr>
            <p:ph type="subTitle" idx="6"/>
          </p:nvPr>
        </p:nvSpPr>
        <p:spPr>
          <a:xfrm rot="-1891449">
            <a:off x="1475447" y="2284123"/>
            <a:ext cx="2377702" cy="32332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a:t> </a:t>
            </a:r>
            <a:r>
              <a:rPr lang="en" sz="1100" b="1"/>
              <a:t>Manuseio incorreto dos imunobiológicos</a:t>
            </a:r>
            <a:r>
              <a:rPr lang="en" sz="1200" b="1"/>
              <a:t>;</a:t>
            </a:r>
            <a:endParaRPr sz="1100" b="1"/>
          </a:p>
        </p:txBody>
      </p:sp>
      <p:sp>
        <p:nvSpPr>
          <p:cNvPr id="366" name="Google Shape;366;p34"/>
          <p:cNvSpPr txBox="1">
            <a:spLocks noGrp="1"/>
          </p:cNvSpPr>
          <p:nvPr>
            <p:ph type="subTitle" idx="6"/>
          </p:nvPr>
        </p:nvSpPr>
        <p:spPr>
          <a:xfrm rot="1952353">
            <a:off x="5601797" y="2181659"/>
            <a:ext cx="2170758" cy="32348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Fazer escala dos profissionais para onde há maior demanda;</a:t>
            </a:r>
            <a:endParaRPr sz="1000" b="1"/>
          </a:p>
        </p:txBody>
      </p:sp>
      <p:sp>
        <p:nvSpPr>
          <p:cNvPr id="367" name="Google Shape;367;p34"/>
          <p:cNvSpPr txBox="1">
            <a:spLocks noGrp="1"/>
          </p:cNvSpPr>
          <p:nvPr>
            <p:ph type="subTitle" idx="6"/>
          </p:nvPr>
        </p:nvSpPr>
        <p:spPr>
          <a:xfrm rot="1951508">
            <a:off x="5331593" y="2802658"/>
            <a:ext cx="1710716" cy="32348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Estratégias de educação continuada e permanente  com toda a equipe;</a:t>
            </a:r>
            <a:endParaRPr sz="1000" b="1"/>
          </a:p>
        </p:txBody>
      </p:sp>
      <p:sp>
        <p:nvSpPr>
          <p:cNvPr id="368" name="Google Shape;368;p34"/>
          <p:cNvSpPr txBox="1">
            <a:spLocks noGrp="1"/>
          </p:cNvSpPr>
          <p:nvPr>
            <p:ph type="subTitle" idx="6"/>
          </p:nvPr>
        </p:nvSpPr>
        <p:spPr>
          <a:xfrm rot="-1735">
            <a:off x="3155222" y="1956304"/>
            <a:ext cx="2377800" cy="3234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100" b="1" dirty="0" smtClean="0"/>
              <a:t>Resolução COFEN-311/2007;</a:t>
            </a:r>
            <a:r>
              <a:rPr lang="en" sz="1200" b="1" dirty="0" smtClean="0"/>
              <a:t> </a:t>
            </a:r>
            <a:endParaRPr sz="1200" b="1" dirty="0"/>
          </a:p>
          <a:p>
            <a:pPr marL="457200" lvl="0" indent="0" algn="ctr" rtl="0">
              <a:spcBef>
                <a:spcPts val="1600"/>
              </a:spcBef>
              <a:spcAft>
                <a:spcPts val="1600"/>
              </a:spcAft>
              <a:buNone/>
            </a:pPr>
            <a:endParaRPr sz="1200" b="1" dirty="0"/>
          </a:p>
        </p:txBody>
      </p:sp>
      <p:sp>
        <p:nvSpPr>
          <p:cNvPr id="369" name="Google Shape;369;p34"/>
          <p:cNvSpPr txBox="1">
            <a:spLocks noGrp="1"/>
          </p:cNvSpPr>
          <p:nvPr>
            <p:ph type="subTitle" idx="6"/>
          </p:nvPr>
        </p:nvSpPr>
        <p:spPr>
          <a:xfrm rot="3511417">
            <a:off x="6925985" y="3777542"/>
            <a:ext cx="2645231" cy="32383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Palestras e rodas de conversas com os funcionários;</a:t>
            </a:r>
            <a:endParaRPr sz="1000" b="1"/>
          </a:p>
        </p:txBody>
      </p:sp>
      <p:sp>
        <p:nvSpPr>
          <p:cNvPr id="370" name="Google Shape;370;p34"/>
          <p:cNvSpPr txBox="1">
            <a:spLocks noGrp="1"/>
          </p:cNvSpPr>
          <p:nvPr>
            <p:ph type="subTitle" idx="6"/>
          </p:nvPr>
        </p:nvSpPr>
        <p:spPr>
          <a:xfrm rot="3539531">
            <a:off x="6647562" y="3965155"/>
            <a:ext cx="2140715" cy="323618"/>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Educação em saúde para os profissionais da saúde   (Cartilha de Rede de Frio);</a:t>
            </a:r>
            <a:endParaRPr sz="1000" b="1"/>
          </a:p>
        </p:txBody>
      </p:sp>
      <p:sp>
        <p:nvSpPr>
          <p:cNvPr id="371" name="Google Shape;371;p34"/>
          <p:cNvSpPr txBox="1">
            <a:spLocks noGrp="1"/>
          </p:cNvSpPr>
          <p:nvPr>
            <p:ph type="subTitle" idx="6"/>
          </p:nvPr>
        </p:nvSpPr>
        <p:spPr>
          <a:xfrm rot="3539180">
            <a:off x="6161108" y="4304866"/>
            <a:ext cx="1594783" cy="323618"/>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Educação em saúde para a população (Cartilha de Vacinação);</a:t>
            </a:r>
            <a:endParaRPr sz="1000" b="1"/>
          </a:p>
        </p:txBody>
      </p:sp>
      <p:sp>
        <p:nvSpPr>
          <p:cNvPr id="372" name="Google Shape;372;p34"/>
          <p:cNvSpPr txBox="1">
            <a:spLocks noGrp="1"/>
          </p:cNvSpPr>
          <p:nvPr>
            <p:ph type="subTitle" idx="6"/>
          </p:nvPr>
        </p:nvSpPr>
        <p:spPr>
          <a:xfrm rot="1951572">
            <a:off x="4928572" y="3504758"/>
            <a:ext cx="1437830" cy="32348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100" b="1"/>
              <a:t>Cartilhas educativas.</a:t>
            </a:r>
            <a:endParaRPr sz="1000" b="1"/>
          </a:p>
        </p:txBody>
      </p:sp>
      <p:sp>
        <p:nvSpPr>
          <p:cNvPr id="373" name="Google Shape;373;p34"/>
          <p:cNvSpPr txBox="1">
            <a:spLocks noGrp="1"/>
          </p:cNvSpPr>
          <p:nvPr>
            <p:ph type="subTitle" idx="6"/>
          </p:nvPr>
        </p:nvSpPr>
        <p:spPr>
          <a:xfrm rot="-1735">
            <a:off x="3208200" y="2550252"/>
            <a:ext cx="2377800" cy="3234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100" b="1" dirty="0" smtClean="0"/>
              <a:t>Portaria 1820°/2009;</a:t>
            </a:r>
            <a:r>
              <a:rPr lang="en" sz="1200" b="1" dirty="0" smtClean="0"/>
              <a:t> </a:t>
            </a:r>
            <a:endParaRPr sz="1200" b="1" dirty="0"/>
          </a:p>
          <a:p>
            <a:pPr marL="457200" lvl="0" indent="0" algn="ctr" rtl="0">
              <a:spcBef>
                <a:spcPts val="1600"/>
              </a:spcBef>
              <a:spcAft>
                <a:spcPts val="1600"/>
              </a:spcAft>
              <a:buNone/>
            </a:pPr>
            <a:endParaRPr sz="1200" b="1" dirty="0"/>
          </a:p>
        </p:txBody>
      </p:sp>
      <p:sp>
        <p:nvSpPr>
          <p:cNvPr id="374" name="Google Shape;374;p34"/>
          <p:cNvSpPr txBox="1">
            <a:spLocks noGrp="1"/>
          </p:cNvSpPr>
          <p:nvPr>
            <p:ph type="subTitle" idx="6"/>
          </p:nvPr>
        </p:nvSpPr>
        <p:spPr>
          <a:xfrm rot="-1244">
            <a:off x="3568362" y="3063862"/>
            <a:ext cx="1657500" cy="3234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100" b="1" dirty="0"/>
              <a:t>Portaria n°340 de 4 de março de 2013.</a:t>
            </a:r>
            <a:endParaRPr sz="1200" b="1" dirty="0"/>
          </a:p>
          <a:p>
            <a:pPr marL="457200" lvl="0" indent="0" algn="ctr" rtl="0">
              <a:spcBef>
                <a:spcPts val="1600"/>
              </a:spcBef>
              <a:spcAft>
                <a:spcPts val="1600"/>
              </a:spcAft>
              <a:buNone/>
            </a:pPr>
            <a:endParaRPr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5"/>
          <p:cNvPicPr preferRelativeResize="0"/>
          <p:nvPr/>
        </p:nvPicPr>
        <p:blipFill>
          <a:blip r:embed="rId3">
            <a:alphaModFix/>
          </a:blip>
          <a:stretch>
            <a:fillRect/>
          </a:stretch>
        </p:blipFill>
        <p:spPr>
          <a:xfrm>
            <a:off x="152400" y="152400"/>
            <a:ext cx="3421114" cy="4838702"/>
          </a:xfrm>
          <a:prstGeom prst="rect">
            <a:avLst/>
          </a:prstGeom>
          <a:noFill/>
          <a:ln>
            <a:noFill/>
          </a:ln>
        </p:spPr>
      </p:pic>
      <p:sp>
        <p:nvSpPr>
          <p:cNvPr id="380" name="Google Shape;380;p35"/>
          <p:cNvSpPr txBox="1"/>
          <p:nvPr/>
        </p:nvSpPr>
        <p:spPr>
          <a:xfrm>
            <a:off x="4646325" y="1169575"/>
            <a:ext cx="35235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a:solidFill>
                  <a:schemeClr val="lt2"/>
                </a:solidFill>
                <a:latin typeface="Oswald"/>
                <a:ea typeface="Oswald"/>
                <a:cs typeface="Oswald"/>
                <a:sym typeface="Oswald"/>
              </a:rPr>
              <a:t>Educação em Saúde para a população. </a:t>
            </a:r>
            <a:endParaRPr sz="4500" b="1">
              <a:solidFill>
                <a:schemeClr val="lt2"/>
              </a:solidFill>
              <a:latin typeface="Oswald"/>
              <a:ea typeface="Oswald"/>
              <a:cs typeface="Oswald"/>
              <a:sym typeface="Oswald"/>
            </a:endParaRPr>
          </a:p>
        </p:txBody>
      </p:sp>
      <p:sp>
        <p:nvSpPr>
          <p:cNvPr id="381" name="Google Shape;381;p35"/>
          <p:cNvSpPr txBox="1"/>
          <p:nvPr/>
        </p:nvSpPr>
        <p:spPr>
          <a:xfrm>
            <a:off x="3573525" y="4457900"/>
            <a:ext cx="42012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600" b="1" dirty="0">
                <a:solidFill>
                  <a:srgbClr val="38761D"/>
                </a:solidFill>
              </a:rPr>
              <a:t>Imagem retirada de: Como salvar a vida de uma criança que sofre parada cardiorrespiratória - </a:t>
            </a:r>
            <a:r>
              <a:rPr lang="en" sz="600" b="1" u="sng" dirty="0">
                <a:solidFill>
                  <a:srgbClr val="38761D"/>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https://cmosdrake.com.br/blog/como-salvar-vida-de-uma-crianca-que-sofre-para-cardiorrespiratoria/</a:t>
            </a:r>
            <a:endParaRPr sz="600" b="1" dirty="0">
              <a:solidFill>
                <a:srgbClr val="38761D"/>
              </a:solidFill>
            </a:endParaRPr>
          </a:p>
          <a:p>
            <a:pPr marL="0" lvl="0" indent="0" algn="just" rtl="0">
              <a:spcBef>
                <a:spcPts val="0"/>
              </a:spcBef>
              <a:spcAft>
                <a:spcPts val="0"/>
              </a:spcAft>
              <a:buNone/>
            </a:pPr>
            <a:r>
              <a:rPr lang="en" sz="600" b="1" dirty="0">
                <a:solidFill>
                  <a:srgbClr val="38761D"/>
                </a:solidFill>
              </a:rPr>
              <a:t>Campanha realizada pela Prefeitura Municipal de Campinas no dia 21 de maio de 2020 http://www.campinas.sp.gov.br/?fbclid=IwAR1L5F-BaSif0OxVyWobvEH3u35OPuOXvnduddAtdoTDs-YLQWVOI3e6ry8</a:t>
            </a:r>
            <a:endParaRPr sz="200" b="1" dirty="0">
              <a:solidFill>
                <a:srgbClr val="38761D"/>
              </a:solidFill>
            </a:endParaRPr>
          </a:p>
          <a:p>
            <a:pPr marL="0" lvl="0" indent="0" algn="just" rtl="0">
              <a:spcBef>
                <a:spcPts val="0"/>
              </a:spcBef>
              <a:spcAft>
                <a:spcPts val="0"/>
              </a:spcAft>
              <a:buNone/>
            </a:pPr>
            <a:endParaRPr sz="600" b="1" dirty="0">
              <a:solidFill>
                <a:srgbClr val="38761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vironmental Consulting by Slidesgo">
  <a:themeElements>
    <a:clrScheme name="Simple Light">
      <a:dk1>
        <a:srgbClr val="083603"/>
      </a:dk1>
      <a:lt1>
        <a:srgbClr val="FFFFFF"/>
      </a:lt1>
      <a:dk2>
        <a:srgbClr val="B6D7A8"/>
      </a:dk2>
      <a:lt2>
        <a:srgbClr val="7DBD61"/>
      </a:lt2>
      <a:accent1>
        <a:srgbClr val="E6B8AF"/>
      </a:accent1>
      <a:accent2>
        <a:srgbClr val="F9CB9C"/>
      </a:accent2>
      <a:accent3>
        <a:srgbClr val="F6B26B"/>
      </a:accent3>
      <a:accent4>
        <a:srgbClr val="E69138"/>
      </a:accent4>
      <a:accent5>
        <a:srgbClr val="083603"/>
      </a:accent5>
      <a:accent6>
        <a:srgbClr val="083603"/>
      </a:accent6>
      <a:hlink>
        <a:srgbClr val="0836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2091</Words>
  <Application>Microsoft Office PowerPoint</Application>
  <PresentationFormat>Apresentação na tela (16:9)</PresentationFormat>
  <Paragraphs>193</Paragraphs>
  <Slides>15</Slides>
  <Notes>12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15</vt:i4>
      </vt:variant>
    </vt:vector>
  </HeadingPairs>
  <TitlesOfParts>
    <vt:vector size="25" baseType="lpstr">
      <vt:lpstr>Arial</vt:lpstr>
      <vt:lpstr>Wingdings</vt:lpstr>
      <vt:lpstr>Wingdings 2</vt:lpstr>
      <vt:lpstr>Verdana</vt:lpstr>
      <vt:lpstr>Times New Roman</vt:lpstr>
      <vt:lpstr>Open Sans</vt:lpstr>
      <vt:lpstr>Oswald</vt:lpstr>
      <vt:lpstr>Century Gothic</vt:lpstr>
      <vt:lpstr>Raleway</vt:lpstr>
      <vt:lpstr>Environmental Consulting by Slidesgo</vt:lpstr>
      <vt:lpstr>Competências gerenciais do Enfermeiro em uma Unidade Básica de Saúde - Estudo de Caso</vt:lpstr>
      <vt:lpstr>Competências gerenciais do Enfermeiro em uma Unidade Básica de Saúde - Estudo de Caso</vt:lpstr>
      <vt:lpstr>Conceitos</vt:lpstr>
      <vt:lpstr>Conceitos</vt:lpstr>
      <vt:lpstr>Conceitos</vt:lpstr>
      <vt:lpstr>Apresentação do Caso  </vt:lpstr>
      <vt:lpstr>Arco de Mangarez</vt:lpstr>
      <vt:lpstr>Apresentação do PowerPoint</vt:lpstr>
      <vt:lpstr>Apresentação do PowerPoint</vt:lpstr>
      <vt:lpstr>Apresentação do PowerPoint</vt:lpstr>
      <vt:lpstr>Apresentação do PowerPoint</vt:lpstr>
      <vt:lpstr>Referências Bibliográficas   PERES, Aida Maris; CIAMPONE, Maria Helena Trench. Gerência e competências gerais do enfermeiro. Texto contexto - enferm.,  Florianópolis ,  v. 15, n. 3, p. 492-499,  Sept.  2006 .   Available from &lt;http://www.scielo.br/scielo.php?script=sci_arttext&amp;pid=S0104-07072006000300015&amp;lng=en&amp;nrm=iso&gt;.  access on  02  May  2021.   BAIS, Dulce Dirclair Huf; DE ALMEIDA SILVA, Carmem. Resolução COFEN 311/2007. Rio de Janeiro, 2007.  BRASIL. Portaria nº 1.820, de 13 de Agosto de 2009. Dispõe sobre os direitos e deveres dos usuários da saúde. Diário Oficial da União [da] República Federativa do Brasil, v. 146, n. 155, 2009.  BRASIL. Ministério da Saúde. Secretaria de Vigilância em Saúde. Departamento de Vigilância Epidemiológica. Manual de rede de frio. Ministério da Saúde, Secretaria de Vigilância em Saúde. Departamento de Vigilância Epidemiológica. – 4. ed. – Brasília: Ministério da Saúde (MS), 2013. Disponível em: http://bvsms.saude.gov.br/bvs/pu    LUNA, G. L. M. et al. Aspectos relacionados à administração e conservação de vacinas em centros de saúde no Nordeste do Brasil. Ciênc. Saúde Coletiva, Rio de Janeiro (RJ), 2011 , v. 16, n. 2, p. 513 - 521. Disponível em: http://www.scielo.br/scielo.php?sc riptsS141381232011000200014&amp; lngen&amp;nrmiso. Acesso em: 04 maio. 2021.</vt:lpstr>
      <vt:lpstr>MINISTÉRIO DA SAÚDE (BR); SECRETARIA DE VIGILÂNCIA EM SAÚDE; DEPARTAMENTO DE VIGILÂNCIA DAS DOENÇAS TRANSMISSÍVEIS. Manual de Rede de Frio do Programa Nacional de Imunizações. 2017.  Ministério da Saúde. Portaria GM/MS nº 340, de 4 de março de 2013. Redefine o Componente Ampliação do Programa de Requalificação de Unidades Básicas de Saúde (UBS). Diário Oficial da União 2013; 5 mar.  NETO,F.R.X; CUNHA, I.C.K.O. Competências gerenciais de enfermeiras: um novo velho desafio? Managemental Abilities of nurse: the new and old challenge? COMPETÊNCIAS GERENCIAIS DE ENFERMEIRAS: UM NOVO VELHO DESAFIO? MANAGEMENTAL ABILITIES OF THE NURSE: THE NEW AND OLD CHALLENGE? COMPETENCIA EN LA GERENCIA DE ENFERMERÍA: UN NUEVO ANTIGUO DESAFIO?  OLIVEIRA, V. C. de et al. A conservação de vacinas em unidades básicas de saúde de um município da região centrooeste de Minas Gerais. Rev. Min. Enferm. Minas Gerais (MG), vol. (1) n(4): p.209-2014. 2009, Disponível em: http://www.reme.org.br/artigo/det alhes/181. Acesso em: 05 maio. 2021.  Revista Eletrônica Acervo Saúde/ElectronicJournalCollection Health|ISSN 2178-2091; Perigo do movimento antivacina: análise epidemio-literária do movimento antivacinação no Brasil; PUBLICADO EM: 4/2020. Disponível em:  &lt;https://acervomais.com.br/index.php/saude/article/view/3088/1894&gt;. Acesso em: 3 de maio de 2021  RESU – Revista Educação em Saúde: V7, suplemento 1,2019; Dimensões e consequências do movimento antivacina na realidade brasileira; Disponível em: &lt;https://core.ac.uk/download/pdf/234552458.pdf&gt;. Acesso em: 3 de maio de 2021</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Competências gerenciais do Enfermeiro em uma Unidade Básica de Saúde - Estudo de Caso</dc:title>
  <dc:creator>Mylena</dc:creator>
  <cp:lastModifiedBy>Mylena</cp:lastModifiedBy>
  <cp:revision>48</cp:revision>
  <dcterms:modified xsi:type="dcterms:W3CDTF">2021-05-29T21:07:24Z</dcterms:modified>
</cp:coreProperties>
</file>