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7" r:id="rId2"/>
    <p:sldId id="256" r:id="rId3"/>
    <p:sldId id="258" r:id="rId4"/>
    <p:sldId id="260" r:id="rId5"/>
    <p:sldId id="259" r:id="rId6"/>
    <p:sldId id="281" r:id="rId7"/>
    <p:sldId id="26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16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77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5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217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67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41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25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190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665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39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717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6/26/2020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6638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65A5CBD-5BDA-4345-915C-718F0E585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62002" y="4571999"/>
            <a:ext cx="6094036" cy="1524000"/>
          </a:xfrm>
        </p:spPr>
        <p:txBody>
          <a:bodyPr rtlCol="0">
            <a:normAutofit/>
          </a:bodyPr>
          <a:lstStyle/>
          <a:p>
            <a:pPr algn="l" rtl="0"/>
            <a:r>
              <a:rPr lang="pt-BR" dirty="0">
                <a:latin typeface="Calibri" panose="020F0502020204030204" pitchFamily="34" charset="0"/>
                <a:cs typeface="Calibri" panose="020F0502020204030204" pitchFamily="34" charset="0"/>
              </a:rPr>
              <a:t>Grupo de Estudo e Pesquisa em Análise Institucional e Formação em Saúde – </a:t>
            </a:r>
            <a:r>
              <a:rPr lang="pt-BR">
                <a:latin typeface="Calibri" panose="020F0502020204030204" pitchFamily="34" charset="0"/>
                <a:cs typeface="Calibri" panose="020F0502020204030204" pitchFamily="34" charset="0"/>
              </a:rPr>
              <a:t>UFF/CNPq – GEPAIFS – UFF/CNPq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477D3A6-687D-4361-9296-DE87DD334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7467" y="1"/>
            <a:ext cx="5820494" cy="2302951"/>
          </a:xfrm>
          <a:custGeom>
            <a:avLst/>
            <a:gdLst>
              <a:gd name="connsiteX0" fmla="*/ 331087 w 5820494"/>
              <a:gd name="connsiteY0" fmla="*/ 0 h 2302951"/>
              <a:gd name="connsiteX1" fmla="*/ 5820494 w 5820494"/>
              <a:gd name="connsiteY1" fmla="*/ 0 h 2302951"/>
              <a:gd name="connsiteX2" fmla="*/ 5709900 w 5820494"/>
              <a:gd name="connsiteY2" fmla="*/ 213766 h 2302951"/>
              <a:gd name="connsiteX3" fmla="*/ 4932484 w 5820494"/>
              <a:gd name="connsiteY3" fmla="*/ 1340037 h 2302951"/>
              <a:gd name="connsiteX4" fmla="*/ 3361811 w 5820494"/>
              <a:gd name="connsiteY4" fmla="*/ 2268288 h 2302951"/>
              <a:gd name="connsiteX5" fmla="*/ 286590 w 5820494"/>
              <a:gd name="connsiteY5" fmla="*/ 1322722 h 2302951"/>
              <a:gd name="connsiteX6" fmla="*/ 251826 w 5820494"/>
              <a:gd name="connsiteY6" fmla="*/ 87954 h 2302951"/>
              <a:gd name="connsiteX7" fmla="*/ 331087 w 5820494"/>
              <a:gd name="connsiteY7" fmla="*/ 0 h 2302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820494" h="2302951">
                <a:moveTo>
                  <a:pt x="331087" y="0"/>
                </a:moveTo>
                <a:lnTo>
                  <a:pt x="5820494" y="0"/>
                </a:lnTo>
                <a:lnTo>
                  <a:pt x="5709900" y="213766"/>
                </a:lnTo>
                <a:cubicBezTo>
                  <a:pt x="5432869" y="711271"/>
                  <a:pt x="5095500" y="1152643"/>
                  <a:pt x="4932484" y="1340037"/>
                </a:cubicBezTo>
                <a:cubicBezTo>
                  <a:pt x="4535940" y="1795562"/>
                  <a:pt x="3997053" y="2167493"/>
                  <a:pt x="3361811" y="2268288"/>
                </a:cubicBezTo>
                <a:cubicBezTo>
                  <a:pt x="2395334" y="2421964"/>
                  <a:pt x="953447" y="2057186"/>
                  <a:pt x="286590" y="1322722"/>
                </a:cubicBezTo>
                <a:cubicBezTo>
                  <a:pt x="-136161" y="857205"/>
                  <a:pt x="-42091" y="443733"/>
                  <a:pt x="251826" y="87954"/>
                </a:cubicBezTo>
                <a:lnTo>
                  <a:pt x="331087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11DDE813-EC85-43AC-97E8-9247089211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61952" y="3048002"/>
            <a:ext cx="4230048" cy="3809998"/>
          </a:xfrm>
          <a:custGeom>
            <a:avLst/>
            <a:gdLst>
              <a:gd name="connsiteX0" fmla="*/ 2183095 w 4230048"/>
              <a:gd name="connsiteY0" fmla="*/ 18 h 3809998"/>
              <a:gd name="connsiteX1" fmla="*/ 3425027 w 4230048"/>
              <a:gd name="connsiteY1" fmla="*/ 1440807 h 3809998"/>
              <a:gd name="connsiteX2" fmla="*/ 3480109 w 4230048"/>
              <a:gd name="connsiteY2" fmla="*/ 1517585 h 3809998"/>
              <a:gd name="connsiteX3" fmla="*/ 4221130 w 4230048"/>
              <a:gd name="connsiteY3" fmla="*/ 2801399 h 3809998"/>
              <a:gd name="connsiteX4" fmla="*/ 4230048 w 4230048"/>
              <a:gd name="connsiteY4" fmla="*/ 2899971 h 3809998"/>
              <a:gd name="connsiteX5" fmla="*/ 4230048 w 4230048"/>
              <a:gd name="connsiteY5" fmla="*/ 3224557 h 3809998"/>
              <a:gd name="connsiteX6" fmla="*/ 4230047 w 4230048"/>
              <a:gd name="connsiteY6" fmla="*/ 3224568 h 3809998"/>
              <a:gd name="connsiteX7" fmla="*/ 4230047 w 4230048"/>
              <a:gd name="connsiteY7" fmla="*/ 3809998 h 3809998"/>
              <a:gd name="connsiteX8" fmla="*/ 4077743 w 4230048"/>
              <a:gd name="connsiteY8" fmla="*/ 3809998 h 3809998"/>
              <a:gd name="connsiteX9" fmla="*/ 892220 w 4230048"/>
              <a:gd name="connsiteY9" fmla="*/ 3809998 h 3809998"/>
              <a:gd name="connsiteX10" fmla="*/ 840654 w 4230048"/>
              <a:gd name="connsiteY10" fmla="*/ 3790763 h 3809998"/>
              <a:gd name="connsiteX11" fmla="*/ 5750 w 4230048"/>
              <a:gd name="connsiteY11" fmla="*/ 2913921 h 3809998"/>
              <a:gd name="connsiteX12" fmla="*/ 819614 w 4230048"/>
              <a:gd name="connsiteY12" fmla="*/ 1008105 h 3809998"/>
              <a:gd name="connsiteX13" fmla="*/ 2183095 w 4230048"/>
              <a:gd name="connsiteY13" fmla="*/ 18 h 3809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230048" h="3809998">
                <a:moveTo>
                  <a:pt x="2183095" y="18"/>
                </a:moveTo>
                <a:cubicBezTo>
                  <a:pt x="2652021" y="-4644"/>
                  <a:pt x="3095337" y="947177"/>
                  <a:pt x="3425027" y="1440807"/>
                </a:cubicBezTo>
                <a:cubicBezTo>
                  <a:pt x="3436611" y="1458213"/>
                  <a:pt x="3455517" y="1484324"/>
                  <a:pt x="3480109" y="1517585"/>
                </a:cubicBezTo>
                <a:cubicBezTo>
                  <a:pt x="3749371" y="1882737"/>
                  <a:pt x="4144039" y="2208821"/>
                  <a:pt x="4221130" y="2801399"/>
                </a:cubicBezTo>
                <a:lnTo>
                  <a:pt x="4230048" y="2899971"/>
                </a:lnTo>
                <a:lnTo>
                  <a:pt x="4230048" y="3224557"/>
                </a:lnTo>
                <a:lnTo>
                  <a:pt x="4230047" y="3224568"/>
                </a:lnTo>
                <a:lnTo>
                  <a:pt x="4230047" y="3809998"/>
                </a:lnTo>
                <a:lnTo>
                  <a:pt x="4077743" y="3809998"/>
                </a:lnTo>
                <a:lnTo>
                  <a:pt x="892220" y="3809998"/>
                </a:lnTo>
                <a:lnTo>
                  <a:pt x="840654" y="3790763"/>
                </a:lnTo>
                <a:cubicBezTo>
                  <a:pt x="487978" y="3656636"/>
                  <a:pt x="58498" y="3454097"/>
                  <a:pt x="5750" y="2913921"/>
                </a:cubicBezTo>
                <a:cubicBezTo>
                  <a:pt x="-64577" y="2192439"/>
                  <a:pt x="527932" y="1403503"/>
                  <a:pt x="819614" y="1008105"/>
                </a:cubicBezTo>
                <a:cubicBezTo>
                  <a:pt x="1190771" y="504837"/>
                  <a:pt x="1667013" y="5308"/>
                  <a:pt x="2183095" y="18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D3EC99D5-86FA-4CD7-95CF-B41FC946A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4885154" flipH="1">
            <a:off x="7260230" y="-2526873"/>
            <a:ext cx="3738966" cy="6206270"/>
          </a:xfrm>
          <a:custGeom>
            <a:avLst/>
            <a:gdLst>
              <a:gd name="connsiteX0" fmla="*/ 0 w 4033589"/>
              <a:gd name="connsiteY0" fmla="*/ 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8" fmla="*/ 0 w 4033589"/>
              <a:gd name="connsiteY8" fmla="*/ 0 h 6858000"/>
              <a:gd name="connsiteX0" fmla="*/ 0 w 4033589"/>
              <a:gd name="connsiteY0" fmla="*/ 6858000 h 6858000"/>
              <a:gd name="connsiteX1" fmla="*/ 1878934 w 4033589"/>
              <a:gd name="connsiteY1" fmla="*/ 0 h 6858000"/>
              <a:gd name="connsiteX2" fmla="*/ 1882313 w 4033589"/>
              <a:gd name="connsiteY2" fmla="*/ 2021 h 6858000"/>
              <a:gd name="connsiteX3" fmla="*/ 3475371 w 4033589"/>
              <a:gd name="connsiteY3" fmla="*/ 1517967 h 6858000"/>
              <a:gd name="connsiteX4" fmla="*/ 3975977 w 4033589"/>
              <a:gd name="connsiteY4" fmla="*/ 4379386 h 6858000"/>
              <a:gd name="connsiteX5" fmla="*/ 3312864 w 4033589"/>
              <a:gd name="connsiteY5" fmla="*/ 6852362 h 6858000"/>
              <a:gd name="connsiteX6" fmla="*/ 3310593 w 4033589"/>
              <a:gd name="connsiteY6" fmla="*/ 6858000 h 6858000"/>
              <a:gd name="connsiteX7" fmla="*/ 0 w 4033589"/>
              <a:gd name="connsiteY7" fmla="*/ 6858000 h 685800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1787494 w 3942149"/>
              <a:gd name="connsiteY0" fmla="*/ 0 h 6949440"/>
              <a:gd name="connsiteX1" fmla="*/ 1790873 w 3942149"/>
              <a:gd name="connsiteY1" fmla="*/ 2021 h 6949440"/>
              <a:gd name="connsiteX2" fmla="*/ 3383931 w 3942149"/>
              <a:gd name="connsiteY2" fmla="*/ 1517967 h 6949440"/>
              <a:gd name="connsiteX3" fmla="*/ 3884537 w 3942149"/>
              <a:gd name="connsiteY3" fmla="*/ 4379386 h 6949440"/>
              <a:gd name="connsiteX4" fmla="*/ 3221424 w 3942149"/>
              <a:gd name="connsiteY4" fmla="*/ 6852362 h 6949440"/>
              <a:gd name="connsiteX5" fmla="*/ 3219153 w 3942149"/>
              <a:gd name="connsiteY5" fmla="*/ 6858000 h 6949440"/>
              <a:gd name="connsiteX6" fmla="*/ 0 w 3942149"/>
              <a:gd name="connsiteY6" fmla="*/ 6949440 h 6949440"/>
              <a:gd name="connsiteX0" fmla="*/ 0 w 2154655"/>
              <a:gd name="connsiteY0" fmla="*/ 0 h 6858000"/>
              <a:gd name="connsiteX1" fmla="*/ 3379 w 2154655"/>
              <a:gd name="connsiteY1" fmla="*/ 2021 h 6858000"/>
              <a:gd name="connsiteX2" fmla="*/ 1596437 w 2154655"/>
              <a:gd name="connsiteY2" fmla="*/ 1517967 h 6858000"/>
              <a:gd name="connsiteX3" fmla="*/ 2097043 w 2154655"/>
              <a:gd name="connsiteY3" fmla="*/ 4379386 h 6858000"/>
              <a:gd name="connsiteX4" fmla="*/ 1433930 w 2154655"/>
              <a:gd name="connsiteY4" fmla="*/ 6852362 h 6858000"/>
              <a:gd name="connsiteX5" fmla="*/ 1431659 w 215465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54655" h="6858000">
                <a:moveTo>
                  <a:pt x="0" y="0"/>
                </a:moveTo>
                <a:lnTo>
                  <a:pt x="3379" y="2021"/>
                </a:lnTo>
                <a:cubicBezTo>
                  <a:pt x="667061" y="423753"/>
                  <a:pt x="1239365" y="963389"/>
                  <a:pt x="1596437" y="1517967"/>
                </a:cubicBezTo>
                <a:cubicBezTo>
                  <a:pt x="2133142" y="2350886"/>
                  <a:pt x="2239839" y="3395752"/>
                  <a:pt x="2097043" y="4379386"/>
                </a:cubicBezTo>
                <a:cubicBezTo>
                  <a:pt x="2032295" y="4824358"/>
                  <a:pt x="1812506" y="5869368"/>
                  <a:pt x="1433930" y="6852362"/>
                </a:cubicBezTo>
                <a:lnTo>
                  <a:pt x="1431659" y="685800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62001" y="1523999"/>
            <a:ext cx="5193737" cy="2285999"/>
          </a:xfrm>
        </p:spPr>
        <p:txBody>
          <a:bodyPr rtlCol="0">
            <a:normAutofit/>
          </a:bodyPr>
          <a:lstStyle/>
          <a:p>
            <a:pPr algn="l"/>
            <a:r>
              <a:rPr lang="pt-BR" altLang="pt-BR" sz="4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CARACTERÍSTICAS DA SOCIOCLÍNICA INSTITUCIONAL </a:t>
            </a:r>
            <a:endParaRPr lang="pt-BR" sz="4400" dirty="0"/>
          </a:p>
        </p:txBody>
      </p:sp>
      <p:pic>
        <p:nvPicPr>
          <p:cNvPr id="6" name="Imagem 5" descr="Resultado de imagem para MPES UF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91990" y="3412026"/>
            <a:ext cx="3838009" cy="3032027"/>
          </a:xfrm>
          <a:prstGeom prst="rect">
            <a:avLst/>
          </a:prstGeom>
          <a:noFill/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466" y="6351"/>
            <a:ext cx="3010413" cy="301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176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7462CE-F945-4DE0-AB13-45237C09F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07B0B9-DFCC-4062-BB9B-DCD7A93DD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b="1" dirty="0"/>
              <a:t>A aplicação da intervenção e a participação dos sujeitos </a:t>
            </a:r>
            <a:r>
              <a:rPr lang="pt-BR" dirty="0"/>
              <a:t>no dispositivo é a característica onde se analisa a participação e a não participação como elucidativa das contradições das instituições. A natureza dessa participação pode se transformar em um analisador. </a:t>
            </a:r>
          </a:p>
        </p:txBody>
      </p:sp>
    </p:spTree>
    <p:extLst>
      <p:ext uri="{BB962C8B-B14F-4D97-AF65-F5344CB8AC3E}">
        <p14:creationId xmlns:p14="http://schemas.microsoft.com/office/powerpoint/2010/main" val="3343865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50A5B-E3E6-4249-8C92-AF8B197116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A591AE-8D84-4BBF-9587-D157A9339A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 </a:t>
            </a:r>
            <a:r>
              <a:rPr lang="pt-BR" b="1" dirty="0"/>
              <a:t>intenção de produzir conhecimento </a:t>
            </a:r>
            <a:r>
              <a:rPr lang="pt-BR" dirty="0"/>
              <a:t>é uma característica que ocorre e deve ser esclarecida para todos, desde o início do estudo, quando o pesquisador constrói o seu projeto e se aprofunda no conhecimento da temática. Esse saber que se espera ser compartilhado com todos os participantes, poderá ser ampliado e modificado nos debates coletivos, e compartilhado durante a apresentação do estudo em eventos científicos ou na publicação de artigos com os resultados obtidos.</a:t>
            </a:r>
          </a:p>
        </p:txBody>
      </p:sp>
    </p:spTree>
    <p:extLst>
      <p:ext uri="{BB962C8B-B14F-4D97-AF65-F5344CB8AC3E}">
        <p14:creationId xmlns:p14="http://schemas.microsoft.com/office/powerpoint/2010/main" val="4187774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C7FF71-CB4E-4697-9A0F-A23672D95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9F5A89C-76F8-4D83-900D-BA7BC8A2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/>
              <a:t>A </a:t>
            </a:r>
            <a:r>
              <a:rPr lang="pt-BR" b="1" dirty="0"/>
              <a:t>aplicação da modalidade de restituição da análise dos dados </a:t>
            </a:r>
            <a:r>
              <a:rPr lang="pt-BR" dirty="0"/>
              <a:t>é uma característica que deve ocorrer a partir do segundo encontro e constitui-se em “um elemento metodológico a se considerar em toda duração do trabalho </a:t>
            </a:r>
            <a:r>
              <a:rPr lang="pt-BR" dirty="0" err="1"/>
              <a:t>socioclínico</a:t>
            </a:r>
            <a:r>
              <a:rPr lang="pt-BR" dirty="0"/>
              <a:t>” (MONCEAU, 2015). Este é o momento onde poderá ocorrer a corroboração ou a contestação das análises anteriormente feitas. Outros debates poderão ser levantados ou mesmo o encerramento do momento de trabalho pelo coletivo.</a:t>
            </a:r>
          </a:p>
        </p:txBody>
      </p:sp>
    </p:spTree>
    <p:extLst>
      <p:ext uri="{BB962C8B-B14F-4D97-AF65-F5344CB8AC3E}">
        <p14:creationId xmlns:p14="http://schemas.microsoft.com/office/powerpoint/2010/main" val="19350443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95640-B238-405F-AD6B-6EEBD8597B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1CFE88F-32EB-48C1-AEBD-12E86483C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O </a:t>
            </a:r>
            <a:r>
              <a:rPr lang="pt-BR" b="1" dirty="0"/>
              <a:t>trabalho dos analisadores </a:t>
            </a:r>
            <a:r>
              <a:rPr lang="pt-BR" dirty="0"/>
              <a:t>requer do pesquisador a capacidade de observação e análise cuidadosa na produção de dados do diário ou nas situações que podem ocorrer no cenário do estudo. São os analisadores que fazem a análise das contradições e não-ditos institucionais e são fundamentais para o processo de construção do coletivo. Um possível analisador que emerja do estudo pode trazer a compreensão das intencionalidades emancipatórias ou aniquilantes da autonomia dos sujeitos no próprio dispositivo de formação que propomos. </a:t>
            </a:r>
          </a:p>
        </p:txBody>
      </p:sp>
    </p:spTree>
    <p:extLst>
      <p:ext uri="{BB962C8B-B14F-4D97-AF65-F5344CB8AC3E}">
        <p14:creationId xmlns:p14="http://schemas.microsoft.com/office/powerpoint/2010/main" val="462748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6286CA-E67D-43DD-AC53-0BCC55BF4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47CE18F-5127-442D-B69A-E5B557EBB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 </a:t>
            </a:r>
            <a:r>
              <a:rPr lang="pt-BR" b="1" dirty="0"/>
              <a:t>trabalho das implicações primárias e secundárias </a:t>
            </a:r>
            <a:r>
              <a:rPr lang="pt-BR" dirty="0"/>
              <a:t>está presente na implicação pessoal do pesquisador com o objeto de estudo, com suas atividades profissionais, políticas, familiares, dentre outras implicações. É um trabalho também a ser feito com os demais participantes do estudo, sempre de maneira coletiva</a:t>
            </a:r>
          </a:p>
        </p:txBody>
      </p:sp>
    </p:spTree>
    <p:extLst>
      <p:ext uri="{BB962C8B-B14F-4D97-AF65-F5344CB8AC3E}">
        <p14:creationId xmlns:p14="http://schemas.microsoft.com/office/powerpoint/2010/main" val="3915036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F71C00-5236-4F40-BAA6-5CBE356EB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B570E6-8246-4E2F-931A-DB2F12C79F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3600" dirty="0"/>
              <a:t>G</a:t>
            </a:r>
            <a:r>
              <a:rPr lang="pt-BR" sz="3600"/>
              <a:t>ratidão</a:t>
            </a:r>
            <a:endParaRPr lang="pt-BR" sz="3600" dirty="0"/>
          </a:p>
        </p:txBody>
      </p:sp>
    </p:spTree>
    <p:extLst>
      <p:ext uri="{BB962C8B-B14F-4D97-AF65-F5344CB8AC3E}">
        <p14:creationId xmlns:p14="http://schemas.microsoft.com/office/powerpoint/2010/main" val="471478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22" name="Picture 3">
            <a:extLst>
              <a:ext uri="{FF2B5EF4-FFF2-40B4-BE49-F238E27FC236}">
                <a16:creationId xmlns:a16="http://schemas.microsoft.com/office/drawing/2014/main" id="{E7BDF453-D2E2-4937-B12C-F25F9B88BE8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9775"/>
          <a:stretch/>
        </p:blipFill>
        <p:spPr>
          <a:xfrm>
            <a:off x="20" y="10"/>
            <a:ext cx="12207220" cy="6857990"/>
          </a:xfrm>
          <a:prstGeom prst="rect">
            <a:avLst/>
          </a:prstGeom>
        </p:spPr>
      </p:pic>
      <p:sp>
        <p:nvSpPr>
          <p:cNvPr id="23" name="Rectangle 10">
            <a:extLst>
              <a:ext uri="{FF2B5EF4-FFF2-40B4-BE49-F238E27FC236}">
                <a16:creationId xmlns:a16="http://schemas.microsoft.com/office/drawing/2014/main" id="{5E698B96-C345-4CAB-9657-02BD17A19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>
                  <a:alpha val="30000"/>
                </a:schemeClr>
              </a:gs>
              <a:gs pos="33000">
                <a:schemeClr val="bg1">
                  <a:alpha val="2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3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34CAD4F-9809-4616-9651-6BC5BA5D3A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762000"/>
            <a:ext cx="10118035" cy="3100107"/>
          </a:xfrm>
        </p:spPr>
        <p:txBody>
          <a:bodyPr>
            <a:noAutofit/>
          </a:bodyPr>
          <a:lstStyle/>
          <a:p>
            <a:pPr algn="l"/>
            <a:r>
              <a:rPr lang="pt-BR" sz="3200" dirty="0">
                <a:solidFill>
                  <a:srgbClr val="C00000"/>
                </a:solidFill>
              </a:rPr>
              <a:t>A Análise Institucional (AI) que envolve o profissional/pesquisador no seu campo de análise, conforme assinala </a:t>
            </a:r>
            <a:r>
              <a:rPr lang="pt-BR" sz="3200" dirty="0" err="1">
                <a:solidFill>
                  <a:srgbClr val="C00000"/>
                </a:solidFill>
              </a:rPr>
              <a:t>Lourau</a:t>
            </a:r>
            <a:r>
              <a:rPr lang="pt-BR" sz="3200" dirty="0">
                <a:solidFill>
                  <a:srgbClr val="C00000"/>
                </a:solidFill>
              </a:rPr>
              <a:t> (2014), é o referencial teórico-metodológico escolhido para este estudo, por provocar possíveis mudanças nas organizações, a partir das práticas e discursos dos sujeitos nelas envolvidas, transformando para conhecer.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FBC139-5B07-4C78-9AAB-12888C7CD0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083733"/>
            <a:ext cx="3810000" cy="1524000"/>
          </a:xfrm>
        </p:spPr>
        <p:txBody>
          <a:bodyPr>
            <a:normAutofit/>
          </a:bodyPr>
          <a:lstStyle/>
          <a:p>
            <a:pPr algn="l">
              <a:lnSpc>
                <a:spcPct val="115000"/>
              </a:lnSpc>
            </a:pPr>
            <a:r>
              <a:rPr lang="pt-BR" sz="1300" dirty="0"/>
              <a:t>A AI, surge na França, em 1960, a partir das publicações científicas de Georges </a:t>
            </a:r>
            <a:r>
              <a:rPr lang="pt-BR" sz="1300" dirty="0" err="1"/>
              <a:t>Lapassade</a:t>
            </a:r>
            <a:r>
              <a:rPr lang="pt-BR" sz="1300" dirty="0"/>
              <a:t> e de René </a:t>
            </a:r>
            <a:r>
              <a:rPr lang="pt-BR" sz="1300" dirty="0" err="1"/>
              <a:t>Lourau</a:t>
            </a:r>
            <a:r>
              <a:rPr lang="pt-BR" sz="1300" dirty="0"/>
              <a:t>, que realizavam intervenções sob encomenda, junto a coletivos educativos, políticos, associativos, em uma abordagem denominada de </a:t>
            </a:r>
            <a:r>
              <a:rPr lang="pt-BR" sz="1300" dirty="0" err="1"/>
              <a:t>Socioanálise</a:t>
            </a:r>
            <a:r>
              <a:rPr lang="pt-BR" sz="1300" dirty="0"/>
              <a:t> (L’ABBATE, 2013). </a:t>
            </a:r>
          </a:p>
        </p:txBody>
      </p:sp>
      <p:sp>
        <p:nvSpPr>
          <p:cNvPr id="24" name="Freeform: Shape 12">
            <a:extLst>
              <a:ext uri="{FF2B5EF4-FFF2-40B4-BE49-F238E27FC236}">
                <a16:creationId xmlns:a16="http://schemas.microsoft.com/office/drawing/2014/main" id="{A90EB1ED-CF74-44C2-853E-6177E160A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653162" y="-776838"/>
            <a:ext cx="762001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grpSp>
        <p:nvGrpSpPr>
          <p:cNvPr id="25" name="Group 14">
            <a:extLst>
              <a:ext uri="{FF2B5EF4-FFF2-40B4-BE49-F238E27FC236}">
                <a16:creationId xmlns:a16="http://schemas.microsoft.com/office/drawing/2014/main" id="{57743230-5CA1-4096-8FEF-2A1530D8DD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0" y="5829359"/>
            <a:ext cx="4333874" cy="1028642"/>
            <a:chOff x="7153921" y="5829359"/>
            <a:chExt cx="5038078" cy="1028642"/>
          </a:xfrm>
        </p:grpSpPr>
        <p:sp>
          <p:nvSpPr>
            <p:cNvPr id="26" name="Freeform: Shape 15">
              <a:extLst>
                <a:ext uri="{FF2B5EF4-FFF2-40B4-BE49-F238E27FC236}">
                  <a16:creationId xmlns:a16="http://schemas.microsoft.com/office/drawing/2014/main" id="{CEAD3ABE-E984-4D7B-ADC3-7D4D38C97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63905" y="5913098"/>
              <a:ext cx="4228094" cy="944903"/>
            </a:xfrm>
            <a:custGeom>
              <a:avLst/>
              <a:gdLst>
                <a:gd name="connsiteX0" fmla="*/ 1673074 w 4228094"/>
                <a:gd name="connsiteY0" fmla="*/ 230 h 1137038"/>
                <a:gd name="connsiteX1" fmla="*/ 3676781 w 4228094"/>
                <a:gd name="connsiteY1" fmla="*/ 298555 h 1137038"/>
                <a:gd name="connsiteX2" fmla="*/ 4025527 w 4228094"/>
                <a:gd name="connsiteY2" fmla="*/ 425010 h 1137038"/>
                <a:gd name="connsiteX3" fmla="*/ 4228094 w 4228094"/>
                <a:gd name="connsiteY3" fmla="*/ 494088 h 1137038"/>
                <a:gd name="connsiteX4" fmla="*/ 4228094 w 4228094"/>
                <a:gd name="connsiteY4" fmla="*/ 1137038 h 1137038"/>
                <a:gd name="connsiteX5" fmla="*/ 0 w 4228094"/>
                <a:gd name="connsiteY5" fmla="*/ 1137038 h 1137038"/>
                <a:gd name="connsiteX6" fmla="*/ 18109 w 4228094"/>
                <a:gd name="connsiteY6" fmla="*/ 1068877 h 1137038"/>
                <a:gd name="connsiteX7" fmla="*/ 362264 w 4228094"/>
                <a:gd name="connsiteY7" fmla="*/ 366637 h 1137038"/>
                <a:gd name="connsiteX8" fmla="*/ 1386499 w 4228094"/>
                <a:gd name="connsiteY8" fmla="*/ 1522 h 1137038"/>
                <a:gd name="connsiteX9" fmla="*/ 1673074 w 4228094"/>
                <a:gd name="connsiteY9" fmla="*/ 230 h 1137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8094" h="1137038">
                  <a:moveTo>
                    <a:pt x="1673074" y="230"/>
                  </a:moveTo>
                  <a:cubicBezTo>
                    <a:pt x="2346512" y="4287"/>
                    <a:pt x="3048424" y="63583"/>
                    <a:pt x="3676781" y="298555"/>
                  </a:cubicBezTo>
                  <a:cubicBezTo>
                    <a:pt x="3793275" y="342114"/>
                    <a:pt x="3909477" y="384216"/>
                    <a:pt x="4025527" y="425010"/>
                  </a:cubicBezTo>
                  <a:lnTo>
                    <a:pt x="4228094" y="494088"/>
                  </a:lnTo>
                  <a:lnTo>
                    <a:pt x="4228094" y="1137038"/>
                  </a:lnTo>
                  <a:lnTo>
                    <a:pt x="0" y="1137038"/>
                  </a:lnTo>
                  <a:lnTo>
                    <a:pt x="18109" y="1068877"/>
                  </a:lnTo>
                  <a:cubicBezTo>
                    <a:pt x="95047" y="799139"/>
                    <a:pt x="194962" y="542008"/>
                    <a:pt x="362264" y="366637"/>
                  </a:cubicBezTo>
                  <a:cubicBezTo>
                    <a:pt x="622229" y="94062"/>
                    <a:pt x="1015836" y="6565"/>
                    <a:pt x="1386499" y="1522"/>
                  </a:cubicBezTo>
                  <a:cubicBezTo>
                    <a:pt x="1481245" y="198"/>
                    <a:pt x="1576869" y="-349"/>
                    <a:pt x="1673074" y="230"/>
                  </a:cubicBezTo>
                  <a:close/>
                </a:path>
              </a:pathLst>
            </a:custGeom>
            <a:solidFill>
              <a:schemeClr val="accent6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 sz="1500">
                <a:solidFill>
                  <a:schemeClr val="bg1"/>
                </a:solidFill>
                <a:latin typeface="Avenir Next LT Pro" panose="020B0504020202020204" pitchFamily="34" charset="0"/>
              </a:endParaRPr>
            </a:p>
          </p:txBody>
        </p:sp>
        <p:sp>
          <p:nvSpPr>
            <p:cNvPr id="27" name="Freeform: Shape 16">
              <a:extLst>
                <a:ext uri="{FF2B5EF4-FFF2-40B4-BE49-F238E27FC236}">
                  <a16:creationId xmlns:a16="http://schemas.microsoft.com/office/drawing/2014/main" id="{B18AFE34-D405-4581-A4CC-02072A1327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153921" y="5829359"/>
              <a:ext cx="5038078" cy="1028642"/>
            </a:xfrm>
            <a:custGeom>
              <a:avLst/>
              <a:gdLst>
                <a:gd name="connsiteX0" fmla="*/ 1576991 w 5038078"/>
                <a:gd name="connsiteY0" fmla="*/ 210 h 1238015"/>
                <a:gd name="connsiteX1" fmla="*/ 3403320 w 5038078"/>
                <a:gd name="connsiteY1" fmla="*/ 272125 h 1238015"/>
                <a:gd name="connsiteX2" fmla="*/ 4672870 w 5038078"/>
                <a:gd name="connsiteY2" fmla="*/ 693604 h 1238015"/>
                <a:gd name="connsiteX3" fmla="*/ 5038078 w 5038078"/>
                <a:gd name="connsiteY3" fmla="*/ 795929 h 1238015"/>
                <a:gd name="connsiteX4" fmla="*/ 5038078 w 5038078"/>
                <a:gd name="connsiteY4" fmla="*/ 1238015 h 1238015"/>
                <a:gd name="connsiteX5" fmla="*/ 0 w 5038078"/>
                <a:gd name="connsiteY5" fmla="*/ 1238015 h 1238015"/>
                <a:gd name="connsiteX6" fmla="*/ 19230 w 5038078"/>
                <a:gd name="connsiteY6" fmla="*/ 1159819 h 1238015"/>
                <a:gd name="connsiteX7" fmla="*/ 382219 w 5038078"/>
                <a:gd name="connsiteY7" fmla="*/ 334180 h 1238015"/>
                <a:gd name="connsiteX8" fmla="*/ 1315784 w 5038078"/>
                <a:gd name="connsiteY8" fmla="*/ 1388 h 1238015"/>
                <a:gd name="connsiteX9" fmla="*/ 1576991 w 5038078"/>
                <a:gd name="connsiteY9" fmla="*/ 210 h 123801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129518"/>
                <a:gd name="connsiteY0" fmla="*/ 1237805 h 1329245"/>
                <a:gd name="connsiteX1" fmla="*/ 19230 w 5129518"/>
                <a:gd name="connsiteY1" fmla="*/ 1159609 h 1329245"/>
                <a:gd name="connsiteX2" fmla="*/ 382219 w 5129518"/>
                <a:gd name="connsiteY2" fmla="*/ 333970 h 1329245"/>
                <a:gd name="connsiteX3" fmla="*/ 1315784 w 5129518"/>
                <a:gd name="connsiteY3" fmla="*/ 1178 h 1329245"/>
                <a:gd name="connsiteX4" fmla="*/ 1576991 w 5129518"/>
                <a:gd name="connsiteY4" fmla="*/ 0 h 1329245"/>
                <a:gd name="connsiteX5" fmla="*/ 3403320 w 5129518"/>
                <a:gd name="connsiteY5" fmla="*/ 271915 h 1329245"/>
                <a:gd name="connsiteX6" fmla="*/ 4672870 w 5129518"/>
                <a:gd name="connsiteY6" fmla="*/ 693394 h 1329245"/>
                <a:gd name="connsiteX7" fmla="*/ 5038078 w 5129518"/>
                <a:gd name="connsiteY7" fmla="*/ 795719 h 1329245"/>
                <a:gd name="connsiteX8" fmla="*/ 5129518 w 5129518"/>
                <a:gd name="connsiteY8" fmla="*/ 1329245 h 1329245"/>
                <a:gd name="connsiteX0" fmla="*/ 0 w 5049689"/>
                <a:gd name="connsiteY0" fmla="*/ 1237805 h 1423588"/>
                <a:gd name="connsiteX1" fmla="*/ 19230 w 5049689"/>
                <a:gd name="connsiteY1" fmla="*/ 1159609 h 1423588"/>
                <a:gd name="connsiteX2" fmla="*/ 382219 w 5049689"/>
                <a:gd name="connsiteY2" fmla="*/ 333970 h 1423588"/>
                <a:gd name="connsiteX3" fmla="*/ 1315784 w 5049689"/>
                <a:gd name="connsiteY3" fmla="*/ 1178 h 1423588"/>
                <a:gd name="connsiteX4" fmla="*/ 1576991 w 5049689"/>
                <a:gd name="connsiteY4" fmla="*/ 0 h 1423588"/>
                <a:gd name="connsiteX5" fmla="*/ 3403320 w 5049689"/>
                <a:gd name="connsiteY5" fmla="*/ 271915 h 1423588"/>
                <a:gd name="connsiteX6" fmla="*/ 4672870 w 5049689"/>
                <a:gd name="connsiteY6" fmla="*/ 693394 h 1423588"/>
                <a:gd name="connsiteX7" fmla="*/ 5038078 w 5049689"/>
                <a:gd name="connsiteY7" fmla="*/ 795719 h 1423588"/>
                <a:gd name="connsiteX8" fmla="*/ 5049689 w 5049689"/>
                <a:gd name="connsiteY8" fmla="*/ 1423588 h 1423588"/>
                <a:gd name="connsiteX0" fmla="*/ 0 w 5038078"/>
                <a:gd name="connsiteY0" fmla="*/ 1237805 h 1237805"/>
                <a:gd name="connsiteX1" fmla="*/ 19230 w 5038078"/>
                <a:gd name="connsiteY1" fmla="*/ 1159609 h 1237805"/>
                <a:gd name="connsiteX2" fmla="*/ 382219 w 5038078"/>
                <a:gd name="connsiteY2" fmla="*/ 333970 h 1237805"/>
                <a:gd name="connsiteX3" fmla="*/ 1315784 w 5038078"/>
                <a:gd name="connsiteY3" fmla="*/ 1178 h 1237805"/>
                <a:gd name="connsiteX4" fmla="*/ 1576991 w 5038078"/>
                <a:gd name="connsiteY4" fmla="*/ 0 h 1237805"/>
                <a:gd name="connsiteX5" fmla="*/ 3403320 w 5038078"/>
                <a:gd name="connsiteY5" fmla="*/ 271915 h 1237805"/>
                <a:gd name="connsiteX6" fmla="*/ 4672870 w 5038078"/>
                <a:gd name="connsiteY6" fmla="*/ 693394 h 1237805"/>
                <a:gd name="connsiteX7" fmla="*/ 5038078 w 5038078"/>
                <a:gd name="connsiteY7" fmla="*/ 795719 h 1237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38078" h="1237805">
                  <a:moveTo>
                    <a:pt x="0" y="1237805"/>
                  </a:moveTo>
                  <a:lnTo>
                    <a:pt x="19230" y="1159609"/>
                  </a:lnTo>
                  <a:cubicBezTo>
                    <a:pt x="96961" y="850027"/>
                    <a:pt x="191605" y="533778"/>
                    <a:pt x="382219" y="333970"/>
                  </a:cubicBezTo>
                  <a:cubicBezTo>
                    <a:pt x="619171" y="85526"/>
                    <a:pt x="977934" y="5774"/>
                    <a:pt x="1315784" y="1178"/>
                  </a:cubicBezTo>
                  <a:lnTo>
                    <a:pt x="1576991" y="0"/>
                  </a:lnTo>
                  <a:cubicBezTo>
                    <a:pt x="2190813" y="3698"/>
                    <a:pt x="2830589" y="57744"/>
                    <a:pt x="3403320" y="271915"/>
                  </a:cubicBezTo>
                  <a:cubicBezTo>
                    <a:pt x="3828046" y="430728"/>
                    <a:pt x="4248519" y="568281"/>
                    <a:pt x="4672870" y="693394"/>
                  </a:cubicBezTo>
                  <a:lnTo>
                    <a:pt x="5038078" y="795719"/>
                  </a:lnTo>
                </a:path>
              </a:pathLst>
            </a:custGeom>
            <a:noFill/>
            <a:ln w="19050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Avenir Next LT Pro Ligh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52914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37933D-41B5-47A0-B360-466F61AD2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A003D66-0384-4D99-81DA-09BBB1551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“O método utilizado consiste num conjunto articulado de conceitos, dentre os quais, os mais relevantes são os de instituição, transversalidade, analisador, encomenda e demandas e o de implicação”. (L’ABBATE,2013).</a:t>
            </a:r>
          </a:p>
        </p:txBody>
      </p:sp>
    </p:spTree>
    <p:extLst>
      <p:ext uri="{BB962C8B-B14F-4D97-AF65-F5344CB8AC3E}">
        <p14:creationId xmlns:p14="http://schemas.microsoft.com/office/powerpoint/2010/main" val="1269797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60671-3D08-40E0-B982-7DE64DF9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1228FD-7B99-4EDF-B830-B1D3C8AF1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/>
              <a:t>No Brasil, os conceitos e abordagens oriundos do movimento institucionalista vem sendo aplicado nas pesquisas em Saúde Coletiva principalmente por </a:t>
            </a:r>
            <a:r>
              <a:rPr lang="pt-BR" dirty="0" err="1"/>
              <a:t>L’Abbate</a:t>
            </a:r>
            <a:r>
              <a:rPr lang="pt-BR" dirty="0"/>
              <a:t>; </a:t>
            </a:r>
            <a:r>
              <a:rPr lang="pt-BR" dirty="0" err="1"/>
              <a:t>Merhy</a:t>
            </a:r>
            <a:r>
              <a:rPr lang="pt-BR" dirty="0"/>
              <a:t>; </a:t>
            </a:r>
            <a:r>
              <a:rPr lang="pt-BR" dirty="0" err="1"/>
              <a:t>Spagnol</a:t>
            </a:r>
            <a:r>
              <a:rPr lang="pt-BR" dirty="0"/>
              <a:t>; Fortuna; Franco, Abrahão (LEITE, 2018). Mais recentemente outros autores têm contribuído com suas reflexões no campo da formação em saúde, utilizando a abordagem </a:t>
            </a:r>
            <a:r>
              <a:rPr lang="pt-BR" dirty="0" err="1"/>
              <a:t>socioclínica</a:t>
            </a:r>
            <a:r>
              <a:rPr lang="pt-BR" dirty="0"/>
              <a:t> institucional, da AI, para analisar as práticas profissionais dos preceptores da área de saúde. (MARTINS, MOURÃO, ALMEIDA, 2015; SANTOS, MOURÃO, ALMEIDA, 2017, OLIVEIRA, MOURÃO, ALMEIDA, 2019) </a:t>
            </a:r>
          </a:p>
        </p:txBody>
      </p:sp>
    </p:spTree>
    <p:extLst>
      <p:ext uri="{BB962C8B-B14F-4D97-AF65-F5344CB8AC3E}">
        <p14:creationId xmlns:p14="http://schemas.microsoft.com/office/powerpoint/2010/main" val="279821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702871-A62B-41BC-A3FF-2764D5AB9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06E16CE-0DCE-4CF6-84FC-C44C87693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/>
              <a:t>Gilles </a:t>
            </a:r>
            <a:r>
              <a:rPr lang="pt-BR" dirty="0" err="1"/>
              <a:t>Monceau</a:t>
            </a:r>
            <a:r>
              <a:rPr lang="pt-BR" dirty="0"/>
              <a:t>, em 1998, começou a utilizar uma nova maneira de analisar a realidade no campo da educação, realizando intervenções denominadas </a:t>
            </a:r>
            <a:r>
              <a:rPr lang="pt-BR" dirty="0" err="1"/>
              <a:t>socioclínica</a:t>
            </a:r>
            <a:r>
              <a:rPr lang="pt-BR" dirty="0"/>
              <a:t> institucionais. Foram assim denominadas, porque trabalhavam com a dinâmica institucional em análises localizadas, nas quais nem sempre os pressupostos da </a:t>
            </a:r>
            <a:r>
              <a:rPr lang="pt-BR" dirty="0" err="1"/>
              <a:t>socioanálise</a:t>
            </a:r>
            <a:r>
              <a:rPr lang="pt-BR" dirty="0"/>
              <a:t> podiam ser aplicados. Uma diferença entre a </a:t>
            </a:r>
            <a:r>
              <a:rPr lang="pt-BR" dirty="0" err="1"/>
              <a:t>socioanálise</a:t>
            </a:r>
            <a:r>
              <a:rPr lang="pt-BR" dirty="0"/>
              <a:t> e a </a:t>
            </a:r>
            <a:r>
              <a:rPr lang="pt-BR" dirty="0" err="1"/>
              <a:t>socioclínica</a:t>
            </a:r>
            <a:r>
              <a:rPr lang="pt-BR" dirty="0"/>
              <a:t> institucional é que nesta, as intervenções são por períodos mais longos podendo durar meses ou anos. Para </a:t>
            </a:r>
            <a:r>
              <a:rPr lang="pt-BR" dirty="0" err="1"/>
              <a:t>Monceau</a:t>
            </a:r>
            <a:r>
              <a:rPr lang="pt-BR" dirty="0"/>
              <a:t> (2015), a intervenção </a:t>
            </a:r>
            <a:r>
              <a:rPr lang="pt-BR" dirty="0" err="1"/>
              <a:t>socioclínica</a:t>
            </a:r>
            <a:r>
              <a:rPr lang="pt-BR" dirty="0"/>
              <a:t> institucional busca entender as dinâmicas sociais, levando os participantes a refletirem sobre as situações vividas no seu cotidiano, colocando em análise as implicações com as instituições família, religião, saúde, educação, política, dentre outras que atravessam suas práticas.</a:t>
            </a:r>
          </a:p>
        </p:txBody>
      </p:sp>
    </p:spTree>
    <p:extLst>
      <p:ext uri="{BB962C8B-B14F-4D97-AF65-F5344CB8AC3E}">
        <p14:creationId xmlns:p14="http://schemas.microsoft.com/office/powerpoint/2010/main" val="2133038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7448" y="230118"/>
            <a:ext cx="9601200" cy="980728"/>
          </a:xfrm>
        </p:spPr>
        <p:txBody>
          <a:bodyPr>
            <a:normAutofit fontScale="90000"/>
          </a:bodyPr>
          <a:lstStyle/>
          <a:p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br>
              <a:rPr lang="es-PA" altLang="pt-BR" b="1" dirty="0">
                <a:latin typeface="Calibri" pitchFamily="34" charset="0"/>
              </a:rPr>
            </a:br>
            <a:endParaRPr lang="pt-BR" sz="2000" dirty="0">
              <a:latin typeface="Calibri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950" y="0"/>
            <a:ext cx="6192687" cy="4937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343472" y="6309321"/>
            <a:ext cx="8424936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pt-BR" altLang="pt-BR" dirty="0">
                <a:latin typeface="Calibri" panose="020F0502020204030204" pitchFamily="34" charset="0"/>
              </a:rPr>
              <a:t>Fonte: RODRIGUES, MOURÃO e ALMEIDA (2015).</a:t>
            </a:r>
          </a:p>
          <a:p>
            <a:pPr>
              <a:lnSpc>
                <a:spcPct val="90000"/>
              </a:lnSpc>
            </a:pP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7752184" y="715572"/>
            <a:ext cx="4032448" cy="3271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2000" dirty="0"/>
              <a:t>Observando-se a figura, percebe-se que o processo de intervenção ocorre como um sistema em constante movimento, onde cada característica atravessa, influencia e sofre influência uma das outras.</a:t>
            </a:r>
            <a:endParaRPr lang="pt-BR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F254A6D-3765-4CC3-9420-EDD441FFB1F2}"/>
              </a:ext>
            </a:extLst>
          </p:cNvPr>
          <p:cNvSpPr/>
          <p:nvPr/>
        </p:nvSpPr>
        <p:spPr>
          <a:xfrm>
            <a:off x="1345637" y="4977219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PA" altLang="pt-BR" b="1" dirty="0">
                <a:latin typeface="Calibri" pitchFamily="34" charset="0"/>
              </a:rPr>
              <a:t>REPRESENTAÇÃO GRÁFICA DA INTERVENÇÃO NOS MOLDES DA SOCIOCLÍNICA INSTITUCIONAL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413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4929FD-5A29-4BC0-8551-DBFFAE8712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CC6925-BE35-44B9-8F3C-944A7E0D4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A </a:t>
            </a:r>
            <a:r>
              <a:rPr lang="pt-BR" b="1" dirty="0"/>
              <a:t>análise da encomenda e das demandas </a:t>
            </a:r>
            <a:r>
              <a:rPr lang="pt-BR" dirty="0"/>
              <a:t>perpassam todos os campos da intervenção porque estão presentes na situação, no problema e na busca de soluções. Destaca </a:t>
            </a:r>
            <a:r>
              <a:rPr lang="pt-BR" dirty="0" err="1"/>
              <a:t>Monceau</a:t>
            </a:r>
            <a:r>
              <a:rPr lang="pt-BR" dirty="0"/>
              <a:t> (2003) que neste tipo de intervenção, a relação, entre o </a:t>
            </a:r>
            <a:r>
              <a:rPr lang="pt-BR" dirty="0" err="1"/>
              <a:t>socioanalista</a:t>
            </a:r>
            <a:r>
              <a:rPr lang="pt-BR" dirty="0"/>
              <a:t> e quem fez a encomenda para a realização do trabalho, é bastante complexa, exigindo negociações entre ambas as partes, para que acomodações sejam feitas de maneira a que o trabalho se realize.</a:t>
            </a:r>
          </a:p>
        </p:txBody>
      </p:sp>
    </p:spTree>
    <p:extLst>
      <p:ext uri="{BB962C8B-B14F-4D97-AF65-F5344CB8AC3E}">
        <p14:creationId xmlns:p14="http://schemas.microsoft.com/office/powerpoint/2010/main" val="2790040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023F1-D14F-431A-B9AB-559B0FBAE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D7B74E-5363-4501-A877-053E2D7CC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A </a:t>
            </a:r>
            <a:r>
              <a:rPr lang="pt-BR" b="1" dirty="0"/>
              <a:t>análise das transformações à medida que o trabalho avança </a:t>
            </a:r>
            <a:r>
              <a:rPr lang="pt-BR" dirty="0"/>
              <a:t>é uma característica que se inicia com a instalação do processo de reflexão sobre e poderá favorecer novas maneiras de pensar sobre a prática de ensino. Nesta característica penso ser possível analisar o quanto adquirimos de maturidade pessoal e profissional, transformando continuamente o processo de trabalho .</a:t>
            </a:r>
          </a:p>
        </p:txBody>
      </p:sp>
    </p:spTree>
    <p:extLst>
      <p:ext uri="{BB962C8B-B14F-4D97-AF65-F5344CB8AC3E}">
        <p14:creationId xmlns:p14="http://schemas.microsoft.com/office/powerpoint/2010/main" val="1976484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96EDB7-6A22-4A7A-B88F-1849F2FC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C3397C3-3F66-43E1-8B8E-BA9F8B171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86000"/>
            <a:ext cx="10668000" cy="3818083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Na </a:t>
            </a:r>
            <a:r>
              <a:rPr lang="pt-BR" b="1" dirty="0"/>
              <a:t>análise dos contextos e das interferências institucionais </a:t>
            </a:r>
            <a:r>
              <a:rPr lang="pt-BR" dirty="0"/>
              <a:t>aprofunda-se o conhecimento de onde está sendo realizada a intervenção, elucidando às interferências institucionais, que sempre estiveram presentes, mas talvez nunca tivessem sido pensadas como importantes para a análise de uma determinada situação. Isso nos faz refletir sobre nossas certezas dentro do que acreditamos ser o melhor na formação e os atravessamentos institucionais que nos cobram atender as demandas organizacionais de uma determinada encomenda. Muitas vezes somos tomados por nossa </a:t>
            </a:r>
            <a:r>
              <a:rPr lang="pt-BR" dirty="0" err="1"/>
              <a:t>sobreimplicação</a:t>
            </a:r>
            <a:r>
              <a:rPr lang="pt-BR" dirty="0"/>
              <a:t>, verticalizando o processo de trabalho e de ensino de forma autoritária.</a:t>
            </a:r>
          </a:p>
        </p:txBody>
      </p:sp>
    </p:spTree>
    <p:extLst>
      <p:ext uri="{BB962C8B-B14F-4D97-AF65-F5344CB8AC3E}">
        <p14:creationId xmlns:p14="http://schemas.microsoft.com/office/powerpoint/2010/main" val="210008229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LightSeedLeftStep">
      <a:dk1>
        <a:srgbClr val="000000"/>
      </a:dk1>
      <a:lt1>
        <a:srgbClr val="FFFFFF"/>
      </a:lt1>
      <a:dk2>
        <a:srgbClr val="3E4124"/>
      </a:dk2>
      <a:lt2>
        <a:srgbClr val="F2EEEF"/>
      </a:lt2>
      <a:accent1>
        <a:srgbClr val="63AF9D"/>
      </a:accent1>
      <a:accent2>
        <a:srgbClr val="56B376"/>
      </a:accent2>
      <a:accent3>
        <a:srgbClr val="62B25C"/>
      </a:accent3>
      <a:accent4>
        <a:srgbClr val="80AE53"/>
      </a:accent4>
      <a:accent5>
        <a:srgbClr val="A0A662"/>
      </a:accent5>
      <a:accent6>
        <a:srgbClr val="BC9C58"/>
      </a:accent6>
      <a:hlink>
        <a:srgbClr val="B67887"/>
      </a:hlink>
      <a:folHlink>
        <a:srgbClr val="898989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1033</Words>
  <Application>Microsoft Office PowerPoint</Application>
  <PresentationFormat>Widescreen</PresentationFormat>
  <Paragraphs>20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Arial</vt:lpstr>
      <vt:lpstr>Avenir Next LT Pro</vt:lpstr>
      <vt:lpstr>Avenir Next LT Pro Light</vt:lpstr>
      <vt:lpstr>Calibri</vt:lpstr>
      <vt:lpstr>Sitka Subheading</vt:lpstr>
      <vt:lpstr>PebbleVTI</vt:lpstr>
      <vt:lpstr>AS CARACTERÍSTICAS DA SOCIOCLÍNICA INSTITUCIONAL </vt:lpstr>
      <vt:lpstr>A Análise Institucional (AI) que envolve o profissional/pesquisador no seu campo de análise, conforme assinala Lourau (2014), é o referencial teórico-metodológico escolhido para este estudo, por provocar possíveis mudanças nas organizações, a partir das práticas e discursos dos sujeitos nelas envolvidas, transformando para conhecer. </vt:lpstr>
      <vt:lpstr>Apresentação do PowerPoint</vt:lpstr>
      <vt:lpstr>Apresentação do PowerPoint</vt:lpstr>
      <vt:lpstr>Apresentação do PowerPoint</vt:lpstr>
      <vt:lpstr>             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miller a oliveira</dc:creator>
  <cp:lastModifiedBy>miller a oliveira</cp:lastModifiedBy>
  <cp:revision>10</cp:revision>
  <dcterms:created xsi:type="dcterms:W3CDTF">2020-06-26T04:09:30Z</dcterms:created>
  <dcterms:modified xsi:type="dcterms:W3CDTF">2020-06-26T16:52:35Z</dcterms:modified>
</cp:coreProperties>
</file>