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  <p:sldId id="256" r:id="rId3"/>
    <p:sldId id="259" r:id="rId4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800" b="0" strike="noStrike" spc="-1">
              <a:solidFill>
                <a:srgbClr val="404040"/>
              </a:solidFill>
              <a:latin typeface="Trebuchet M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17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w="9360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w="9360" cap="rnd">
              <a:solidFill>
                <a:schemeClr val="accent1">
                  <a:alpha val="70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>
              <a:outerShdw blurRad="38100" dist="2556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1" name="PlaceHolder 12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F0548F7-E9C9-4301-A3BE-FFAA5A103174}" type="datetime">
              <a:rPr lang="pt-BR" sz="900" b="0" strike="noStrike" spc="-1">
                <a:solidFill>
                  <a:srgbClr val="8B8B8B"/>
                </a:solidFill>
                <a:latin typeface="Trebuchet MS"/>
              </a:rPr>
              <a:t>02/04/2021</a:t>
            </a:fld>
            <a:endParaRPr lang="pt-BR" sz="900" b="0" strike="noStrike" spc="-1">
              <a:latin typeface="Times New Roman"/>
            </a:endParaRPr>
          </a:p>
        </p:txBody>
      </p:sp>
      <p:sp>
        <p:nvSpPr>
          <p:cNvPr id="12" name="PlaceHolder 13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pt-BR" sz="2400" b="0" strike="noStrike" spc="-1">
              <a:latin typeface="Times New Roman"/>
            </a:endParaRPr>
          </a:p>
        </p:txBody>
      </p:sp>
      <p:sp>
        <p:nvSpPr>
          <p:cNvPr id="13" name="PlaceHolder 14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77909EE0-03A5-4C5C-8495-7E83AD3AA215}" type="slidenum">
              <a:rPr lang="pt-BR" sz="900" b="0" strike="noStrike" spc="-1">
                <a:solidFill>
                  <a:srgbClr val="5FCBEF"/>
                </a:solidFill>
                <a:latin typeface="Trebuchet MS"/>
              </a:rPr>
              <a:t>‹nº›</a:t>
            </a:fld>
            <a:endParaRPr lang="pt-BR" sz="900" b="0" strike="noStrike" spc="-1">
              <a:latin typeface="Times New Roman"/>
            </a:endParaRPr>
          </a:p>
        </p:txBody>
      </p:sp>
      <p:sp>
        <p:nvSpPr>
          <p:cNvPr id="14" name="PlaceHolder 15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Trebuchet MS"/>
              </a:rPr>
              <a:t>Clique para editar o formato do texto do título</a:t>
            </a:r>
          </a:p>
        </p:txBody>
      </p:sp>
      <p:sp>
        <p:nvSpPr>
          <p:cNvPr id="15" name="PlaceHolder 16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solidFill>
                  <a:srgbClr val="404040"/>
                </a:solidFill>
                <a:latin typeface="Trebuchet MS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404040"/>
                </a:solidFill>
                <a:latin typeface="Trebuchet MS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strike="noStrike" spc="-1">
                <a:solidFill>
                  <a:srgbClr val="404040"/>
                </a:solidFill>
                <a:latin typeface="Trebuchet MS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200" b="0" strike="noStrike" spc="-1">
                <a:solidFill>
                  <a:srgbClr val="404040"/>
                </a:solidFill>
                <a:latin typeface="Trebuchet MS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Trebuchet MS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Trebuchet MS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Trebuchet MS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.fc.ul.pt/" TargetMode="External"/><Relationship Id="rId2" Type="http://schemas.openxmlformats.org/officeDocument/2006/relationships/hyperlink" Target="http://www.infoescola.com/matematica/geometria-fractal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t-BR" dirty="0" smtClean="0"/>
              <a:t>PROJETO </a:t>
            </a:r>
            <a:r>
              <a:rPr lang="pt-BR" smtClean="0"/>
              <a:t>ELETIVA ORIENTADA:</a:t>
            </a:r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A GEOMETRIA DA NATUREZA</a:t>
            </a:r>
          </a:p>
          <a:p>
            <a:pPr marL="0" indent="0" algn="ctr">
              <a:buNone/>
            </a:pPr>
            <a:r>
              <a:rPr lang="pt-BR" dirty="0" smtClean="0"/>
              <a:t>DENTRO DOS PARÂMETROS DA BASE NACIONAL COMUM CURRICULAR</a:t>
            </a:r>
          </a:p>
          <a:p>
            <a:pPr algn="ctr"/>
            <a:endParaRPr lang="pt-BR" dirty="0"/>
          </a:p>
          <a:p>
            <a:pPr marL="0" indent="0" algn="ctr">
              <a:buNone/>
            </a:pPr>
            <a:r>
              <a:rPr lang="pt-BR" dirty="0" smtClean="0"/>
              <a:t>Michelle </a:t>
            </a:r>
            <a:r>
              <a:rPr lang="pt-BR" dirty="0" err="1" smtClean="0"/>
              <a:t>Fabianne</a:t>
            </a:r>
            <a:r>
              <a:rPr lang="pt-BR" dirty="0" smtClean="0"/>
              <a:t> Carvalho Tenório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022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199080" y="3820680"/>
            <a:ext cx="5319000" cy="323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2 – 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Metodologia:</a:t>
            </a:r>
          </a:p>
          <a:p>
            <a:pPr algn="just">
              <a:lnSpc>
                <a:spcPct val="100000"/>
              </a:lnSpc>
            </a:pPr>
            <a:endParaRPr lang="pt-BR" sz="1200" b="1" spc="-1" dirty="0">
              <a:solidFill>
                <a:srgbClr val="000000"/>
              </a:solidFill>
              <a:latin typeface="Trebuchet MS"/>
            </a:endParaRP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      O projeto, em toda a sua extensão, envolve o estudo dinâmico da geometria fundamental – básica, através de oficinas.</a:t>
            </a:r>
          </a:p>
          <a:p>
            <a:pPr algn="just">
              <a:lnSpc>
                <a:spcPct val="100000"/>
              </a:lnSpc>
            </a:pPr>
            <a:r>
              <a:rPr lang="pt-BR" sz="1200" b="1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      Assim, será utilizado uma sequência prática de elementos naturais para um estudo teórico dos elementos da geometria.</a:t>
            </a: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      Iniciando pelo estudo dos fractais da natureza, apresentados através do pear deck, </a:t>
            </a:r>
            <a:r>
              <a:rPr lang="pt-BR" sz="1200" b="1" strike="noStrike" spc="-1" dirty="0" err="1" smtClean="0">
                <a:solidFill>
                  <a:srgbClr val="000000"/>
                </a:solidFill>
                <a:latin typeface="Trebuchet MS"/>
              </a:rPr>
              <a:t>thinglink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e analisados a partir da construção de ângulos e sequência de Fibonacci. Tendo como atividade de fixação uma visita ao Jardim Botânico de Brasília. E, atividade de revisão a construção de fractais por parte dos alunos.</a:t>
            </a:r>
          </a:p>
          <a:p>
            <a:pPr algn="just">
              <a:lnSpc>
                <a:spcPct val="100000"/>
              </a:lnSpc>
            </a:pP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       Em seguida, utilização da pavimentação para estudo de figuras planas: áreas, ângulos e perímetros. Apresentada através de uma visita aos monumentos de Brasília localizados no Plano Piloto. Pesquisa sobre algumas pavimentações em Santa Maria, com fotos, desenhos e exposições. Construção de pavimentações pelos alunos.</a:t>
            </a:r>
          </a:p>
          <a:p>
            <a:pPr algn="just">
              <a:lnSpc>
                <a:spcPct val="100000"/>
              </a:lnSpc>
            </a:pPr>
            <a:endParaRPr lang="pt-BR" sz="1200" b="0" strike="noStrike" spc="-1" dirty="0"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199080" y="1076040"/>
            <a:ext cx="5291640" cy="26762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1-  Introdução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:</a:t>
            </a:r>
          </a:p>
          <a:p>
            <a:pPr algn="just">
              <a:lnSpc>
                <a:spcPct val="100000"/>
              </a:lnSpc>
            </a:pPr>
            <a:endParaRPr lang="pt-BR" sz="1200" b="1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>
              <a:lnSpc>
                <a:spcPct val="100000"/>
              </a:lnSpc>
            </a:pP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        O projeto “A Geometria da Natureza” terá como base o estudo da geometria fundamental – básica. Geralmente, tal </a:t>
            </a:r>
            <a:r>
              <a:rPr lang="pt-BR" sz="1200" b="1" spc="-1" dirty="0">
                <a:solidFill>
                  <a:srgbClr val="000000"/>
                </a:solidFill>
                <a:latin typeface="Trebuchet MS"/>
              </a:rPr>
              <a:t>a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ssunto não é abordado em sua completude no ensino fundamental, pois é o último tópico do conteúdo programático de matemática.</a:t>
            </a: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       A geometria oferece um vasto campo e métodos de muito valor quando se trata do desenvolvimento intelectual do aluno, do seu raciocínio lógico e da passagem da intuição e de dados concretos e experimentais para os processos de abstração e generalização.</a:t>
            </a:r>
          </a:p>
          <a:p>
            <a:pPr algn="just">
              <a:lnSpc>
                <a:spcPct val="100000"/>
              </a:lnSpc>
            </a:pPr>
            <a:r>
              <a:rPr lang="pt-BR" sz="1200" b="1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       É portanto tema integrador entre as diversas áreas da Matemática, bem como campo fértil para o exercício de aprender a fazer, e aprender a pensar.</a:t>
            </a:r>
            <a:endParaRPr lang="pt-B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200" b="0" strike="noStrike" spc="-1" dirty="0">
              <a:latin typeface="Arial"/>
            </a:endParaRPr>
          </a:p>
        </p:txBody>
      </p:sp>
      <p:sp>
        <p:nvSpPr>
          <p:cNvPr id="54" name="CustomShape 3"/>
          <p:cNvSpPr/>
          <p:nvPr/>
        </p:nvSpPr>
        <p:spPr>
          <a:xfrm>
            <a:off x="5637600" y="147960"/>
            <a:ext cx="6206040" cy="159898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400" b="1" strike="noStrike" spc="-1" dirty="0">
                <a:solidFill>
                  <a:srgbClr val="000000"/>
                </a:solidFill>
                <a:latin typeface="Trebuchet MS"/>
              </a:rPr>
              <a:t>Objetivos de aprendizagens gerais :</a:t>
            </a:r>
            <a:r>
              <a:rPr lang="pt-BR" sz="1400" b="0" strike="noStrike" spc="-1" dirty="0">
                <a:solidFill>
                  <a:srgbClr val="000000"/>
                </a:solidFill>
                <a:latin typeface="Trebuchet MS"/>
              </a:rPr>
              <a:t> </a:t>
            </a:r>
            <a:r>
              <a:rPr lang="pt-BR" sz="1400" b="0" strike="noStrike" spc="-1" dirty="0" smtClean="0">
                <a:solidFill>
                  <a:srgbClr val="000000"/>
                </a:solidFill>
                <a:latin typeface="Trebuchet MS"/>
              </a:rPr>
              <a:t>IFG01, IFG02, IFG06</a:t>
            </a:r>
            <a:endParaRPr lang="pt-B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400" b="1" strike="noStrike" spc="-1" dirty="0">
                <a:solidFill>
                  <a:srgbClr val="000000"/>
                </a:solidFill>
                <a:latin typeface="Trebuchet MS"/>
              </a:rPr>
              <a:t>Objetivos de aprendizagem específicos: </a:t>
            </a:r>
            <a:r>
              <a:rPr lang="pt-BR" sz="1400" b="1" strike="noStrike" spc="-1" dirty="0" smtClean="0">
                <a:solidFill>
                  <a:srgbClr val="000000"/>
                </a:solidFill>
                <a:latin typeface="Trebuchet MS"/>
              </a:rPr>
              <a:t>MAT01IF, MAT03IF, MAT05IF, MAT06IF</a:t>
            </a:r>
            <a:endParaRPr lang="pt-B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400" b="0" strike="noStrike" spc="-1" dirty="0">
              <a:latin typeface="Arial"/>
            </a:endParaRPr>
          </a:p>
        </p:txBody>
      </p:sp>
      <p:sp>
        <p:nvSpPr>
          <p:cNvPr id="55" name="CustomShape 4"/>
          <p:cNvSpPr/>
          <p:nvPr/>
        </p:nvSpPr>
        <p:spPr>
          <a:xfrm>
            <a:off x="5632920" y="1171800"/>
            <a:ext cx="6306120" cy="35995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3 – 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Avaliação:</a:t>
            </a:r>
          </a:p>
          <a:p>
            <a:pPr algn="just">
              <a:lnSpc>
                <a:spcPct val="100000"/>
              </a:lnSpc>
            </a:pPr>
            <a:endParaRPr lang="pt-BR" sz="1200" b="1" spc="-1" dirty="0">
              <a:solidFill>
                <a:srgbClr val="000000"/>
              </a:solidFill>
              <a:latin typeface="Trebuchet MS"/>
            </a:endParaRP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    Será construído um portfólio com os trabalhos e pesquisas dos alunos.</a:t>
            </a:r>
          </a:p>
          <a:p>
            <a:pPr algn="just">
              <a:lnSpc>
                <a:spcPct val="100000"/>
              </a:lnSpc>
            </a:pPr>
            <a:r>
              <a:rPr lang="pt-BR" sz="1200" b="1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    Ao longo do projeto todos os tópicos estudados terão suas respectivas atividades construídas a partir do processo de aprendizagem estudantil.</a:t>
            </a: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   Tudo vivenciado durante o projeto será documentado pelo aluno e colocado em seu portfólio.</a:t>
            </a:r>
          </a:p>
          <a:p>
            <a:pPr algn="just">
              <a:lnSpc>
                <a:spcPct val="100000"/>
              </a:lnSpc>
            </a:pPr>
            <a:r>
              <a:rPr lang="pt-BR" sz="1200" b="1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    Assim, a avaliação relacionada a investigação de situações problemas ocorrerá com as pesquisas </a:t>
            </a:r>
            <a:r>
              <a:rPr lang="pt-BR" sz="1200" b="1" spc="-1" smtClean="0">
                <a:solidFill>
                  <a:srgbClr val="000000"/>
                </a:solidFill>
                <a:latin typeface="Trebuchet MS"/>
              </a:rPr>
              <a:t>e construções 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de atividades a partir da região local, escolar e domiciliar.</a:t>
            </a: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    Ao organizar todas as atividades vivenciadas em sala de aula e fora de sala também, teremos uma visão da sistematização de informações por parte dos estudantes.</a:t>
            </a:r>
          </a:p>
          <a:p>
            <a:pPr algn="just">
              <a:lnSpc>
                <a:spcPct val="100000"/>
              </a:lnSpc>
            </a:pPr>
            <a:r>
              <a:rPr lang="pt-BR" sz="1200" b="1" spc="-1" dirty="0">
                <a:solidFill>
                  <a:srgbClr val="000000"/>
                </a:solidFill>
                <a:latin typeface="Trebuchet MS"/>
              </a:rPr>
              <a:t> 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/>
              </a:rPr>
              <a:t>     Com a construção de atividades unindo geometria teórica com a prática, geometria com elementos da natureza, estaremos avaliando as perspectivas dos alunos relacionadas ao conhecimento matemático e as estratégias para o enfrentamento de situações reais.</a:t>
            </a:r>
            <a:endParaRPr lang="pt-BR" sz="1200" b="1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 </a:t>
            </a:r>
            <a:endParaRPr lang="pt-B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200" b="0" strike="noStrike" spc="-1" dirty="0">
              <a:latin typeface="Arial"/>
            </a:endParaRPr>
          </a:p>
        </p:txBody>
      </p:sp>
      <p:sp>
        <p:nvSpPr>
          <p:cNvPr id="56" name="CustomShape 5"/>
          <p:cNvSpPr/>
          <p:nvPr/>
        </p:nvSpPr>
        <p:spPr>
          <a:xfrm>
            <a:off x="5716510" y="4873169"/>
            <a:ext cx="6306120" cy="15682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4 – Resultado 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Esperado:</a:t>
            </a:r>
          </a:p>
          <a:p>
            <a:pPr algn="just">
              <a:lnSpc>
                <a:spcPct val="100000"/>
              </a:lnSpc>
            </a:pPr>
            <a:endParaRPr lang="pt-BR" sz="1200" b="1" spc="-1" dirty="0">
              <a:solidFill>
                <a:srgbClr val="000000"/>
              </a:solidFill>
              <a:latin typeface="Trebuchet MS"/>
            </a:endParaRP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     O objetivo central do projeto é melhorar o aprendizado do aluno em geometria, mudando o olhar da teoria para a prática. Através de situações e objetos que venham auxiliar os estudantes na criação das representações mentais dos objetos de estudo, na descoberta e reconhecimento</a:t>
            </a: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 </a:t>
            </a:r>
            <a:r>
              <a:rPr lang="pt-BR" sz="1200" b="1" strike="noStrike" spc="-1" dirty="0" smtClean="0">
                <a:solidFill>
                  <a:srgbClr val="000000"/>
                </a:solidFill>
                <a:latin typeface="Trebuchet MS"/>
              </a:rPr>
              <a:t>de algumas propriedades geométricas, transformando os conhecimentos em saber com significado e compreensão.</a:t>
            </a:r>
            <a:endParaRPr lang="pt-B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200" b="0" strike="noStrike" spc="-1" dirty="0">
              <a:latin typeface="Arial"/>
            </a:endParaRPr>
          </a:p>
        </p:txBody>
      </p:sp>
      <p:sp>
        <p:nvSpPr>
          <p:cNvPr id="57" name="CustomShape 6"/>
          <p:cNvSpPr/>
          <p:nvPr/>
        </p:nvSpPr>
        <p:spPr>
          <a:xfrm>
            <a:off x="5909280" y="6083405"/>
            <a:ext cx="6282720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endParaRPr lang="pt-BR" sz="1200" b="1" strike="noStrike" spc="-1" dirty="0" smtClean="0">
              <a:solidFill>
                <a:srgbClr val="000000"/>
              </a:solidFill>
              <a:latin typeface="Trebuchet MS"/>
            </a:endParaRPr>
          </a:p>
          <a:p>
            <a:pPr algn="just">
              <a:lnSpc>
                <a:spcPct val="100000"/>
              </a:lnSpc>
            </a:pPr>
            <a:endParaRPr lang="pt-BR" sz="1200" b="1" spc="-1" dirty="0">
              <a:solidFill>
                <a:srgbClr val="000000"/>
              </a:solidFill>
              <a:latin typeface="Trebuchet MS"/>
            </a:endParaRPr>
          </a:p>
          <a:p>
            <a:pPr algn="just"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0000"/>
                </a:solidFill>
                <a:latin typeface="Trebuchet MS"/>
              </a:rPr>
              <a:t> </a:t>
            </a:r>
            <a:endParaRPr lang="pt-BR" sz="12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200" b="0" strike="noStrike" spc="-1" dirty="0">
              <a:latin typeface="Arial"/>
            </a:endParaRPr>
          </a:p>
        </p:txBody>
      </p:sp>
      <p:sp>
        <p:nvSpPr>
          <p:cNvPr id="58" name="CustomShape 7"/>
          <p:cNvSpPr/>
          <p:nvPr/>
        </p:nvSpPr>
        <p:spPr>
          <a:xfrm>
            <a:off x="230760" y="284400"/>
            <a:ext cx="4996080" cy="7064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000000"/>
                </a:solidFill>
                <a:latin typeface="Trebuchet MS"/>
              </a:rPr>
              <a:t>Nome do </a:t>
            </a:r>
            <a:r>
              <a:rPr lang="pt-BR" sz="2000" b="0" strike="noStrike" spc="-1" dirty="0" smtClean="0">
                <a:solidFill>
                  <a:srgbClr val="000000"/>
                </a:solidFill>
                <a:latin typeface="Trebuchet MS"/>
              </a:rPr>
              <a:t>projeto: A Geometria da Natureza</a:t>
            </a:r>
            <a:endParaRPr lang="pt-BR" sz="2000" b="0" strike="noStrike" spc="-1" dirty="0">
              <a:latin typeface="Arial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675860" y="451519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BR" sz="1200" dirty="0">
              <a:latin typeface="Trebuchet MS" panose="020B0603020202020204" pitchFamily="34" charset="0"/>
            </a:endParaRPr>
          </a:p>
          <a:p>
            <a:endParaRPr lang="pt-BR" sz="1200" dirty="0" smtClean="0">
              <a:latin typeface="Trebuchet MS" panose="020B0603020202020204" pitchFamily="34" charset="0"/>
            </a:endParaRPr>
          </a:p>
          <a:p>
            <a:endParaRPr lang="pt-BR" sz="1200" dirty="0">
              <a:latin typeface="Trebuchet MS" panose="020B0603020202020204" pitchFamily="34" charset="0"/>
            </a:endParaRPr>
          </a:p>
          <a:p>
            <a:endParaRPr lang="pt-BR" sz="1200" dirty="0" smtClean="0">
              <a:latin typeface="Trebuchet MS" panose="020B0603020202020204" pitchFamily="34" charset="0"/>
            </a:endParaRPr>
          </a:p>
          <a:p>
            <a:endParaRPr lang="pt-BR" sz="1200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  2- Continuação de Metodologia: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200" b="1" spc="-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     A sequência de estudo da oficina de geometria básica terminará com a análise e estudo das obras de </a:t>
            </a:r>
            <a:r>
              <a:rPr lang="pt-BR" sz="1200" b="1" spc="-1" dirty="0" err="1" smtClean="0">
                <a:solidFill>
                  <a:srgbClr val="000000"/>
                </a:solidFill>
                <a:latin typeface="Trebuchet MS" panose="020B0603020202020204" pitchFamily="34" charset="0"/>
              </a:rPr>
              <a:t>Maurits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pt-BR" sz="1200" b="1" spc="-1" dirty="0" err="1" smtClean="0">
                <a:solidFill>
                  <a:srgbClr val="000000"/>
                </a:solidFill>
                <a:latin typeface="Trebuchet MS" panose="020B0603020202020204" pitchFamily="34" charset="0"/>
              </a:rPr>
              <a:t>Cornelis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pt-BR" sz="1200" b="1" spc="-1" dirty="0" err="1" smtClean="0">
                <a:solidFill>
                  <a:srgbClr val="000000"/>
                </a:solidFill>
                <a:latin typeface="Trebuchet MS" panose="020B0603020202020204" pitchFamily="34" charset="0"/>
              </a:rPr>
              <a:t>Escher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 através do </a:t>
            </a:r>
            <a:r>
              <a:rPr lang="pt-BR" sz="1200" b="1" spc="-1" dirty="0" err="1" smtClean="0">
                <a:solidFill>
                  <a:srgbClr val="000000"/>
                </a:solidFill>
                <a:latin typeface="Trebuchet MS" panose="020B0603020202020204" pitchFamily="34" charset="0"/>
              </a:rPr>
              <a:t>thinglink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, observação das ilusões de ótica e construção de malhas tendo como exemplo as obras de </a:t>
            </a:r>
            <a:r>
              <a:rPr lang="pt-BR" sz="1200" b="1" spc="-1" dirty="0" err="1" smtClean="0">
                <a:solidFill>
                  <a:srgbClr val="000000"/>
                </a:solidFill>
                <a:latin typeface="Trebuchet MS" panose="020B0603020202020204" pitchFamily="34" charset="0"/>
              </a:rPr>
              <a:t>Escher</a:t>
            </a: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. Fazer uma visita virtual a exposição das obras do artista. Este tópico servirá de base para a introdução ao estudo da geometria espacial, elementos e conceitos básicos.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1200" b="1" spc="-1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     </a:t>
            </a:r>
            <a:endParaRPr lang="pt-BR" sz="1200" spc="-1" dirty="0">
              <a:latin typeface="Trebuchet MS" panose="020B0603020202020204" pitchFamily="34" charset="0"/>
            </a:endParaRPr>
          </a:p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/>
          </p:nvPr>
        </p:nvSpPr>
        <p:spPr>
          <a:xfrm>
            <a:off x="6227640" y="1357893"/>
            <a:ext cx="5354280" cy="3977280"/>
          </a:xfrm>
        </p:spPr>
        <p:txBody>
          <a:bodyPr>
            <a:normAutofit/>
          </a:bodyPr>
          <a:lstStyle/>
          <a:p>
            <a:endParaRPr lang="pt-BR" sz="1200" dirty="0" smtClean="0">
              <a:latin typeface="Trebuchet MS" panose="020B0603020202020204" pitchFamily="34" charset="0"/>
            </a:endParaRPr>
          </a:p>
          <a:p>
            <a:r>
              <a:rPr lang="pt-BR" sz="1200" b="1" dirty="0" smtClean="0">
                <a:latin typeface="Trebuchet MS" panose="020B0603020202020204" pitchFamily="34" charset="0"/>
              </a:rPr>
              <a:t>5- Bibliografia:</a:t>
            </a:r>
            <a:endParaRPr lang="pt-BR" sz="1200" dirty="0" smtClean="0">
              <a:latin typeface="Trebuchet MS" panose="020B0603020202020204" pitchFamily="34" charset="0"/>
            </a:endParaRPr>
          </a:p>
          <a:p>
            <a:r>
              <a:rPr lang="pt-BR" sz="1200" dirty="0">
                <a:latin typeface="Trebuchet MS" panose="020B0603020202020204" pitchFamily="34" charset="0"/>
                <a:hlinkClick r:id="rId2"/>
              </a:rPr>
              <a:t>www.infoescola.com/matematica/geometria-fractal</a:t>
            </a:r>
            <a:endParaRPr lang="pt-BR" sz="1200" dirty="0">
              <a:latin typeface="Trebuchet MS" panose="020B0603020202020204" pitchFamily="34" charset="0"/>
            </a:endParaRPr>
          </a:p>
          <a:p>
            <a:r>
              <a:rPr lang="pt-BR" sz="1200" dirty="0" smtClean="0">
                <a:latin typeface="Trebuchet MS" panose="020B0603020202020204" pitchFamily="34" charset="0"/>
                <a:hlinkClick r:id="rId3"/>
              </a:rPr>
              <a:t>www.educ.fc.ul.pt</a:t>
            </a:r>
            <a:r>
              <a:rPr lang="pt-BR" sz="1200" dirty="0" smtClean="0">
                <a:latin typeface="Trebuchet MS" panose="020B0603020202020204" pitchFamily="34" charset="0"/>
              </a:rPr>
              <a:t> </a:t>
            </a:r>
            <a:r>
              <a:rPr lang="pt-BR" sz="1200" dirty="0">
                <a:latin typeface="Trebuchet MS" panose="020B0603020202020204" pitchFamily="34" charset="0"/>
              </a:rPr>
              <a:t>acesso 12/12/2020</a:t>
            </a:r>
          </a:p>
          <a:p>
            <a:r>
              <a:rPr lang="pt-BR" sz="1200" dirty="0" err="1" smtClean="0">
                <a:latin typeface="Trebuchet MS" panose="020B0603020202020204" pitchFamily="34" charset="0"/>
              </a:rPr>
              <a:t>Viggiani</a:t>
            </a:r>
            <a:r>
              <a:rPr lang="pt-BR" sz="1200" dirty="0" smtClean="0">
                <a:latin typeface="Trebuchet MS" panose="020B0603020202020204" pitchFamily="34" charset="0"/>
              </a:rPr>
              <a:t> </a:t>
            </a:r>
            <a:r>
              <a:rPr lang="pt-BR" sz="1200" dirty="0">
                <a:latin typeface="Trebuchet MS" panose="020B0603020202020204" pitchFamily="34" charset="0"/>
              </a:rPr>
              <a:t>bicudo, Maria Aparecida. Educação Matemática (pesquisa em ação). Editora </a:t>
            </a:r>
            <a:r>
              <a:rPr lang="pt-BR" sz="1200" dirty="0" err="1">
                <a:latin typeface="Trebuchet MS" panose="020B0603020202020204" pitchFamily="34" charset="0"/>
              </a:rPr>
              <a:t>cortez</a:t>
            </a:r>
            <a:r>
              <a:rPr lang="pt-BR" sz="1200" dirty="0">
                <a:latin typeface="Trebuchet MS" panose="020B0603020202020204" pitchFamily="34" charset="0"/>
              </a:rPr>
              <a:t> . Ano 2005.</a:t>
            </a:r>
          </a:p>
          <a:p>
            <a:r>
              <a:rPr lang="pt-BR" sz="1200" dirty="0" err="1" smtClean="0">
                <a:latin typeface="Trebuchet MS" panose="020B0603020202020204" pitchFamily="34" charset="0"/>
              </a:rPr>
              <a:t>Cornelis</a:t>
            </a:r>
            <a:r>
              <a:rPr lang="pt-BR" sz="1200" dirty="0" smtClean="0">
                <a:latin typeface="Trebuchet MS" panose="020B0603020202020204" pitchFamily="34" charset="0"/>
              </a:rPr>
              <a:t> </a:t>
            </a:r>
            <a:r>
              <a:rPr lang="pt-BR" sz="1200" dirty="0" err="1">
                <a:latin typeface="Trebuchet MS" panose="020B0603020202020204" pitchFamily="34" charset="0"/>
              </a:rPr>
              <a:t>Escher</a:t>
            </a:r>
            <a:r>
              <a:rPr lang="pt-BR" sz="1200" dirty="0">
                <a:latin typeface="Trebuchet MS" panose="020B0603020202020204" pitchFamily="34" charset="0"/>
              </a:rPr>
              <a:t>, </a:t>
            </a:r>
            <a:r>
              <a:rPr lang="pt-BR" sz="1200" dirty="0" err="1">
                <a:latin typeface="Trebuchet MS" panose="020B0603020202020204" pitchFamily="34" charset="0"/>
              </a:rPr>
              <a:t>Maurits</a:t>
            </a:r>
            <a:r>
              <a:rPr lang="pt-BR" sz="1200" dirty="0">
                <a:latin typeface="Trebuchet MS" panose="020B0603020202020204" pitchFamily="34" charset="0"/>
              </a:rPr>
              <a:t>. Gravuras e Desenhos. Editora Saraiva.</a:t>
            </a:r>
          </a:p>
          <a:p>
            <a:r>
              <a:rPr lang="pt-BR" sz="1200" dirty="0" err="1" smtClean="0">
                <a:latin typeface="Trebuchet MS" panose="020B0603020202020204" pitchFamily="34" charset="0"/>
              </a:rPr>
              <a:t>Prandini</a:t>
            </a:r>
            <a:r>
              <a:rPr lang="pt-BR" sz="1200" dirty="0" smtClean="0">
                <a:latin typeface="Trebuchet MS" panose="020B0603020202020204" pitchFamily="34" charset="0"/>
              </a:rPr>
              <a:t> </a:t>
            </a:r>
            <a:r>
              <a:rPr lang="pt-BR" sz="1200" dirty="0" err="1">
                <a:latin typeface="Trebuchet MS" panose="020B0603020202020204" pitchFamily="34" charset="0"/>
              </a:rPr>
              <a:t>Ricieri</a:t>
            </a:r>
            <a:r>
              <a:rPr lang="pt-BR" sz="1200" dirty="0">
                <a:latin typeface="Trebuchet MS" panose="020B0603020202020204" pitchFamily="34" charset="0"/>
              </a:rPr>
              <a:t>, Aguinaldo. Fractais e Caos – a matemática de hoje. Editora </a:t>
            </a:r>
            <a:r>
              <a:rPr lang="pt-BR" sz="1200" dirty="0" err="1">
                <a:latin typeface="Trebuchet MS" panose="020B0603020202020204" pitchFamily="34" charset="0"/>
              </a:rPr>
              <a:t>Prandiano</a:t>
            </a:r>
            <a:r>
              <a:rPr lang="pt-BR" sz="1200" dirty="0">
                <a:latin typeface="Trebuchet MS" panose="020B0603020202020204" pitchFamily="34" charset="0"/>
              </a:rPr>
              <a:t>. Ano 1990</a:t>
            </a:r>
            <a:r>
              <a:rPr lang="pt-BR" sz="1200" dirty="0" smtClean="0">
                <a:latin typeface="Trebuchet MS" panose="020B0603020202020204" pitchFamily="34" charset="0"/>
              </a:rPr>
              <a:t>.</a:t>
            </a:r>
          </a:p>
          <a:p>
            <a:r>
              <a:rPr lang="pt-BR" sz="1200" dirty="0" smtClean="0">
                <a:latin typeface="Trebuchet MS" panose="020B0603020202020204" pitchFamily="34" charset="0"/>
              </a:rPr>
              <a:t>BNCC: Base Nacional Comum Curricular.</a:t>
            </a:r>
            <a:endParaRPr lang="pt-BR" sz="1200" dirty="0">
              <a:latin typeface="Trebuchet MS" panose="020B0603020202020204" pitchFamily="34" charset="0"/>
            </a:endParaRPr>
          </a:p>
          <a:p>
            <a:endParaRPr lang="pt-BR" sz="1200" dirty="0">
              <a:latin typeface="Trebuchet MS" panose="020B0603020202020204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pt-BR" sz="1800" b="1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9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5130</TotalTime>
  <Words>542</Words>
  <Application>Microsoft Office PowerPoint</Application>
  <PresentationFormat>Widescreen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Trebuchet MS</vt:lpstr>
      <vt:lpstr>Wingdings</vt:lpstr>
      <vt:lpstr>Office Theme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Trilhas de Aprendizagem</dc:title>
  <dc:subject/>
  <dc:creator>desilvavinicius@gmail.com</dc:creator>
  <dc:description/>
  <cp:lastModifiedBy>MICHELLE</cp:lastModifiedBy>
  <cp:revision>159</cp:revision>
  <dcterms:created xsi:type="dcterms:W3CDTF">2020-05-01T20:42:33Z</dcterms:created>
  <dcterms:modified xsi:type="dcterms:W3CDTF">2021-04-03T01:24:13Z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Personalizar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