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0" r:id="rId3"/>
    <p:sldId id="297" r:id="rId4"/>
    <p:sldId id="296" r:id="rId5"/>
    <p:sldId id="281" r:id="rId6"/>
    <p:sldId id="295" r:id="rId7"/>
    <p:sldId id="282" r:id="rId8"/>
    <p:sldId id="284" r:id="rId9"/>
    <p:sldId id="293" r:id="rId10"/>
    <p:sldId id="285" r:id="rId11"/>
    <p:sldId id="287" r:id="rId12"/>
    <p:sldId id="294" r:id="rId13"/>
    <p:sldId id="286" r:id="rId14"/>
    <p:sldId id="291" r:id="rId15"/>
    <p:sldId id="268" r:id="rId16"/>
    <p:sldId id="277" r:id="rId17"/>
    <p:sldId id="276" r:id="rId18"/>
    <p:sldId id="290" r:id="rId19"/>
    <p:sldId id="288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62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07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6368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90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3351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162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284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85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738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38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69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669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09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89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445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038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BA0E6-C6FC-4B18-A633-20BD55EED667}" type="datetimeFigureOut">
              <a:rPr lang="pt-BR" smtClean="0"/>
              <a:t>03/04/2021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14723D-FAF0-406D-AD4F-196E334779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564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wpensar.com.br/pedagogico/bullying-na-escol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85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O0qOn037LhprEDHWlcbEFgfCY5D8mXRJDZj3CflLxmw/prefil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agenciabrasil.ebc.com.br/educacao/noticia/2020-02/sp-29-dos-jovens-sofreram-bullying-em-2019-em-escolas%3eAcesso" TargetMode="External"/><Relationship Id="rId3" Type="http://schemas.openxmlformats.org/officeDocument/2006/relationships/hyperlink" Target="https://novaescola.org.br/conteudo/1530/cyberbullying-a-violencia-virtual" TargetMode="External"/><Relationship Id="rId7" Type="http://schemas.openxmlformats.org/officeDocument/2006/relationships/hyperlink" Target="https://www.politize.com.br/cyberbullying-o-que-e/#:~:text=Cyberbullying%20%C3%A9%20a%20viol%C3%AAncia%20praticada,%2C%20ridicularizar%20e%2Fou%20assediar.&gt;Acesso" TargetMode="External"/><Relationship Id="rId2" Type="http://schemas.openxmlformats.org/officeDocument/2006/relationships/hyperlink" Target="http://www.diaadiaeducacao.pr.gov.br/portals/cadernospde/pdebusca/producoes_pde/2013/2013_fafipar_bio_artigo_elizangela_aparecida_venci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ojetoredacaonota1000.com.br/como-combater-o-bullying-nas-escolas-do-brasil-t19910.html" TargetMode="External"/><Relationship Id="rId5" Type="http://schemas.openxmlformats.org/officeDocument/2006/relationships/hyperlink" Target="http://www.diaadiaeducacao.pr.gov.br/portals/cadernospde/pdebusca/producoes_pde/2013/2013_unioeste_edfis_pdp_sandra_regina_cancelier.pdf" TargetMode="External"/><Relationship Id="rId4" Type="http://schemas.openxmlformats.org/officeDocument/2006/relationships/hyperlink" Target="https://www.revide.com.br/noticias/comportamento/bullying-agressao-verbal-e-fisica/#:~:text=Caracterizado%20por%20atos%20de%20viol%C3%AAncia,na%20vida%20de%20muitos%20indiv%C3%ADduos" TargetMode="External"/><Relationship Id="rId9" Type="http://schemas.openxmlformats.org/officeDocument/2006/relationships/hyperlink" Target="https://www.unicef.org/brazil/cyberbullying-o-que-eh-e-como-para-l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llbelsey.com/?page_id=18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6347713" cy="936104"/>
          </a:xfrm>
        </p:spPr>
        <p:txBody>
          <a:bodyPr>
            <a:noAutofit/>
          </a:bodyPr>
          <a:lstStyle/>
          <a:p>
            <a:pPr algn="ctr"/>
            <a:r>
              <a:rPr lang="pt-BR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anose="02040502050506030303" pitchFamily="18" charset="0"/>
                <a:cs typeface="Courier New" panose="02070309020205020404" pitchFamily="49" charset="0"/>
              </a:rPr>
              <a:t>Bullying na Escola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anose="02040502050506030303" pitchFamily="18" charset="0"/>
              <a:cs typeface="Courier New" panose="02070309020205020404" pitchFamily="49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E06F514-6508-412B-A3C1-C4D0933BE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64" y="2924944"/>
            <a:ext cx="6228184" cy="20760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4BB9AD9-8448-4DD4-B53C-5774B58454B2}"/>
              </a:ext>
            </a:extLst>
          </p:cNvPr>
          <p:cNvSpPr txBox="1"/>
          <p:nvPr/>
        </p:nvSpPr>
        <p:spPr>
          <a:xfrm>
            <a:off x="611560" y="2204864"/>
            <a:ext cx="3960440" cy="647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32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anose="02040502050506030303" pitchFamily="18" charset="0"/>
                <a:cs typeface="Arial" panose="020B0604020202020204" pitchFamily="34" charset="0"/>
              </a:rPr>
              <a:t>Quem sofreu sabe...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2A0F1E6-015B-4E16-9E23-4EECC6656229}"/>
              </a:ext>
            </a:extLst>
          </p:cNvPr>
          <p:cNvSpPr txBox="1"/>
          <p:nvPr/>
        </p:nvSpPr>
        <p:spPr>
          <a:xfrm>
            <a:off x="654134" y="5157192"/>
            <a:ext cx="5646058" cy="2659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000" dirty="0">
                <a:latin typeface="High Tower Text" panose="02040502050506030303" pitchFamily="18" charset="0"/>
                <a:cs typeface="Arial" panose="020B0604020202020204" pitchFamily="34" charset="0"/>
              </a:rPr>
              <a:t>Imagem: </a:t>
            </a:r>
            <a:r>
              <a:rPr lang="pt-BR" sz="1000" dirty="0">
                <a:latin typeface="High Tower Text" panose="02040502050506030303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https://blog.wpensar.com.br/</a:t>
            </a:r>
            <a:r>
              <a:rPr lang="pt-BR" sz="1000" dirty="0" err="1">
                <a:latin typeface="High Tower Text" panose="02040502050506030303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pedagogico</a:t>
            </a:r>
            <a:r>
              <a:rPr lang="pt-BR" sz="1000" dirty="0">
                <a:latin typeface="High Tower Text" panose="02040502050506030303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/bullying-na-escola/</a:t>
            </a:r>
            <a:r>
              <a:rPr lang="pt-BR" sz="1000" dirty="0">
                <a:latin typeface="High Tower Text" panose="02040502050506030303" pitchFamily="18" charset="0"/>
                <a:cs typeface="Arial" panose="020B0604020202020204" pitchFamily="34" charset="0"/>
              </a:rPr>
              <a:t>&gt; Acesso 21 de março 2021.</a:t>
            </a:r>
          </a:p>
        </p:txBody>
      </p:sp>
    </p:spTree>
    <p:extLst>
      <p:ext uri="{BB962C8B-B14F-4D97-AF65-F5344CB8AC3E}">
        <p14:creationId xmlns:p14="http://schemas.microsoft.com/office/powerpoint/2010/main" val="1536860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0C788-840D-4E8F-AD24-3D6D4B335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Lei Federal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8CFD92-E05F-46D9-BB3E-52E5BF8C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556792"/>
            <a:ext cx="6842722" cy="4896544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novembro de 2015, a então Presidente, Dilma Rousseff, sancionou uma lei contra o bullying e cyberbullying, com o objetivo de combater e prevenir essa prática, principalmente no ambiente escolar.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 </a:t>
            </a:r>
            <a:r>
              <a:rPr lang="pt-BR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Lei Nº13.185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instituiu o Programa de Combate à Intimidação Sistemática (Bullying) e define a prática como: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“todo ato de violência física ou psicológica, intencional e repetitivo que ocorre sem motivação evidente, praticado por indivíduo ou grupo, contra uma ou mais pessoas, com o objetivo de intimidá-la ou agredi-la, causando dor e angústia à vítima, em uma relação de desequilíbrio de poder entre as partes envolvidas”.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761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639BC-2735-482B-97FF-9DCAD504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Efeitos do bullying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9D6191-5AC6-4991-A44D-3EB15DF77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57" y="1628800"/>
            <a:ext cx="6554689" cy="4248472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bullying persistente pode trazer uma série de distúrbios para a criança ou adolescente, como alterações de sono, mudanças de humor, quadros de ansiedade generalizada, irritabilidade, agressividade, depressão, tristeza, isolamento social 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efeitos podem ser duradouros e afetam de muitas maneiras:</a:t>
            </a:r>
          </a:p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Mentalmente 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sente-se chateada, constrangida, incapaz, até mesmo com raiva</a:t>
            </a:r>
          </a:p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Emocionalmente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sente-se envergonhada ou perde o interesse pelas coisas que ama</a:t>
            </a:r>
          </a:p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Fisicamente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sente-se cansada (ou perde o sono), ou tem sintomas como dor de barriga e de cabeça</a:t>
            </a:r>
          </a:p>
        </p:txBody>
      </p:sp>
    </p:spTree>
    <p:extLst>
      <p:ext uri="{BB962C8B-B14F-4D97-AF65-F5344CB8AC3E}">
        <p14:creationId xmlns:p14="http://schemas.microsoft.com/office/powerpoint/2010/main" val="484606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536249-ABA3-44D7-B01A-B016315F3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Consequências do bullying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77E9EC-11A7-4F15-87BC-4277F7771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44824"/>
            <a:ext cx="6554689" cy="4196539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FANTE (2005), as consequências para as vítimas do bullying são graves e abrangentes, causando a falta de interesse pela escola, onde o aluno encontra dificuldades de aprendizagem, rendimento escolar abaixo da média, e até mesmo a evasão escolar. Emocionalmente, este aluno vitima do bullying apresenta ainda baixa resistência imunológica, baixa autoestima, os sintomas  psicossomáticos, transtornos psicológicos, a depressão e até mesmo o suicídio.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8703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531088-E1BE-418D-9DAA-2500C4BA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91208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Combate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4F639E-44E1-4EF4-B581-683964018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700808"/>
            <a:ext cx="6698705" cy="4340555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combate ao cyberbullying, começa pelo combate ao bullying, levando como ação preventiva a verificação de sites e cadastros nos quais seus dados estão expostos (Empresas de mídias sociais são obrigadas a manter seus usuários seguros):</a:t>
            </a:r>
          </a:p>
          <a:p>
            <a:pPr algn="just"/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bullying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presencial e o virtual acontecem lado a lado com frequência. Porém, o 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cyberbullying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deixa um rastro digital – um registro que pode se tornar útil e fornecer indícios para ajudar a dar fim ao abuso.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Compreender essas formas e atitudes grosseiras, intencionais e repetidas dentro e fora da escola é absolutamente emergente e atual</a:t>
            </a:r>
          </a:p>
          <a:p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62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3E1E4-1F41-4B66-B067-A6B1C40ED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Denuncia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C695B8-D23C-4533-BAFC-43EDDA2F8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28800"/>
            <a:ext cx="6698705" cy="4412563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ser útil coletar evidências, tais como mensagens e capturas de tela das publicações nas mídias sociais para provar o que está ocorrendo.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que o </a:t>
            </a:r>
            <a:r>
              <a:rPr lang="pt-B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bullying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acabe, é necessário que ele seja identificado, e denunciar é a chave para isso. Também pode ajudar mostrar ao agressor que o comportamento dele é inaceitável.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esteja em perigo iminente, então você deve procurar uma autoridade policial ou outro serviço de emergência.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4139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6675998" cy="936104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Etapas para trabalhar em sala de aula: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6603990" cy="468052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Primeiramente, será realizada a apresentação do tema para as crianças e para a família, a partir da leitura dos Direitos Humanos e conceito do bullying, serão desenvolvidos  abordagens, para realização do trabalho proposto.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atividade inicial faremos uma sondagem na escola com perguntas simples para levantar se existem alunos que já sofreram/sofrem bullying 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 aula serão utilizados como recursos: amostra de vídeos, leitura e dinâmica sobre os temas, palestras e experiência em outros ambientes que sejam necessários para o desenvolvimento das atividades.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38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48A49A-5788-449F-BC5D-E485CA916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72816"/>
            <a:ext cx="6840760" cy="4546541"/>
          </a:xfrm>
        </p:spPr>
        <p:txBody>
          <a:bodyPr>
            <a:normAutofit/>
          </a:bodyPr>
          <a:lstStyle/>
          <a:p>
            <a:pPr algn="just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Aulas para desenvolver: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bullying na escola: 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Questionário de sondagem via Google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https://docs.google.com/forms/d/1O0qOn037LhprEDHWlcbEFgfCY5D8mXRJDZj3CflLxmw/prefill</a:t>
            </a: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Entrevista/ Enquete (Google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os alunos podem realizar uma entrevista com algum conhecido que já sofreu bullying</a:t>
            </a:r>
          </a:p>
          <a:p>
            <a:endParaRPr lang="pt-BR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3705DCD-6119-4999-87EB-199D849B8515}"/>
              </a:ext>
            </a:extLst>
          </p:cNvPr>
          <p:cNvSpPr txBox="1"/>
          <p:nvPr/>
        </p:nvSpPr>
        <p:spPr>
          <a:xfrm>
            <a:off x="539552" y="538643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Etapas para trabalhar em sala de aula:</a:t>
            </a:r>
            <a:endParaRPr lang="pt-BR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404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26C721-F1D7-40EB-A595-156AEF772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571" y="1628800"/>
            <a:ext cx="6554689" cy="4884350"/>
          </a:xfrm>
        </p:spPr>
        <p:txBody>
          <a:bodyPr>
            <a:normAutofit/>
          </a:bodyPr>
          <a:lstStyle/>
          <a:p>
            <a:pPr algn="just"/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Convivência na escola: problemas diários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 teórica junto aos alunos sobre o que é a escola hoje e a postura de seus membros (Direção, Coordenação Pedagógica, Professores, Auxiliares e principalmente os alunos). </a:t>
            </a:r>
          </a:p>
          <a:p>
            <a:pPr algn="just">
              <a:spcBef>
                <a:spcPts val="0"/>
              </a:spcBef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 teórica, demonstrativa em sala de aula das características dos agressores e das vitimas de bullying: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Analisar as consequências que o bullying trás 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 sobre bullying afim de conscientizar os alunos sobre o poder que o bullying exerce no desenvolvimento intelectual dos alunos. </a:t>
            </a:r>
          </a:p>
          <a:p>
            <a:pPr marL="0" algn="just">
              <a:spcBef>
                <a:spcPts val="0"/>
              </a:spcBef>
            </a:pPr>
            <a:endParaRPr lang="pt-B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77EDBC4-ED5A-498D-B9C8-FADE574F5EAB}"/>
              </a:ext>
            </a:extLst>
          </p:cNvPr>
          <p:cNvSpPr txBox="1"/>
          <p:nvPr/>
        </p:nvSpPr>
        <p:spPr>
          <a:xfrm>
            <a:off x="755576" y="395372"/>
            <a:ext cx="6120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Etapas para trabalhar em sala de aula:</a:t>
            </a:r>
            <a:endParaRPr lang="pt-BR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658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44097-6B42-4961-A8D8-22D302A61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987" y="465893"/>
            <a:ext cx="6347713" cy="875184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Etapas para trabalhar em sala de aula: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4A5335-D983-429D-AA95-A5F3A883E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84784"/>
            <a:ext cx="6626697" cy="518457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Trabalhar em cima da criação de valores. Desenvolver o diálogo e a afetividade dentro do ambiente escolar</a:t>
            </a:r>
          </a:p>
          <a:p>
            <a:pPr algn="just">
              <a:spcBef>
                <a:spcPts val="0"/>
              </a:spcBef>
            </a:pP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Ficha de valores:</a:t>
            </a: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3D68C06-A308-4476-9A8B-F392E00D4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901892"/>
              </p:ext>
            </p:extLst>
          </p:nvPr>
        </p:nvGraphicFramePr>
        <p:xfrm>
          <a:off x="735455" y="2678937"/>
          <a:ext cx="5924778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389">
                  <a:extLst>
                    <a:ext uri="{9D8B030D-6E8A-4147-A177-3AD203B41FA5}">
                      <a16:colId xmlns:a16="http://schemas.microsoft.com/office/drawing/2014/main" val="227858598"/>
                    </a:ext>
                  </a:extLst>
                </a:gridCol>
                <a:gridCol w="2962389">
                  <a:extLst>
                    <a:ext uri="{9D8B030D-6E8A-4147-A177-3AD203B41FA5}">
                      <a16:colId xmlns:a16="http://schemas.microsoft.com/office/drawing/2014/main" val="26114794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Valores que estão por trás das soluções positivas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Valore que provocam soluções injustas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68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Descaso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01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Honestidade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Injustiça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799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Sinceridade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Intolerância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566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Tolerância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Indiferença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08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Cooperação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Falta de ética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738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Acolhimento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539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779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Cuidado com o outro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199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Solidariedade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184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005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E0523-E307-43C1-B80B-012A75DF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Avaliação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BBDB43-48CA-440B-948D-9AFF56DAD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4182373"/>
          </a:xfrm>
        </p:spPr>
        <p:txBody>
          <a:bodyPr/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final da aprendizagem espera-se que os alunos tenham se conscientizado e promovam ações que acabem com bullying na escola.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final: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Contrapor o questionário de entrada via Google 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Questionário/Seminário final sobre bullying, para que a Direção e professores da escola façam um Antes x Depois dos seus alunos analisando se ocorram mudanças em sua postura.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369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C38AE-8B9E-4835-A151-F85EB30A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76672"/>
            <a:ext cx="6347713" cy="1163216"/>
          </a:xfrm>
        </p:spPr>
        <p:txBody>
          <a:bodyPr>
            <a:normAutofit fontScale="90000"/>
          </a:bodyPr>
          <a:lstStyle/>
          <a:p>
            <a:pPr marL="0">
              <a:spcBef>
                <a:spcPts val="0"/>
              </a:spcBef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Tema: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Direitos Humanos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Bullying na Escola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74F5F2-1D31-4B37-8197-39B415F2B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88840"/>
            <a:ext cx="6554690" cy="4176464"/>
          </a:xfrm>
        </p:spPr>
        <p:txBody>
          <a:bodyPr>
            <a:normAutofit/>
          </a:bodyPr>
          <a:lstStyle/>
          <a:p>
            <a:pPr algn="just"/>
            <a:endParaRPr lang="pt-BR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Agressões sejam elas físicas ou psicológicas sempre aconteceram no ambiente escolar, mas apenas nos últimos anos, com a vasta divulgação da palavra bullying, é que se passou a dar certa importância ao assunto e, não apenas tratá-lo como uma forma de “brincadeira”.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FANTE (2005, p.157), define violência como ”todo ato, praticado de forma consciente ou inconsciente, que fere, magoa, constrange ou causa dano a qualquer membro da espécie humana”.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D8ADC68-8C22-4256-BA6B-7E61A8CDCDBF}"/>
              </a:ext>
            </a:extLst>
          </p:cNvPr>
          <p:cNvSpPr/>
          <p:nvPr/>
        </p:nvSpPr>
        <p:spPr>
          <a:xfrm>
            <a:off x="447963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63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610" y="260648"/>
            <a:ext cx="8229600" cy="882352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Referências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846379"/>
            <a:ext cx="6912768" cy="5976664"/>
          </a:xfrm>
        </p:spPr>
        <p:txBody>
          <a:bodyPr>
            <a:normAutofit/>
          </a:bodyPr>
          <a:lstStyle/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https://www.somospar.com.br/bullying-na-escola-o-que-e-e-como-combater/&gt;.Acesso em: 21 março. 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http://www.diaadiaeducacao.pr.gov.br/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portals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cadernospde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pdebusca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producoes_pde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/2013/2013_fafipar_bio_artigo_elizangela_aparecida_venci.pdf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Acesso em: 21 março.2021.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https://novaescola.org.br/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conteudo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/1530/cyberbullying-a-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violencia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-virtual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Acesso em: 21 março.2021.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https://www.revide.com.br/noticias/comportamento/bullying-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agressao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-verbal-e-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fisica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/#:~: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text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=Caracterizado%20por%20atos%20de%20viol%C3%AAncia,na%20vida%20de%20muitos%20indiv%C3%ADduos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.&gt; Acesso em: 21 março.2021.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http://www.diaadiaeducacao.pr.gov.br/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portals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cadernospde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pdebusca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producoes_pde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/2013/2013_unioeste_edfis_pdp_sandra_regina_cancelier.pdf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Acesso em: 21 março.2021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https://projetoredacaonota1000.com.br/como-combater-o-bullying-nas-escolas-do-brasil-t19910.html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Acesso em: 21 março.2021.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https://www.politize.com.br/cyberbullying-o-que-e/#:~:text=Cyberbullying%20%C3%A9%20a%20viol%C3%AAncia%20praticada,%2C%20ridicularizar%20e%2Fou%20assediar.&gt;Acesso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em:21 março.2021.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Araújo, Frederico Antônio de Bullying: uma abordagem teórica dessa construção social / Frederico Antônio de Araújo - 2009. 135 f. 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São Paulo para o Desenvolvimento Social de Crianças e Adolescentes (SP-Proso)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https://agenciabrasil.ebc.com.br/educacao/noticia/2020-02/sp-29-dos-jovens-sofreram-bullying-em-2019-em-escolas&gt;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Acesso em: 01 abril 2021.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https://www.unicef.org/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brazil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cyberbullying-o-que-eh-e-como-para-lo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Acesso em 01 abril 2021</a:t>
            </a:r>
          </a:p>
          <a:p>
            <a:pPr algn="just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FANTE, Cléo. Fenômeno bullying: como prevenir a violência nas escolas e educar para a paz. 2.ed. rev.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Campinas, São Paulo: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Verus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Editora, 2005</a:t>
            </a:r>
          </a:p>
          <a:p>
            <a:pPr algn="just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07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8D849-0448-478A-A6B9-76041640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Problema x Justificativa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D48E2E-E6DD-45EE-B888-A9F7E716A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28800"/>
            <a:ext cx="6347714" cy="4619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pesquisa da Faculdade de Medicina da Universidade de São Paulo (FM-USP), realizada com 2.702 adolescentes do nono ano em 119 escolas públicas e privadas da capital paulista, revelou que 29% deles relataram ter sido vítimas de bullying em 2019 e 23% afirmaram ter sido vítimas de violência. Além disso, 15% disseram ter cometido bullying e 19% ter cometido violência.</a:t>
            </a:r>
          </a:p>
          <a:p>
            <a:pPr algn="just"/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Houve prevalência de vítimas por bullying e por violência entre adolescentes que declararam orientação não heterossexual e que disseram ter alguma deficiência.</a:t>
            </a:r>
          </a:p>
          <a:p>
            <a:pPr algn="just"/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isso se faz necessário o trabalho dentro do espaço escolar, onde os alunos têm acesso a um conjunto de valores diferentes daqueles de casa e comumente devem aprender a viver em sociedade, tendo noções do coletivo social e das boas regras.</a:t>
            </a: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348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626DE0-1F10-4FAD-B79B-A0A9E5CF0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E02CA4-3290-44DD-8566-661ABAC1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 Geral: 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Instigar, disseminar, refletir e questionar a cultura em educação contra o bullying; combater preconceitos e discriminações, valorizar as diferenças.</a:t>
            </a:r>
          </a:p>
          <a:p>
            <a:pPr algn="just">
              <a:spcBef>
                <a:spcPts val="0"/>
              </a:spcBef>
            </a:pP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  específico: 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Estudar sobre o que é, os tipos de bullying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Incentivar o aluno a valorizar e respeitar a diversidade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Reconhecer valores como: igualdade, justiça, respeito mutuo, solidariedade, dialogo, cidadania e ética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Relações de gênero- descontruir imposições sociais relacionados a comportamentos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820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34185-CAD4-46E0-BEDA-F47179F15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que é o 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bullying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3D9803-A0CF-4B09-A83C-C4AC4417E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102" y="1495872"/>
            <a:ext cx="6874202" cy="475252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palavra tem origem na língua inglesa, no verbo “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bully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 e tem como significado o ato de ameaçar, agredir ou intimidar uma pessoa indefesa. O bullying pode estar relacionada a vários tipos de agressão, que se diferenciam a partir do modo com são praticados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estar associado a uma forma de intolerância, de violência entre pares, de agressão a colegas mais tímidos, inseguros, passivos. </a:t>
            </a:r>
          </a:p>
          <a:p>
            <a:pPr algn="just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variar de uma simples gozação às formas mais radicais de violência na escola, tais como: colocar apelidos, ofender, agredir, machucar, ameaçar o colega, provocar, a vitimização, a ataques e chacotas de uns com outros que acontecem de maneiras intencionais e repetitivamente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7408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1D50F-A58F-4E89-945D-671746AF5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Bullying x Brincadeira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E07F06-2404-4EB3-AC70-A09DBFF9F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05" y="1738810"/>
            <a:ext cx="7609914" cy="478653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E879832F-75A3-4D7F-8C37-413F7BB9D13D}"/>
              </a:ext>
            </a:extLst>
          </p:cNvPr>
          <p:cNvSpPr/>
          <p:nvPr/>
        </p:nvSpPr>
        <p:spPr>
          <a:xfrm>
            <a:off x="170599" y="1640839"/>
            <a:ext cx="1721503" cy="1741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B282A0D5-A890-4EA1-B4D4-06BA2135B693}"/>
              </a:ext>
            </a:extLst>
          </p:cNvPr>
          <p:cNvSpPr/>
          <p:nvPr/>
        </p:nvSpPr>
        <p:spPr>
          <a:xfrm>
            <a:off x="265927" y="4207617"/>
            <a:ext cx="1721503" cy="17416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18DF8F9-6F21-4413-80D4-C9CCF93FAF3A}"/>
              </a:ext>
            </a:extLst>
          </p:cNvPr>
          <p:cNvSpPr txBox="1"/>
          <p:nvPr/>
        </p:nvSpPr>
        <p:spPr>
          <a:xfrm>
            <a:off x="335256" y="2256142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Brincadeira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9662284-EC11-4F63-A590-3C9EEF60D374}"/>
              </a:ext>
            </a:extLst>
          </p:cNvPr>
          <p:cNvSpPr txBox="1"/>
          <p:nvPr/>
        </p:nvSpPr>
        <p:spPr>
          <a:xfrm>
            <a:off x="479272" y="487839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Bullying</a:t>
            </a:r>
          </a:p>
        </p:txBody>
      </p: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1CEC137B-1D0D-46AC-9AAA-70B1147DBACE}"/>
              </a:ext>
            </a:extLst>
          </p:cNvPr>
          <p:cNvCxnSpPr/>
          <p:nvPr/>
        </p:nvCxnSpPr>
        <p:spPr>
          <a:xfrm>
            <a:off x="2055263" y="2492896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320F23BE-1C46-40F6-8D41-34506F9532C0}"/>
              </a:ext>
            </a:extLst>
          </p:cNvPr>
          <p:cNvCxnSpPr>
            <a:cxnSpLocks/>
          </p:cNvCxnSpPr>
          <p:nvPr/>
        </p:nvCxnSpPr>
        <p:spPr>
          <a:xfrm>
            <a:off x="2129042" y="5078449"/>
            <a:ext cx="10783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e 11">
            <a:extLst>
              <a:ext uri="{FF2B5EF4-FFF2-40B4-BE49-F238E27FC236}">
                <a16:creationId xmlns:a16="http://schemas.microsoft.com/office/drawing/2014/main" id="{0001C9E7-8F0B-47BD-BCA0-704EFB07F1C5}"/>
              </a:ext>
            </a:extLst>
          </p:cNvPr>
          <p:cNvSpPr/>
          <p:nvPr/>
        </p:nvSpPr>
        <p:spPr>
          <a:xfrm>
            <a:off x="3377083" y="1658658"/>
            <a:ext cx="1904095" cy="1855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CFDADC38-E141-4E23-B75F-45CE40E077A8}"/>
              </a:ext>
            </a:extLst>
          </p:cNvPr>
          <p:cNvSpPr/>
          <p:nvPr/>
        </p:nvSpPr>
        <p:spPr>
          <a:xfrm>
            <a:off x="3349003" y="4207617"/>
            <a:ext cx="1904095" cy="1855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44573CB-5351-41BB-BC08-E458FFF8BD11}"/>
              </a:ext>
            </a:extLst>
          </p:cNvPr>
          <p:cNvSpPr txBox="1"/>
          <p:nvPr/>
        </p:nvSpPr>
        <p:spPr>
          <a:xfrm>
            <a:off x="3697001" y="1745571"/>
            <a:ext cx="15841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Interação entre os amigos de forma positiva e respeitosa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3FCED3A-505C-4ECB-940D-04ADA39675BB}"/>
              </a:ext>
            </a:extLst>
          </p:cNvPr>
          <p:cNvSpPr txBox="1"/>
          <p:nvPr/>
        </p:nvSpPr>
        <p:spPr>
          <a:xfrm>
            <a:off x="3638878" y="4535120"/>
            <a:ext cx="1800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Relação </a:t>
            </a:r>
          </a:p>
          <a:p>
            <a:r>
              <a:rPr lang="pt-BR" dirty="0"/>
              <a:t>desigual entre o agressor e a vítima.</a:t>
            </a: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964D3548-DA22-4C3B-A1EC-DD6FBD55FB27}"/>
              </a:ext>
            </a:extLst>
          </p:cNvPr>
          <p:cNvCxnSpPr/>
          <p:nvPr/>
        </p:nvCxnSpPr>
        <p:spPr>
          <a:xfrm>
            <a:off x="5454607" y="2573103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8FAA5A42-0B46-42B5-87F2-578A284EADEA}"/>
              </a:ext>
            </a:extLst>
          </p:cNvPr>
          <p:cNvCxnSpPr>
            <a:cxnSpLocks/>
          </p:cNvCxnSpPr>
          <p:nvPr/>
        </p:nvCxnSpPr>
        <p:spPr>
          <a:xfrm>
            <a:off x="5454607" y="5135284"/>
            <a:ext cx="9081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id="{FC40DB5B-A7D0-4DB1-BF6F-10D92EDA8366}"/>
              </a:ext>
            </a:extLst>
          </p:cNvPr>
          <p:cNvSpPr/>
          <p:nvPr/>
        </p:nvSpPr>
        <p:spPr>
          <a:xfrm>
            <a:off x="6564140" y="1708952"/>
            <a:ext cx="1812225" cy="18553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82E85EC5-BFAD-4C3F-B256-68DF42EE46A9}"/>
              </a:ext>
            </a:extLst>
          </p:cNvPr>
          <p:cNvSpPr/>
          <p:nvPr/>
        </p:nvSpPr>
        <p:spPr>
          <a:xfrm>
            <a:off x="6562126" y="4207617"/>
            <a:ext cx="1800199" cy="1855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0CB578A-3E20-4483-8263-B9829AFA6C73}"/>
              </a:ext>
            </a:extLst>
          </p:cNvPr>
          <p:cNvSpPr txBox="1"/>
          <p:nvPr/>
        </p:nvSpPr>
        <p:spPr>
          <a:xfrm>
            <a:off x="6957312" y="1779089"/>
            <a:ext cx="13660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Ambos as partes saem felizes no final da</a:t>
            </a:r>
          </a:p>
          <a:p>
            <a:r>
              <a:rPr lang="pt-BR" dirty="0"/>
              <a:t>  ação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FF963FA-386B-4C28-859E-A5DBD10053D9}"/>
              </a:ext>
            </a:extLst>
          </p:cNvPr>
          <p:cNvSpPr txBox="1"/>
          <p:nvPr/>
        </p:nvSpPr>
        <p:spPr>
          <a:xfrm>
            <a:off x="6873769" y="4493656"/>
            <a:ext cx="1294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Somente o agressor está se divertindo</a:t>
            </a:r>
          </a:p>
        </p:txBody>
      </p:sp>
    </p:spTree>
    <p:extLst>
      <p:ext uri="{BB962C8B-B14F-4D97-AF65-F5344CB8AC3E}">
        <p14:creationId xmlns:p14="http://schemas.microsoft.com/office/powerpoint/2010/main" val="175532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D70F4-889F-4BBC-A61F-0A4BC5A84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97246"/>
            <a:ext cx="6347713" cy="947192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Tipos de Bullying:</a:t>
            </a:r>
            <a:b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7868EF-8147-4BF8-B3AF-0BB8AAAF6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340768"/>
            <a:ext cx="6984775" cy="5256584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90CBE5B-8014-4237-98E2-F009B6A2CE2C}"/>
              </a:ext>
            </a:extLst>
          </p:cNvPr>
          <p:cNvSpPr/>
          <p:nvPr/>
        </p:nvSpPr>
        <p:spPr>
          <a:xfrm>
            <a:off x="1258085" y="1378646"/>
            <a:ext cx="1445633" cy="13926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BF8D5FD1-7CEA-40F7-8195-D2766971EACB}"/>
              </a:ext>
            </a:extLst>
          </p:cNvPr>
          <p:cNvSpPr/>
          <p:nvPr/>
        </p:nvSpPr>
        <p:spPr>
          <a:xfrm>
            <a:off x="1199473" y="3176733"/>
            <a:ext cx="1746192" cy="16904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280FCA0-25D5-41E5-B504-DDB90AB1CDDB}"/>
              </a:ext>
            </a:extLst>
          </p:cNvPr>
          <p:cNvSpPr txBox="1"/>
          <p:nvPr/>
        </p:nvSpPr>
        <p:spPr>
          <a:xfrm>
            <a:off x="1409183" y="1550455"/>
            <a:ext cx="11558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Físico</a:t>
            </a: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Verbal</a:t>
            </a:r>
          </a:p>
          <a:p>
            <a:endParaRPr lang="pt-BR" dirty="0"/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C471A6A8-3418-4AC1-8E7C-1D6258434D2C}"/>
              </a:ext>
            </a:extLst>
          </p:cNvPr>
          <p:cNvCxnSpPr/>
          <p:nvPr/>
        </p:nvCxnSpPr>
        <p:spPr>
          <a:xfrm>
            <a:off x="3347864" y="2276872"/>
            <a:ext cx="14456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5D6A1B79-D706-4869-8631-72860180C255}"/>
              </a:ext>
            </a:extLst>
          </p:cNvPr>
          <p:cNvSpPr txBox="1"/>
          <p:nvPr/>
        </p:nvSpPr>
        <p:spPr>
          <a:xfrm>
            <a:off x="1399712" y="3364606"/>
            <a:ext cx="13973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Psicológico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Moral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849672A4-E0A1-4422-9139-98EDE555D899}"/>
              </a:ext>
            </a:extLst>
          </p:cNvPr>
          <p:cNvCxnSpPr/>
          <p:nvPr/>
        </p:nvCxnSpPr>
        <p:spPr>
          <a:xfrm>
            <a:off x="3234378" y="4221088"/>
            <a:ext cx="14456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ipse 11">
            <a:extLst>
              <a:ext uri="{FF2B5EF4-FFF2-40B4-BE49-F238E27FC236}">
                <a16:creationId xmlns:a16="http://schemas.microsoft.com/office/drawing/2014/main" id="{EA0245A2-7C0B-4FF2-B86C-6616BC57D72E}"/>
              </a:ext>
            </a:extLst>
          </p:cNvPr>
          <p:cNvSpPr/>
          <p:nvPr/>
        </p:nvSpPr>
        <p:spPr>
          <a:xfrm>
            <a:off x="5006478" y="1357267"/>
            <a:ext cx="1945283" cy="1532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6524A003-452F-457F-99CA-8B6BE11969E5}"/>
              </a:ext>
            </a:extLst>
          </p:cNvPr>
          <p:cNvSpPr/>
          <p:nvPr/>
        </p:nvSpPr>
        <p:spPr>
          <a:xfrm>
            <a:off x="5107468" y="3151466"/>
            <a:ext cx="1866516" cy="16904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4891D5A-C8EE-495D-B8AC-A577741DF141}"/>
              </a:ext>
            </a:extLst>
          </p:cNvPr>
          <p:cNvSpPr txBox="1"/>
          <p:nvPr/>
        </p:nvSpPr>
        <p:spPr>
          <a:xfrm>
            <a:off x="5118443" y="971436"/>
            <a:ext cx="214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   Exemplos: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476F9F3-325C-4F20-A8FC-8753A3F61BBD}"/>
              </a:ext>
            </a:extLst>
          </p:cNvPr>
          <p:cNvSpPr txBox="1"/>
          <p:nvPr/>
        </p:nvSpPr>
        <p:spPr>
          <a:xfrm>
            <a:off x="5248039" y="1490382"/>
            <a:ext cx="1581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socos, 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chutes, xingamentos,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ofensas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686537F-6B02-4AAA-82A6-EFF59FFB0DDE}"/>
              </a:ext>
            </a:extLst>
          </p:cNvPr>
          <p:cNvSpPr txBox="1"/>
          <p:nvPr/>
        </p:nvSpPr>
        <p:spPr>
          <a:xfrm>
            <a:off x="5316111" y="3441319"/>
            <a:ext cx="1445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intimidação, chantagem, excluir,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humilhar</a:t>
            </a:r>
          </a:p>
          <a:p>
            <a:endParaRPr lang="pt-BR" dirty="0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4C7F9243-F084-461C-988F-B6DCB22C1D29}"/>
              </a:ext>
            </a:extLst>
          </p:cNvPr>
          <p:cNvSpPr/>
          <p:nvPr/>
        </p:nvSpPr>
        <p:spPr>
          <a:xfrm>
            <a:off x="1264981" y="5153277"/>
            <a:ext cx="1532065" cy="1444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01E01A1-E270-4D79-9C51-DBEC46196752}"/>
              </a:ext>
            </a:extLst>
          </p:cNvPr>
          <p:cNvSpPr txBox="1"/>
          <p:nvPr/>
        </p:nvSpPr>
        <p:spPr>
          <a:xfrm>
            <a:off x="1287356" y="5672153"/>
            <a:ext cx="1570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Homofóbico</a:t>
            </a:r>
          </a:p>
        </p:txBody>
      </p: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9B3002CF-2777-44C3-97C9-05872A81520B}"/>
              </a:ext>
            </a:extLst>
          </p:cNvPr>
          <p:cNvCxnSpPr/>
          <p:nvPr/>
        </p:nvCxnSpPr>
        <p:spPr>
          <a:xfrm>
            <a:off x="3347864" y="5877272"/>
            <a:ext cx="13321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>
            <a:extLst>
              <a:ext uri="{FF2B5EF4-FFF2-40B4-BE49-F238E27FC236}">
                <a16:creationId xmlns:a16="http://schemas.microsoft.com/office/drawing/2014/main" id="{C4C9EEF5-0FC5-4493-8F6E-F1BD47D0E65B}"/>
              </a:ext>
            </a:extLst>
          </p:cNvPr>
          <p:cNvSpPr/>
          <p:nvPr/>
        </p:nvSpPr>
        <p:spPr>
          <a:xfrm>
            <a:off x="5045861" y="5103313"/>
            <a:ext cx="1945283" cy="15377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D5D495F-EC83-4CD3-9551-C89E4A999A77}"/>
              </a:ext>
            </a:extLst>
          </p:cNvPr>
          <p:cNvSpPr txBox="1"/>
          <p:nvPr/>
        </p:nvSpPr>
        <p:spPr>
          <a:xfrm>
            <a:off x="5362894" y="5163776"/>
            <a:ext cx="14402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Preconceitocom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identidade de gênero, raça, cor...</a:t>
            </a:r>
          </a:p>
        </p:txBody>
      </p:sp>
    </p:spTree>
    <p:extLst>
      <p:ext uri="{BB962C8B-B14F-4D97-AF65-F5344CB8AC3E}">
        <p14:creationId xmlns:p14="http://schemas.microsoft.com/office/powerpoint/2010/main" val="35967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0B49A4-C1C8-4825-8F9E-9CF9E8D1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47192"/>
          </a:xfrm>
        </p:spPr>
        <p:txBody>
          <a:bodyPr>
            <a:normAutofit fontScale="90000"/>
          </a:bodyPr>
          <a:lstStyle/>
          <a:p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Ciberbullying</a:t>
            </a:r>
            <a:b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033DE7-17F1-4B56-AB98-0BC36229A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28800"/>
            <a:ext cx="6698706" cy="4619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pesquisador canadense, </a:t>
            </a:r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Bill Belsey</a:t>
            </a:r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foi a primeira pessoa a citar e definir a palavra “Cyberbullying”, no mundo. Segundo Belsey, envolve utilizar informação e comunicação junto da tecnologia para hostilizar um grupo ou indivíduo, de forma deliberada e repetida. Ou seja, a diferença entre o cyber e o bullying, é que neste caso, o agressor usa o meio eletrônico.</a:t>
            </a: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bullying também migrou para a internet e está em todo ambiente virtual, interações sociais, encontros amorosos, por mensagens de texto, voz e imagens, por aplicativos “</a:t>
            </a:r>
            <a:r>
              <a:rPr lang="pt-BR" sz="1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pt-BR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e “Snapchat”, entre outros.</a:t>
            </a:r>
            <a:endParaRPr lang="pt-BR" sz="1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1B06261F-786C-4604-A605-69EBE757BCA2}"/>
              </a:ext>
            </a:extLst>
          </p:cNvPr>
          <p:cNvSpPr/>
          <p:nvPr/>
        </p:nvSpPr>
        <p:spPr>
          <a:xfrm>
            <a:off x="1799692" y="3341765"/>
            <a:ext cx="1595185" cy="12089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6CC6B7-592D-4C62-B2B7-F0F4EE469296}"/>
              </a:ext>
            </a:extLst>
          </p:cNvPr>
          <p:cNvSpPr txBox="1"/>
          <p:nvPr/>
        </p:nvSpPr>
        <p:spPr>
          <a:xfrm>
            <a:off x="2124937" y="372107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Cyber</a:t>
            </a:r>
            <a:endParaRPr lang="pt-BR" sz="2000" dirty="0"/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67277F6A-8E79-4BDC-9DBA-3A97181C26AF}"/>
              </a:ext>
            </a:extLst>
          </p:cNvPr>
          <p:cNvCxnSpPr/>
          <p:nvPr/>
        </p:nvCxnSpPr>
        <p:spPr>
          <a:xfrm>
            <a:off x="3783455" y="3938600"/>
            <a:ext cx="50051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B53C991-D3E2-4BE1-AADF-BE87328EC936}"/>
              </a:ext>
            </a:extLst>
          </p:cNvPr>
          <p:cNvCxnSpPr/>
          <p:nvPr/>
        </p:nvCxnSpPr>
        <p:spPr>
          <a:xfrm>
            <a:off x="3783455" y="4123266"/>
            <a:ext cx="50051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id="{8B5DC96C-1658-4BBC-8A4F-66E2AB322927}"/>
              </a:ext>
            </a:extLst>
          </p:cNvPr>
          <p:cNvSpPr/>
          <p:nvPr/>
        </p:nvSpPr>
        <p:spPr>
          <a:xfrm>
            <a:off x="4606816" y="3341765"/>
            <a:ext cx="1758306" cy="13595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C2CF1A3-2149-455D-A708-7B394A467B5A}"/>
              </a:ext>
            </a:extLst>
          </p:cNvPr>
          <p:cNvSpPr txBox="1"/>
          <p:nvPr/>
        </p:nvSpPr>
        <p:spPr>
          <a:xfrm>
            <a:off x="4688376" y="3421385"/>
            <a:ext cx="1595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 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Cybernetic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algo que possui  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 tecnologia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404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13F92-EA21-4B92-B3D5-36BC89AD2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47192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Tipos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Ciberbullying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0983CB-398B-4182-A3DF-96EFF4102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556792"/>
            <a:ext cx="6482681" cy="4824536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contexto do cyberbullying, aparecem termos em língua inglesa para nomear algumas práticas, como:</a:t>
            </a:r>
          </a:p>
          <a:p>
            <a:pPr algn="just"/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Hater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São pessoas que disseminam o ódio no ambiente virtual, atacam outras pessoas com ofensas e humilhações, de forma sistemática.</a:t>
            </a:r>
          </a:p>
          <a:p>
            <a:pPr algn="just"/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Sexting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(ato de trocar mensagens de texto ou conversar por plataformas virtuais): O 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sexting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consiste na troca de mensagens de cunho sexual, podendo ou não conter imagens de nudez das pessoas envolvidas</a:t>
            </a:r>
          </a:p>
          <a:p>
            <a:pPr algn="just"/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Revenge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porn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(vingança pornográfica): Ele diz respeito ao ato de divulgar imagens eróticas e de nudez de uma pessoa que as enviou à outra confiando em sua índole, mas que as divulga como forma de vingança e punição.</a:t>
            </a:r>
          </a:p>
        </p:txBody>
      </p:sp>
    </p:spTree>
    <p:extLst>
      <p:ext uri="{BB962C8B-B14F-4D97-AF65-F5344CB8AC3E}">
        <p14:creationId xmlns:p14="http://schemas.microsoft.com/office/powerpoint/2010/main" val="29469282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Laranja Vermelho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1617</TotalTime>
  <Words>2065</Words>
  <Application>Microsoft Office PowerPoint</Application>
  <PresentationFormat>Apresentação na tela (4:3)</PresentationFormat>
  <Paragraphs>155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7" baseType="lpstr">
      <vt:lpstr>Arial</vt:lpstr>
      <vt:lpstr>Courier New</vt:lpstr>
      <vt:lpstr>High Tower Text</vt:lpstr>
      <vt:lpstr>Trebuchet MS</vt:lpstr>
      <vt:lpstr>Wingdings</vt:lpstr>
      <vt:lpstr>Wingdings 3</vt:lpstr>
      <vt:lpstr>Facetado</vt:lpstr>
      <vt:lpstr>Bullying na Escola</vt:lpstr>
      <vt:lpstr>Tema: Direitos Humanos Título: Bullying na Escola </vt:lpstr>
      <vt:lpstr>Problema x Justificativa</vt:lpstr>
      <vt:lpstr>Objetivos</vt:lpstr>
      <vt:lpstr>O que é o bullying? </vt:lpstr>
      <vt:lpstr>Bullying x Brincadeira</vt:lpstr>
      <vt:lpstr>Tipos de Bullying: </vt:lpstr>
      <vt:lpstr>Ciberbullying </vt:lpstr>
      <vt:lpstr>Tipos Ciberbullying</vt:lpstr>
      <vt:lpstr>Lei Federal</vt:lpstr>
      <vt:lpstr>Efeitos do bullying: </vt:lpstr>
      <vt:lpstr>Consequências do bullying</vt:lpstr>
      <vt:lpstr>Combate</vt:lpstr>
      <vt:lpstr>Denuncia</vt:lpstr>
      <vt:lpstr>Etapas para trabalhar em sala de aula:</vt:lpstr>
      <vt:lpstr>Apresentação do PowerPoint</vt:lpstr>
      <vt:lpstr>Apresentação do PowerPoint</vt:lpstr>
      <vt:lpstr>Etapas para trabalhar em sala de aula: </vt:lpstr>
      <vt:lpstr>Avaliação</vt:lpstr>
      <vt:lpstr>Referências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Painel para entregar 17/9</dc:title>
  <dc:creator>Samsung</dc:creator>
  <cp:lastModifiedBy>Diego</cp:lastModifiedBy>
  <cp:revision>96</cp:revision>
  <dcterms:created xsi:type="dcterms:W3CDTF">2018-09-12T11:35:08Z</dcterms:created>
  <dcterms:modified xsi:type="dcterms:W3CDTF">2021-04-03T15:20:58Z</dcterms:modified>
</cp:coreProperties>
</file>