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6" r:id="rId3"/>
    <p:sldId id="261" r:id="rId4"/>
    <p:sldId id="260" r:id="rId5"/>
    <p:sldId id="259" r:id="rId6"/>
    <p:sldId id="262" r:id="rId7"/>
    <p:sldId id="265" r:id="rId8"/>
    <p:sldId id="264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7FD9-197F-4A8F-9AC8-6021774DD0EE}" type="datetimeFigureOut">
              <a:rPr lang="pt-BR" smtClean="0"/>
              <a:t>20/03/2021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21CA-24E5-49F0-8F8B-756EA75FEC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1672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7FD9-197F-4A8F-9AC8-6021774DD0EE}" type="datetimeFigureOut">
              <a:rPr lang="pt-BR" smtClean="0"/>
              <a:t>20/03/2021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21CA-24E5-49F0-8F8B-756EA75FEC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096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7FD9-197F-4A8F-9AC8-6021774DD0EE}" type="datetimeFigureOut">
              <a:rPr lang="pt-BR" smtClean="0"/>
              <a:t>20/03/2021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21CA-24E5-49F0-8F8B-756EA75FEC33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139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7FD9-197F-4A8F-9AC8-6021774DD0EE}" type="datetimeFigureOut">
              <a:rPr lang="pt-BR" smtClean="0"/>
              <a:t>20/03/2021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21CA-24E5-49F0-8F8B-756EA75FEC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7737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7FD9-197F-4A8F-9AC8-6021774DD0EE}" type="datetimeFigureOut">
              <a:rPr lang="pt-BR" smtClean="0"/>
              <a:t>20/03/2021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21CA-24E5-49F0-8F8B-756EA75FEC33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109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7FD9-197F-4A8F-9AC8-6021774DD0EE}" type="datetimeFigureOut">
              <a:rPr lang="pt-BR" smtClean="0"/>
              <a:t>20/03/2021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21CA-24E5-49F0-8F8B-756EA75FEC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0837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7FD9-197F-4A8F-9AC8-6021774DD0EE}" type="datetimeFigureOut">
              <a:rPr lang="pt-BR" smtClean="0"/>
              <a:t>20/03/2021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21CA-24E5-49F0-8F8B-756EA75FEC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1862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7FD9-197F-4A8F-9AC8-6021774DD0EE}" type="datetimeFigureOut">
              <a:rPr lang="pt-BR" smtClean="0"/>
              <a:t>20/03/2021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21CA-24E5-49F0-8F8B-756EA75FEC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2445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7FD9-197F-4A8F-9AC8-6021774DD0EE}" type="datetimeFigureOut">
              <a:rPr lang="pt-BR" smtClean="0"/>
              <a:t>20/03/2021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21CA-24E5-49F0-8F8B-756EA75FEC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8584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7FD9-197F-4A8F-9AC8-6021774DD0EE}" type="datetimeFigureOut">
              <a:rPr lang="pt-BR" smtClean="0"/>
              <a:t>20/03/2021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21CA-24E5-49F0-8F8B-756EA75FEC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2851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7FD9-197F-4A8F-9AC8-6021774DD0EE}" type="datetimeFigureOut">
              <a:rPr lang="pt-BR" smtClean="0"/>
              <a:t>20/03/2021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21CA-24E5-49F0-8F8B-756EA75FEC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3202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7FD9-197F-4A8F-9AC8-6021774DD0EE}" type="datetimeFigureOut">
              <a:rPr lang="pt-BR" smtClean="0"/>
              <a:t>20/03/2021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21CA-24E5-49F0-8F8B-756EA75FEC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0856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7FD9-197F-4A8F-9AC8-6021774DD0EE}" type="datetimeFigureOut">
              <a:rPr lang="pt-BR" smtClean="0"/>
              <a:t>20/03/2021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21CA-24E5-49F0-8F8B-756EA75FEC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1846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7FD9-197F-4A8F-9AC8-6021774DD0EE}" type="datetimeFigureOut">
              <a:rPr lang="pt-BR" smtClean="0"/>
              <a:t>20/03/2021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21CA-24E5-49F0-8F8B-756EA75FEC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43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7FD9-197F-4A8F-9AC8-6021774DD0EE}" type="datetimeFigureOut">
              <a:rPr lang="pt-BR" smtClean="0"/>
              <a:t>20/03/2021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21CA-24E5-49F0-8F8B-756EA75FEC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8400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7FD9-197F-4A8F-9AC8-6021774DD0EE}" type="datetimeFigureOut">
              <a:rPr lang="pt-BR" smtClean="0"/>
              <a:t>20/03/2021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721CA-24E5-49F0-8F8B-756EA75FEC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7074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07FD9-197F-4A8F-9AC8-6021774DD0EE}" type="datetimeFigureOut">
              <a:rPr lang="pt-BR" smtClean="0"/>
              <a:t>20/03/2021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6D721CA-24E5-49F0-8F8B-756EA75FEC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2082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latin typeface="Comic Sans MS" panose="030F0702030302020204" pitchFamily="66" charset="0"/>
              </a:rPr>
              <a:t>EXPRESSÕES NUMÉRICAS</a:t>
            </a:r>
            <a:endParaRPr lang="pt-BR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633451" y="1490888"/>
                <a:ext cx="4184035" cy="3880772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pt-BR" sz="2800" dirty="0" smtClean="0"/>
                  <a:t>EXEMPLO 1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b="0" i="1" smtClean="0">
                          <a:latin typeface="Cambria Math" panose="02040503050406030204" pitchFamily="18" charset="0"/>
                        </a:rPr>
                        <m:t>4+3 </m:t>
                      </m:r>
                      <m:r>
                        <a:rPr lang="pt-B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∙5= </m:t>
                      </m:r>
                    </m:oMath>
                  </m:oMathPara>
                </a14:m>
                <a:endParaRPr lang="pt-BR" sz="2800" b="0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pt-BR" sz="2800" dirty="0" smtClean="0"/>
                  <a:t>         </a:t>
                </a:r>
                <a14:m>
                  <m:oMath xmlns:m="http://schemas.openxmlformats.org/officeDocument/2006/math">
                    <m:r>
                      <a:rPr lang="pt-BR" sz="2800" b="0" i="1" smtClean="0">
                        <a:latin typeface="Cambria Math" panose="02040503050406030204" pitchFamily="18" charset="0"/>
                      </a:rPr>
                      <m:t>=4+15= </m:t>
                    </m:r>
                  </m:oMath>
                </a14:m>
                <a:endParaRPr lang="pt-BR" sz="2800" b="0" dirty="0" smtClean="0"/>
              </a:p>
              <a:p>
                <a:pPr marL="0" indent="0">
                  <a:buNone/>
                </a:pPr>
                <a:r>
                  <a:rPr lang="pt-BR" sz="2800" dirty="0" smtClean="0"/>
                  <a:t>         </a:t>
                </a:r>
                <a14:m>
                  <m:oMath xmlns:m="http://schemas.openxmlformats.org/officeDocument/2006/math">
                    <m:r>
                      <a:rPr lang="pt-BR" sz="2800" b="0" i="1" smtClean="0">
                        <a:latin typeface="Cambria Math" panose="02040503050406030204" pitchFamily="18" charset="0"/>
                      </a:rPr>
                      <m:t>=19</m:t>
                    </m:r>
                  </m:oMath>
                </a14:m>
                <a:endParaRPr lang="pt-BR" sz="2800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633451" y="1490888"/>
                <a:ext cx="4184035" cy="3880772"/>
              </a:xfrm>
              <a:blipFill rotWithShape="0">
                <a:blip r:embed="rId2"/>
                <a:stretch>
                  <a:fillRect l="-2332" t="-314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89968" y="1490888"/>
            <a:ext cx="4184034" cy="3880773"/>
          </a:xfrm>
        </p:spPr>
        <p:txBody>
          <a:bodyPr>
            <a:normAutofit fontScale="85000" lnSpcReduction="20000"/>
          </a:bodyPr>
          <a:lstStyle/>
          <a:p>
            <a:r>
              <a:rPr lang="pt-BR" sz="2800" dirty="0" smtClean="0"/>
              <a:t>Observe e responda:</a:t>
            </a:r>
          </a:p>
          <a:p>
            <a:pPr marL="514350" indent="-514350">
              <a:buAutoNum type="arabicParenR"/>
            </a:pPr>
            <a:r>
              <a:rPr lang="pt-BR" sz="2800" dirty="0" smtClean="0"/>
              <a:t>Quais operações matemáticas apareceram nesta expressão?</a:t>
            </a:r>
          </a:p>
          <a:p>
            <a:pPr marL="514350" indent="-514350">
              <a:buAutoNum type="arabicParenR"/>
            </a:pPr>
            <a:r>
              <a:rPr lang="pt-BR" sz="2800" dirty="0" smtClean="0"/>
              <a:t>Qual operação foi resolvida primeiro?</a:t>
            </a:r>
          </a:p>
          <a:p>
            <a:pPr marL="0" indent="0">
              <a:buNone/>
            </a:pPr>
            <a:endParaRPr lang="pt-BR" sz="2800" dirty="0"/>
          </a:p>
          <a:p>
            <a:pPr marL="0" indent="0">
              <a:buNone/>
            </a:pPr>
            <a:endParaRPr lang="pt-BR" sz="2800" dirty="0" smtClean="0"/>
          </a:p>
          <a:p>
            <a:pPr marL="0" indent="0">
              <a:buNone/>
            </a:pPr>
            <a:r>
              <a:rPr lang="pt-BR" sz="2800" b="1" dirty="0" smtClean="0">
                <a:solidFill>
                  <a:srgbClr val="00B050"/>
                </a:solidFill>
              </a:rPr>
              <a:t>CONFIRA SUA RESPOSTA NO PRÓXIMO SLIDE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1000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506828" y="1120462"/>
            <a:ext cx="6872844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dirty="0" smtClean="0"/>
              <a:t>AUTORA:</a:t>
            </a:r>
          </a:p>
          <a:p>
            <a:endParaRPr lang="pt-BR" sz="4000" dirty="0"/>
          </a:p>
          <a:p>
            <a:r>
              <a:rPr lang="pt-BR" sz="4000" dirty="0" smtClean="0"/>
              <a:t>PROFESSORA DE MATEMÁTICA</a:t>
            </a:r>
          </a:p>
          <a:p>
            <a:r>
              <a:rPr lang="pt-BR" sz="4000" dirty="0" smtClean="0"/>
              <a:t>ELAINE CRISTINA LEONI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2491517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313645" y="824248"/>
            <a:ext cx="7422673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 smtClean="0">
                <a:solidFill>
                  <a:srgbClr val="00B050"/>
                </a:solidFill>
              </a:rPr>
              <a:t>Confira suas respostas:</a:t>
            </a:r>
          </a:p>
          <a:p>
            <a:endParaRPr lang="pt-BR" sz="4000" dirty="0" smtClean="0"/>
          </a:p>
          <a:p>
            <a:pPr marL="742950" indent="-742950">
              <a:buAutoNum type="arabicParenR"/>
            </a:pPr>
            <a:r>
              <a:rPr lang="pt-BR" sz="4000" dirty="0" smtClean="0"/>
              <a:t>Adição, multiplicação e divisão.</a:t>
            </a:r>
          </a:p>
          <a:p>
            <a:pPr marL="742950" indent="-742950">
              <a:buAutoNum type="arabicParenR"/>
            </a:pPr>
            <a:r>
              <a:rPr lang="pt-BR" sz="4000" dirty="0" smtClean="0"/>
              <a:t>Multiplicação. Devemos 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175083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dirty="0" smtClean="0">
                <a:latin typeface="Comic Sans MS" panose="030F0702030302020204" pitchFamily="66" charset="0"/>
              </a:rPr>
              <a:t>EXPRESSÕES NUMÉRICAS</a:t>
            </a:r>
            <a:endParaRPr lang="pt-BR" sz="40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677334" y="1568161"/>
                <a:ext cx="4184035" cy="3880772"/>
              </a:xfrm>
            </p:spPr>
            <p:txBody>
              <a:bodyPr>
                <a:normAutofit fontScale="32500" lnSpcReduction="20000"/>
              </a:bodyPr>
              <a:lstStyle/>
              <a:p>
                <a:r>
                  <a:rPr lang="pt-BR" sz="2800" dirty="0" smtClean="0"/>
                  <a:t>EXEMPLO 2</a:t>
                </a:r>
              </a:p>
              <a:p>
                <a:pPr marL="0" indent="0">
                  <a:buNone/>
                </a:pPr>
                <a:endParaRPr lang="pt-BR" sz="4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5900" b="0" i="1" smtClean="0">
                          <a:latin typeface="Cambria Math" panose="02040503050406030204" pitchFamily="18" charset="0"/>
                        </a:rPr>
                        <m:t>5+3</m:t>
                      </m:r>
                      <m:r>
                        <a:rPr lang="pt-BR" sz="59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∙5 ÷3= </m:t>
                      </m:r>
                    </m:oMath>
                  </m:oMathPara>
                </a14:m>
                <a:endParaRPr lang="pt-BR" sz="5900" b="0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pt-BR" sz="5900" dirty="0" smtClean="0"/>
                  <a:t>      </a:t>
                </a:r>
                <a14:m>
                  <m:oMath xmlns:m="http://schemas.openxmlformats.org/officeDocument/2006/math">
                    <m:r>
                      <a:rPr lang="pt-BR" sz="5900" b="0" i="1" smtClean="0">
                        <a:latin typeface="Cambria Math" panose="02040503050406030204" pitchFamily="18" charset="0"/>
                      </a:rPr>
                      <m:t>=5+15 </m:t>
                    </m:r>
                    <m:r>
                      <a:rPr lang="pt-BR" sz="59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÷3=</m:t>
                    </m:r>
                  </m:oMath>
                </a14:m>
                <a:endParaRPr lang="pt-BR" sz="5900" b="0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pt-BR" sz="5900" dirty="0" smtClean="0"/>
                  <a:t>        </a:t>
                </a:r>
                <a14:m>
                  <m:oMath xmlns:m="http://schemas.openxmlformats.org/officeDocument/2006/math">
                    <m:r>
                      <a:rPr lang="pt-BR" sz="5900" b="0" i="1" smtClean="0">
                        <a:latin typeface="Cambria Math" panose="02040503050406030204" pitchFamily="18" charset="0"/>
                      </a:rPr>
                      <m:t>=5+5=</m:t>
                    </m:r>
                  </m:oMath>
                </a14:m>
                <a:endParaRPr lang="pt-BR" sz="5900" b="0" dirty="0" smtClean="0"/>
              </a:p>
              <a:p>
                <a:pPr marL="0" indent="0">
                  <a:buNone/>
                </a:pPr>
                <a:r>
                  <a:rPr lang="pt-BR" sz="5900" dirty="0" smtClean="0"/>
                  <a:t>          </a:t>
                </a:r>
                <a14:m>
                  <m:oMath xmlns:m="http://schemas.openxmlformats.org/officeDocument/2006/math">
                    <m:r>
                      <a:rPr lang="pt-BR" sz="5900" b="0" i="1" smtClean="0">
                        <a:latin typeface="Cambria Math" panose="02040503050406030204" pitchFamily="18" charset="0"/>
                      </a:rPr>
                      <m:t>=10</m:t>
                    </m:r>
                  </m:oMath>
                </a14:m>
                <a:endParaRPr lang="pt-BR" sz="5900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677334" y="1568161"/>
                <a:ext cx="4184035" cy="3880772"/>
              </a:xfrm>
              <a:blipFill rotWithShape="0">
                <a:blip r:embed="rId2"/>
                <a:stretch>
                  <a:fillRect t="-628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89968" y="1568161"/>
            <a:ext cx="4184034" cy="3880773"/>
          </a:xfrm>
        </p:spPr>
        <p:txBody>
          <a:bodyPr>
            <a:normAutofit fontScale="32500" lnSpcReduction="20000"/>
          </a:bodyPr>
          <a:lstStyle/>
          <a:p>
            <a:r>
              <a:rPr lang="pt-BR" sz="5900" dirty="0" smtClean="0">
                <a:latin typeface="Calibri" panose="020F0502020204030204" pitchFamily="34" charset="0"/>
              </a:rPr>
              <a:t>Observe e responda:</a:t>
            </a:r>
          </a:p>
          <a:p>
            <a:pPr marL="514350" indent="-514350">
              <a:buAutoNum type="arabicParenR"/>
            </a:pPr>
            <a:r>
              <a:rPr lang="pt-BR" sz="5900" dirty="0" smtClean="0">
                <a:latin typeface="Calibri" panose="020F0502020204030204" pitchFamily="34" charset="0"/>
              </a:rPr>
              <a:t>Quais operações matemáticas apareceram nesta expressão?</a:t>
            </a:r>
          </a:p>
          <a:p>
            <a:pPr marL="514350" indent="-514350">
              <a:buAutoNum type="arabicParenR"/>
            </a:pPr>
            <a:r>
              <a:rPr lang="pt-BR" sz="5900" dirty="0" smtClean="0">
                <a:latin typeface="Calibri" panose="020F0502020204030204" pitchFamily="34" charset="0"/>
              </a:rPr>
              <a:t>Qual operação foi resolvida primeiro? Você sabe por quê?</a:t>
            </a:r>
          </a:p>
          <a:p>
            <a:pPr marL="514350" indent="-514350">
              <a:buAutoNum type="arabicParenR"/>
            </a:pPr>
            <a:r>
              <a:rPr lang="pt-BR" sz="5900" dirty="0" smtClean="0">
                <a:latin typeface="Calibri" panose="020F0502020204030204" pitchFamily="34" charset="0"/>
              </a:rPr>
              <a:t>Qual a operação que foi resolvida depois da multiplicação?</a:t>
            </a:r>
          </a:p>
          <a:p>
            <a:pPr marL="0" indent="0">
              <a:buNone/>
            </a:pPr>
            <a:r>
              <a:rPr lang="pt-BR" sz="5900" dirty="0" smtClean="0">
                <a:latin typeface="Calibri" panose="020F0502020204030204" pitchFamily="34" charset="0"/>
              </a:rPr>
              <a:t>  </a:t>
            </a:r>
          </a:p>
          <a:p>
            <a:pPr marL="0" indent="0">
              <a:buNone/>
            </a:pPr>
            <a:r>
              <a:rPr lang="pt-BR" sz="5900" b="1" dirty="0" smtClean="0">
                <a:solidFill>
                  <a:srgbClr val="00B050"/>
                </a:solidFill>
                <a:latin typeface="Calibri" panose="020F0502020204030204" pitchFamily="34" charset="0"/>
              </a:rPr>
              <a:t>CONFIRA SUA RESPOSTA NO PRÓXIMO SLIDE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4913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90153" y="605308"/>
            <a:ext cx="981370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 smtClean="0">
                <a:solidFill>
                  <a:srgbClr val="00B050"/>
                </a:solidFill>
              </a:rPr>
              <a:t>Confira suas respostas:</a:t>
            </a:r>
          </a:p>
          <a:p>
            <a:endParaRPr lang="pt-BR" sz="4000" dirty="0"/>
          </a:p>
          <a:p>
            <a:pPr marL="742950" indent="-742950">
              <a:buAutoNum type="arabicParenR"/>
            </a:pPr>
            <a:r>
              <a:rPr lang="pt-BR" sz="4000" dirty="0" smtClean="0"/>
              <a:t>Adição e multiplicação</a:t>
            </a:r>
          </a:p>
          <a:p>
            <a:pPr marL="742950" indent="-742950">
              <a:buAutoNum type="arabicParenR"/>
            </a:pPr>
            <a:r>
              <a:rPr lang="pt-BR" sz="4000" dirty="0" smtClean="0"/>
              <a:t>Multiplicação. A multiplicação foi resolvida antes da divisão, pois apareceu primeiro.</a:t>
            </a:r>
          </a:p>
          <a:p>
            <a:pPr marL="742950" indent="-742950">
              <a:buAutoNum type="arabicParenR"/>
            </a:pPr>
            <a:r>
              <a:rPr lang="pt-BR" sz="4000" dirty="0" smtClean="0"/>
              <a:t>Depois da multiplicação foi resolvida a divisão.</a:t>
            </a:r>
          </a:p>
          <a:p>
            <a:pPr marL="742950" indent="-742950">
              <a:buAutoNum type="arabicParenR"/>
            </a:pP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4035414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dirty="0" smtClean="0">
                <a:latin typeface="Comic Sans MS" panose="030F0702030302020204" pitchFamily="66" charset="0"/>
              </a:rPr>
              <a:t>REGRA PRÁTICA PARA RESOLVER EXPRESSÕES NUMÉRICAS</a:t>
            </a:r>
            <a:endParaRPr lang="pt-BR" sz="4000" dirty="0">
              <a:latin typeface="Comic Sans MS" panose="030F0702030302020204" pitchFamily="66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Em uma expressão numérica onde aparecem as quatro operações, resolvemos na seguinte ordem:</a:t>
            </a:r>
          </a:p>
          <a:p>
            <a:r>
              <a:rPr lang="pt-BR" sz="2800" dirty="0" smtClean="0"/>
              <a:t>1º Multiplicação e divisão na ordem em que aparecem;</a:t>
            </a:r>
          </a:p>
          <a:p>
            <a:r>
              <a:rPr lang="pt-BR" sz="2800" dirty="0" smtClean="0"/>
              <a:t>2º Adição e subtração na ordem em que aparecem.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01748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tângulo 1"/>
              <p:cNvSpPr/>
              <p:nvPr/>
            </p:nvSpPr>
            <p:spPr>
              <a:xfrm>
                <a:off x="1339403" y="888642"/>
                <a:ext cx="7804597" cy="45858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BR" sz="4000" dirty="0" smtClean="0">
                    <a:latin typeface="Comic Sans MS" panose="030F0702030302020204" pitchFamily="66" charset="0"/>
                  </a:rPr>
                  <a:t>EXERCÍCIOS </a:t>
                </a:r>
              </a:p>
              <a:p>
                <a:endParaRPr lang="pt-BR" sz="2800" dirty="0" smtClean="0"/>
              </a:p>
              <a:p>
                <a:r>
                  <a:rPr lang="pt-BR" sz="2800" dirty="0" smtClean="0"/>
                  <a:t>1) Resolva e confira seus cálculos no próximo </a:t>
                </a:r>
                <a:r>
                  <a:rPr lang="pt-BR" sz="2800" dirty="0" err="1" smtClean="0"/>
                  <a:t>slaide</a:t>
                </a:r>
                <a:r>
                  <a:rPr lang="pt-BR" sz="2800" dirty="0" smtClean="0"/>
                  <a:t>:</a:t>
                </a:r>
              </a:p>
              <a:p>
                <a:pPr marL="514350" indent="-514350">
                  <a:buAutoNum type="alphaLcParenR"/>
                </a:pPr>
                <a14:m>
                  <m:oMath xmlns:m="http://schemas.openxmlformats.org/officeDocument/2006/math">
                    <m:r>
                      <a:rPr lang="pt-BR" sz="2800" b="0" i="1" smtClean="0">
                        <a:latin typeface="Cambria Math" panose="02040503050406030204" pitchFamily="18" charset="0"/>
                      </a:rPr>
                      <m:t>56 </m:t>
                    </m:r>
                    <m:r>
                      <a:rPr lang="pt-B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÷7∙8+4= </m:t>
                    </m:r>
                  </m:oMath>
                </a14:m>
                <a:endParaRPr lang="pt-BR" sz="2800" dirty="0" smtClean="0"/>
              </a:p>
              <a:p>
                <a:pPr marL="514350" indent="-514350">
                  <a:buAutoNum type="alphaLcParenR"/>
                </a:pPr>
                <a:endParaRPr lang="pt-BR" sz="2800" dirty="0"/>
              </a:p>
              <a:p>
                <a:pPr marL="514350" indent="-514350">
                  <a:buAutoNum type="alphaLcParenR"/>
                </a:pPr>
                <a:endParaRPr lang="pt-BR" sz="2800" dirty="0" smtClean="0"/>
              </a:p>
              <a:p>
                <a:pPr marL="514350" indent="-514350">
                  <a:buAutoNum type="alphaLcParenR"/>
                </a:pPr>
                <a14:m>
                  <m:oMath xmlns:m="http://schemas.openxmlformats.org/officeDocument/2006/math">
                    <m:r>
                      <a:rPr lang="pt-BR" sz="2800" b="0" i="1" smtClean="0">
                        <a:latin typeface="Cambria Math" panose="02040503050406030204" pitchFamily="18" charset="0"/>
                      </a:rPr>
                      <m:t>7+28</m:t>
                    </m:r>
                    <m:r>
                      <a:rPr lang="pt-B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÷4 −3=</m:t>
                    </m:r>
                  </m:oMath>
                </a14:m>
                <a:endParaRPr lang="pt-BR" sz="2800" dirty="0" smtClean="0"/>
              </a:p>
              <a:p>
                <a:pPr marL="514350" indent="-514350">
                  <a:buAutoNum type="alphaLcParenR"/>
                </a:pPr>
                <a:endParaRPr lang="pt-BR" sz="2800" dirty="0"/>
              </a:p>
              <a:p>
                <a:pPr marL="514350" indent="-514350">
                  <a:buAutoNum type="alphaLcParenR"/>
                </a:pPr>
                <a:endParaRPr lang="pt-BR" sz="2800" dirty="0" smtClean="0"/>
              </a:p>
              <a:p>
                <a:pPr marL="514350" indent="-514350">
                  <a:buAutoNum type="alphaLcParenR"/>
                </a:pPr>
                <a14:m>
                  <m:oMath xmlns:m="http://schemas.openxmlformats.org/officeDocument/2006/math">
                    <m:r>
                      <a:rPr lang="pt-BR" sz="2800" b="0" i="1" smtClean="0">
                        <a:latin typeface="Cambria Math" panose="02040503050406030204" pitchFamily="18" charset="0"/>
                      </a:rPr>
                      <m:t>3+121 </m:t>
                    </m:r>
                    <m:r>
                      <a:rPr lang="pt-B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÷11 ∙4=</m:t>
                    </m:r>
                  </m:oMath>
                </a14:m>
                <a:endParaRPr lang="pt-BR" sz="2800" dirty="0"/>
              </a:p>
            </p:txBody>
          </p:sp>
        </mc:Choice>
        <mc:Fallback xmlns="">
          <p:sp>
            <p:nvSpPr>
              <p:cNvPr id="2" name="Re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9403" y="888642"/>
                <a:ext cx="7804597" cy="4585871"/>
              </a:xfrm>
              <a:prstGeom prst="rect">
                <a:avLst/>
              </a:prstGeom>
              <a:blipFill rotWithShape="0">
                <a:blip r:embed="rId2"/>
                <a:stretch>
                  <a:fillRect l="-2813" t="-2394" b="-744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368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Espaço Reservado para Conteúdo 3"/>
              <p:cNvSpPr txBox="1">
                <a:spLocks/>
              </p:cNvSpPr>
              <p:nvPr/>
            </p:nvSpPr>
            <p:spPr>
              <a:xfrm>
                <a:off x="788831" y="231820"/>
                <a:ext cx="5181600" cy="4802920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pt-BR" dirty="0" smtClean="0"/>
                  <a:t>Resolução</a:t>
                </a:r>
              </a:p>
              <a:p>
                <a:pPr marL="514350" indent="-514350">
                  <a:buFont typeface="Arial" panose="020B0604020202020204" pitchFamily="34" charset="0"/>
                  <a:buAutoNum type="arabicParenR"/>
                </a:pPr>
                <a:r>
                  <a:rPr lang="pt-BR" dirty="0"/>
                  <a:t> a) </a:t>
                </a:r>
                <a14:m>
                  <m:oMath xmlns:m="http://schemas.openxmlformats.org/officeDocument/2006/math">
                    <m:r>
                      <a:rPr lang="pt-BR" i="1">
                        <a:latin typeface="Cambria Math" panose="02040503050406030204" pitchFamily="18" charset="0"/>
                      </a:rPr>
                      <m:t>56 </m:t>
                    </m:r>
                    <m:r>
                      <a:rPr lang="pt-B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÷7∙8+4= </m:t>
                    </m:r>
                  </m:oMath>
                </a14:m>
                <a:endParaRPr lang="pt-BR" dirty="0"/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pt-BR" dirty="0"/>
                  <a:t>           =       8 . 8 + 4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pt-BR" dirty="0"/>
                  <a:t>            =      64 + 4 =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pt-BR" dirty="0"/>
                  <a:t>             = 68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pt-BR" dirty="0"/>
                  <a:t>b) </a:t>
                </a:r>
                <a14:m>
                  <m:oMath xmlns:m="http://schemas.openxmlformats.org/officeDocument/2006/math">
                    <m:r>
                      <a:rPr lang="pt-BR" i="1">
                        <a:latin typeface="Cambria Math" panose="02040503050406030204" pitchFamily="18" charset="0"/>
                      </a:rPr>
                      <m:t>7+28</m:t>
                    </m:r>
                    <m:r>
                      <a:rPr lang="pt-B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÷4 −3=</m:t>
                    </m:r>
                  </m:oMath>
                </a14:m>
                <a:endParaRPr lang="pt-BR" dirty="0"/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pt-BR" dirty="0"/>
                  <a:t>   = 7 + 7 – 3 =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pt-BR" dirty="0"/>
                  <a:t>   =   14 – 3 =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pt-BR" dirty="0"/>
                  <a:t>    = </a:t>
                </a:r>
                <a:r>
                  <a:rPr lang="pt-BR" dirty="0" smtClean="0"/>
                  <a:t>11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BR" dirty="0"/>
              </a:p>
            </p:txBody>
          </p:sp>
        </mc:Choice>
        <mc:Fallback xmlns="">
          <p:sp>
            <p:nvSpPr>
              <p:cNvPr id="2" name="Espaço Reservado para Conteúd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831" y="231820"/>
                <a:ext cx="5181600" cy="4802920"/>
              </a:xfrm>
              <a:prstGeom prst="rect">
                <a:avLst/>
              </a:prstGeom>
              <a:blipFill rotWithShape="0">
                <a:blip r:embed="rId2"/>
                <a:stretch>
                  <a:fillRect l="-2353" t="-203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ixaDeTexto 2"/>
              <p:cNvSpPr txBox="1"/>
              <p:nvPr/>
            </p:nvSpPr>
            <p:spPr>
              <a:xfrm>
                <a:off x="788831" y="4932609"/>
                <a:ext cx="5155647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800" b="0" dirty="0" smtClean="0"/>
                  <a:t>c) </a:t>
                </a:r>
                <a14:m>
                  <m:oMath xmlns:m="http://schemas.openxmlformats.org/officeDocument/2006/math">
                    <m:r>
                      <a:rPr lang="pt-BR" sz="2800" b="0" i="1" smtClean="0">
                        <a:latin typeface="Cambria Math" panose="02040503050406030204" pitchFamily="18" charset="0"/>
                      </a:rPr>
                      <m:t>3+121 </m:t>
                    </m:r>
                    <m:r>
                      <a:rPr lang="pt-B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÷11 ∙4=</m:t>
                    </m:r>
                  </m:oMath>
                </a14:m>
                <a:endParaRPr lang="pt-BR" sz="2800" b="0" dirty="0" smtClean="0">
                  <a:ea typeface="Cambria Math" panose="02040503050406030204" pitchFamily="18" charset="0"/>
                </a:endParaRPr>
              </a:p>
              <a:p>
                <a:r>
                  <a:rPr lang="pt-BR" sz="2800" dirty="0" smtClean="0"/>
                  <a:t>   = 3 +  11 . 4 =</a:t>
                </a:r>
              </a:p>
              <a:p>
                <a:r>
                  <a:rPr lang="pt-BR" sz="2800" dirty="0"/>
                  <a:t> </a:t>
                </a:r>
                <a:r>
                  <a:rPr lang="pt-BR" sz="2800" dirty="0" smtClean="0"/>
                  <a:t>  = 3 + 44 =</a:t>
                </a:r>
              </a:p>
              <a:p>
                <a:r>
                  <a:rPr lang="pt-BR" sz="2800" dirty="0"/>
                  <a:t> </a:t>
                </a:r>
                <a:r>
                  <a:rPr lang="pt-BR" sz="2800" dirty="0" smtClean="0"/>
                  <a:t>   = 47</a:t>
                </a:r>
                <a:endParaRPr lang="pt-BR" sz="2800" dirty="0"/>
              </a:p>
            </p:txBody>
          </p:sp>
        </mc:Choice>
        <mc:Fallback xmlns="">
          <p:sp>
            <p:nvSpPr>
              <p:cNvPr id="3" name="CaixaDe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831" y="4932609"/>
                <a:ext cx="5155647" cy="1815882"/>
              </a:xfrm>
              <a:prstGeom prst="rect">
                <a:avLst/>
              </a:prstGeom>
              <a:blipFill rotWithShape="0">
                <a:blip r:embed="rId3"/>
                <a:stretch>
                  <a:fillRect l="-2364" t="-3020" b="-872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26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</TotalTime>
  <Words>293</Words>
  <Application>Microsoft Office PowerPoint</Application>
  <PresentationFormat>Widescreen</PresentationFormat>
  <Paragraphs>64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Cambria Math</vt:lpstr>
      <vt:lpstr>Comic Sans MS</vt:lpstr>
      <vt:lpstr>Trebuchet MS</vt:lpstr>
      <vt:lpstr>Wingdings 3</vt:lpstr>
      <vt:lpstr>Facetado</vt:lpstr>
      <vt:lpstr>EXPRESSÕES NUMÉRICAS</vt:lpstr>
      <vt:lpstr>Apresentação do PowerPoint</vt:lpstr>
      <vt:lpstr>Apresentação do PowerPoint</vt:lpstr>
      <vt:lpstr>EXPRESSÕES NUMÉRICAS</vt:lpstr>
      <vt:lpstr>Apresentação do PowerPoint</vt:lpstr>
      <vt:lpstr>REGRA PRÁTICA PARA RESOLVER EXPRESSÕES NUMÉRICAS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Elaine Leoni</dc:creator>
  <cp:lastModifiedBy>Elaine Leoni</cp:lastModifiedBy>
  <cp:revision>26</cp:revision>
  <dcterms:created xsi:type="dcterms:W3CDTF">2021-03-18T21:24:13Z</dcterms:created>
  <dcterms:modified xsi:type="dcterms:W3CDTF">2021-03-20T16:52:03Z</dcterms:modified>
</cp:coreProperties>
</file>