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64" r:id="rId6"/>
    <p:sldId id="259" r:id="rId7"/>
    <p:sldId id="260" r:id="rId8"/>
    <p:sldId id="261" r:id="rId9"/>
    <p:sldId id="263" r:id="rId10"/>
    <p:sldId id="262" r:id="rId11"/>
    <p:sldId id="265" r:id="rId12"/>
    <p:sldId id="266" r:id="rId13"/>
  </p:sldIdLst>
  <p:sldSz cx="12192000" cy="6858000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7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8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AA213A-AD51-F240-B60D-F8605899EFB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B4AE273C-47B8-F342-A9F2-F4A5E4B60170}">
      <dgm:prSet/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en-BR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Radioatividade!</a:t>
          </a:r>
        </a:p>
      </dgm:t>
    </dgm:pt>
    <dgm:pt modelId="{08774E2B-B307-4345-9649-B7873BB4DE69}" type="parTrans" cxnId="{48A2F661-4041-D14E-BA70-6BDB25FECA48}">
      <dgm:prSet/>
      <dgm:spPr/>
      <dgm:t>
        <a:bodyPr/>
        <a:lstStyle/>
        <a:p>
          <a:endParaRPr lang="en-US"/>
        </a:p>
      </dgm:t>
    </dgm:pt>
    <dgm:pt modelId="{4F79C24A-6E08-E641-B012-4038955098CF}" type="sibTrans" cxnId="{48A2F661-4041-D14E-BA70-6BDB25FECA48}">
      <dgm:prSet/>
      <dgm:spPr/>
      <dgm:t>
        <a:bodyPr/>
        <a:lstStyle/>
        <a:p>
          <a:endParaRPr lang="en-US"/>
        </a:p>
      </dgm:t>
    </dgm:pt>
    <dgm:pt modelId="{E36D1FDA-CF7E-DD46-875F-9D88C2A6F82E}">
      <dgm:prSet/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en-BR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Corpuscular</a:t>
          </a:r>
          <a:r>
            <a:rPr kumimoji="0" lang="pt-BR" altLang="en-B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en-B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(Partículas alfa e beta)</a:t>
          </a:r>
        </a:p>
      </dgm:t>
    </dgm:pt>
    <dgm:pt modelId="{DDA80662-CB6A-F54A-AEB8-04CF803F926D}" type="parTrans" cxnId="{52BEE992-1F56-F348-9A5D-598222534624}">
      <dgm:prSet/>
      <dgm:spPr/>
      <dgm:t>
        <a:bodyPr/>
        <a:lstStyle/>
        <a:p>
          <a:endParaRPr lang="en-US"/>
        </a:p>
      </dgm:t>
    </dgm:pt>
    <dgm:pt modelId="{CD11A360-59E1-394E-80D1-85B38550550F}" type="sibTrans" cxnId="{52BEE992-1F56-F348-9A5D-598222534624}">
      <dgm:prSet/>
      <dgm:spPr/>
      <dgm:t>
        <a:bodyPr/>
        <a:lstStyle/>
        <a:p>
          <a:endParaRPr lang="en-US"/>
        </a:p>
      </dgm:t>
    </dgm:pt>
    <dgm:pt modelId="{ACF3F4F2-CB47-024B-850D-B3FAE0695A91}">
      <dgm:prSet/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en-BR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Ondulatória</a:t>
          </a:r>
          <a:r>
            <a:rPr kumimoji="0" lang="pt-BR" altLang="en-B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en-B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(Raio gama)</a:t>
          </a:r>
        </a:p>
      </dgm:t>
    </dgm:pt>
    <dgm:pt modelId="{37E49FC1-2871-DB42-B4DA-14E96FC8682D}" type="parTrans" cxnId="{02E33FAA-C979-1B48-B73E-ADD193381460}">
      <dgm:prSet/>
      <dgm:spPr/>
      <dgm:t>
        <a:bodyPr/>
        <a:lstStyle/>
        <a:p>
          <a:endParaRPr lang="en-US"/>
        </a:p>
      </dgm:t>
    </dgm:pt>
    <dgm:pt modelId="{7CB0CC49-5452-CA45-A49C-D57E62B1FAD8}" type="sibTrans" cxnId="{02E33FAA-C979-1B48-B73E-ADD193381460}">
      <dgm:prSet/>
      <dgm:spPr/>
      <dgm:t>
        <a:bodyPr/>
        <a:lstStyle/>
        <a:p>
          <a:endParaRPr lang="en-US"/>
        </a:p>
      </dgm:t>
    </dgm:pt>
    <dgm:pt modelId="{51E61692-E9A1-9545-A41A-3DC094B016BD}" type="pres">
      <dgm:prSet presAssocID="{3BAA213A-AD51-F240-B60D-F8605899EF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DF338B7-6A0D-BC4B-AF59-E61AB851E8E0}" type="pres">
      <dgm:prSet presAssocID="{B4AE273C-47B8-F342-A9F2-F4A5E4B60170}" presName="hierRoot1" presStyleCnt="0">
        <dgm:presLayoutVars>
          <dgm:hierBranch/>
        </dgm:presLayoutVars>
      </dgm:prSet>
      <dgm:spPr/>
    </dgm:pt>
    <dgm:pt modelId="{639B2041-49F3-9F4B-959D-C6A604A25C46}" type="pres">
      <dgm:prSet presAssocID="{B4AE273C-47B8-F342-A9F2-F4A5E4B60170}" presName="rootComposite1" presStyleCnt="0"/>
      <dgm:spPr/>
    </dgm:pt>
    <dgm:pt modelId="{EB56A98A-109D-4449-99BF-A5F9166002F3}" type="pres">
      <dgm:prSet presAssocID="{B4AE273C-47B8-F342-A9F2-F4A5E4B60170}" presName="rootText1" presStyleLbl="node0" presStyleIdx="0" presStyleCnt="1">
        <dgm:presLayoutVars>
          <dgm:chPref val="3"/>
        </dgm:presLayoutVars>
      </dgm:prSet>
      <dgm:spPr/>
    </dgm:pt>
    <dgm:pt modelId="{4A9786CB-7058-AB46-9D51-FE39182BBD9C}" type="pres">
      <dgm:prSet presAssocID="{B4AE273C-47B8-F342-A9F2-F4A5E4B60170}" presName="rootConnector1" presStyleLbl="node1" presStyleIdx="0" presStyleCnt="0"/>
      <dgm:spPr/>
    </dgm:pt>
    <dgm:pt modelId="{750FC879-FCBD-3745-A538-9FA08EC07F9C}" type="pres">
      <dgm:prSet presAssocID="{B4AE273C-47B8-F342-A9F2-F4A5E4B60170}" presName="hierChild2" presStyleCnt="0"/>
      <dgm:spPr/>
    </dgm:pt>
    <dgm:pt modelId="{DE59252D-3B3B-6D4F-AE8F-1227658414E5}" type="pres">
      <dgm:prSet presAssocID="{DDA80662-CB6A-F54A-AEB8-04CF803F926D}" presName="Name35" presStyleLbl="parChTrans1D2" presStyleIdx="0" presStyleCnt="2"/>
      <dgm:spPr/>
    </dgm:pt>
    <dgm:pt modelId="{B1581525-9279-7C43-B95E-8AE9E79C9006}" type="pres">
      <dgm:prSet presAssocID="{E36D1FDA-CF7E-DD46-875F-9D88C2A6F82E}" presName="hierRoot2" presStyleCnt="0">
        <dgm:presLayoutVars>
          <dgm:hierBranch/>
        </dgm:presLayoutVars>
      </dgm:prSet>
      <dgm:spPr/>
    </dgm:pt>
    <dgm:pt modelId="{EC9C7B37-80FB-D547-939D-3F1FEA3924CA}" type="pres">
      <dgm:prSet presAssocID="{E36D1FDA-CF7E-DD46-875F-9D88C2A6F82E}" presName="rootComposite" presStyleCnt="0"/>
      <dgm:spPr/>
    </dgm:pt>
    <dgm:pt modelId="{3E8E9E4B-3116-AB4F-8242-E9EB915F8C8E}" type="pres">
      <dgm:prSet presAssocID="{E36D1FDA-CF7E-DD46-875F-9D88C2A6F82E}" presName="rootText" presStyleLbl="node2" presStyleIdx="0" presStyleCnt="2">
        <dgm:presLayoutVars>
          <dgm:chPref val="3"/>
        </dgm:presLayoutVars>
      </dgm:prSet>
      <dgm:spPr/>
    </dgm:pt>
    <dgm:pt modelId="{5B190B43-81B6-7342-854F-903C4A3E73D2}" type="pres">
      <dgm:prSet presAssocID="{E36D1FDA-CF7E-DD46-875F-9D88C2A6F82E}" presName="rootConnector" presStyleLbl="node2" presStyleIdx="0" presStyleCnt="2"/>
      <dgm:spPr/>
    </dgm:pt>
    <dgm:pt modelId="{CF469A67-6EB8-1B4E-941E-E344F4A8B672}" type="pres">
      <dgm:prSet presAssocID="{E36D1FDA-CF7E-DD46-875F-9D88C2A6F82E}" presName="hierChild4" presStyleCnt="0"/>
      <dgm:spPr/>
    </dgm:pt>
    <dgm:pt modelId="{26E3908F-A952-A74F-88B6-C9D3E3E18E35}" type="pres">
      <dgm:prSet presAssocID="{E36D1FDA-CF7E-DD46-875F-9D88C2A6F82E}" presName="hierChild5" presStyleCnt="0"/>
      <dgm:spPr/>
    </dgm:pt>
    <dgm:pt modelId="{8814794A-CB7D-E24D-A1D7-E2CA16D029F4}" type="pres">
      <dgm:prSet presAssocID="{37E49FC1-2871-DB42-B4DA-14E96FC8682D}" presName="Name35" presStyleLbl="parChTrans1D2" presStyleIdx="1" presStyleCnt="2"/>
      <dgm:spPr/>
    </dgm:pt>
    <dgm:pt modelId="{49371E2E-8120-FD45-B596-72C27B4A490C}" type="pres">
      <dgm:prSet presAssocID="{ACF3F4F2-CB47-024B-850D-B3FAE0695A91}" presName="hierRoot2" presStyleCnt="0">
        <dgm:presLayoutVars>
          <dgm:hierBranch/>
        </dgm:presLayoutVars>
      </dgm:prSet>
      <dgm:spPr/>
    </dgm:pt>
    <dgm:pt modelId="{0A3AC24C-5281-D540-AB06-641AC7ED6861}" type="pres">
      <dgm:prSet presAssocID="{ACF3F4F2-CB47-024B-850D-B3FAE0695A91}" presName="rootComposite" presStyleCnt="0"/>
      <dgm:spPr/>
    </dgm:pt>
    <dgm:pt modelId="{D5578944-3FA9-FE4C-9BDE-D3B61CC48590}" type="pres">
      <dgm:prSet presAssocID="{ACF3F4F2-CB47-024B-850D-B3FAE0695A91}" presName="rootText" presStyleLbl="node2" presStyleIdx="1" presStyleCnt="2">
        <dgm:presLayoutVars>
          <dgm:chPref val="3"/>
        </dgm:presLayoutVars>
      </dgm:prSet>
      <dgm:spPr/>
    </dgm:pt>
    <dgm:pt modelId="{F1DDF1AC-CD19-F647-961D-232674807524}" type="pres">
      <dgm:prSet presAssocID="{ACF3F4F2-CB47-024B-850D-B3FAE0695A91}" presName="rootConnector" presStyleLbl="node2" presStyleIdx="1" presStyleCnt="2"/>
      <dgm:spPr/>
    </dgm:pt>
    <dgm:pt modelId="{D5F219B5-1058-CA45-95D5-0BE8AE033D18}" type="pres">
      <dgm:prSet presAssocID="{ACF3F4F2-CB47-024B-850D-B3FAE0695A91}" presName="hierChild4" presStyleCnt="0"/>
      <dgm:spPr/>
    </dgm:pt>
    <dgm:pt modelId="{8BA6E789-FB85-024F-8675-99D20A25A9A0}" type="pres">
      <dgm:prSet presAssocID="{ACF3F4F2-CB47-024B-850D-B3FAE0695A91}" presName="hierChild5" presStyleCnt="0"/>
      <dgm:spPr/>
    </dgm:pt>
    <dgm:pt modelId="{7AE60B76-62B4-3F44-887A-0D763FDF3035}" type="pres">
      <dgm:prSet presAssocID="{B4AE273C-47B8-F342-A9F2-F4A5E4B60170}" presName="hierChild3" presStyleCnt="0"/>
      <dgm:spPr/>
    </dgm:pt>
  </dgm:ptLst>
  <dgm:cxnLst>
    <dgm:cxn modelId="{A2E6632A-2D10-DD4F-A3EB-CB72297DBABE}" type="presOf" srcId="{E36D1FDA-CF7E-DD46-875F-9D88C2A6F82E}" destId="{3E8E9E4B-3116-AB4F-8242-E9EB915F8C8E}" srcOrd="0" destOrd="0" presId="urn:microsoft.com/office/officeart/2005/8/layout/orgChart1"/>
    <dgm:cxn modelId="{441AC638-22C3-654F-AA9D-1D43EB896ADA}" type="presOf" srcId="{E36D1FDA-CF7E-DD46-875F-9D88C2A6F82E}" destId="{5B190B43-81B6-7342-854F-903C4A3E73D2}" srcOrd="1" destOrd="0" presId="urn:microsoft.com/office/officeart/2005/8/layout/orgChart1"/>
    <dgm:cxn modelId="{CF52D240-8570-914C-A5CA-D724547FD51B}" type="presOf" srcId="{B4AE273C-47B8-F342-A9F2-F4A5E4B60170}" destId="{EB56A98A-109D-4449-99BF-A5F9166002F3}" srcOrd="0" destOrd="0" presId="urn:microsoft.com/office/officeart/2005/8/layout/orgChart1"/>
    <dgm:cxn modelId="{48A2F661-4041-D14E-BA70-6BDB25FECA48}" srcId="{3BAA213A-AD51-F240-B60D-F8605899EFBD}" destId="{B4AE273C-47B8-F342-A9F2-F4A5E4B60170}" srcOrd="0" destOrd="0" parTransId="{08774E2B-B307-4345-9649-B7873BB4DE69}" sibTransId="{4F79C24A-6E08-E641-B012-4038955098CF}"/>
    <dgm:cxn modelId="{63B96B8C-D410-DD42-9F06-612ADB44A00E}" type="presOf" srcId="{ACF3F4F2-CB47-024B-850D-B3FAE0695A91}" destId="{F1DDF1AC-CD19-F647-961D-232674807524}" srcOrd="1" destOrd="0" presId="urn:microsoft.com/office/officeart/2005/8/layout/orgChart1"/>
    <dgm:cxn modelId="{52BEE992-1F56-F348-9A5D-598222534624}" srcId="{B4AE273C-47B8-F342-A9F2-F4A5E4B60170}" destId="{E36D1FDA-CF7E-DD46-875F-9D88C2A6F82E}" srcOrd="0" destOrd="0" parTransId="{DDA80662-CB6A-F54A-AEB8-04CF803F926D}" sibTransId="{CD11A360-59E1-394E-80D1-85B38550550F}"/>
    <dgm:cxn modelId="{02E33FAA-C979-1B48-B73E-ADD193381460}" srcId="{B4AE273C-47B8-F342-A9F2-F4A5E4B60170}" destId="{ACF3F4F2-CB47-024B-850D-B3FAE0695A91}" srcOrd="1" destOrd="0" parTransId="{37E49FC1-2871-DB42-B4DA-14E96FC8682D}" sibTransId="{7CB0CC49-5452-CA45-A49C-D57E62B1FAD8}"/>
    <dgm:cxn modelId="{60D9BEAB-1A76-814C-8620-E845CD32F509}" type="presOf" srcId="{B4AE273C-47B8-F342-A9F2-F4A5E4B60170}" destId="{4A9786CB-7058-AB46-9D51-FE39182BBD9C}" srcOrd="1" destOrd="0" presId="urn:microsoft.com/office/officeart/2005/8/layout/orgChart1"/>
    <dgm:cxn modelId="{2B4E39AD-FBED-4544-9F6B-A49F573C8125}" type="presOf" srcId="{3BAA213A-AD51-F240-B60D-F8605899EFBD}" destId="{51E61692-E9A1-9545-A41A-3DC094B016BD}" srcOrd="0" destOrd="0" presId="urn:microsoft.com/office/officeart/2005/8/layout/orgChart1"/>
    <dgm:cxn modelId="{2E43A6AE-7395-BB48-8691-F4764E42F8B5}" type="presOf" srcId="{37E49FC1-2871-DB42-B4DA-14E96FC8682D}" destId="{8814794A-CB7D-E24D-A1D7-E2CA16D029F4}" srcOrd="0" destOrd="0" presId="urn:microsoft.com/office/officeart/2005/8/layout/orgChart1"/>
    <dgm:cxn modelId="{5E6FF6BC-4521-0247-A3DF-E033ADD50C53}" type="presOf" srcId="{DDA80662-CB6A-F54A-AEB8-04CF803F926D}" destId="{DE59252D-3B3B-6D4F-AE8F-1227658414E5}" srcOrd="0" destOrd="0" presId="urn:microsoft.com/office/officeart/2005/8/layout/orgChart1"/>
    <dgm:cxn modelId="{E7ABA4BE-82F9-3048-AF43-2B11DE6F863E}" type="presOf" srcId="{ACF3F4F2-CB47-024B-850D-B3FAE0695A91}" destId="{D5578944-3FA9-FE4C-9BDE-D3B61CC48590}" srcOrd="0" destOrd="0" presId="urn:microsoft.com/office/officeart/2005/8/layout/orgChart1"/>
    <dgm:cxn modelId="{1E6B181B-BF6E-024F-9387-D526021F3E01}" type="presParOf" srcId="{51E61692-E9A1-9545-A41A-3DC094B016BD}" destId="{CDF338B7-6A0D-BC4B-AF59-E61AB851E8E0}" srcOrd="0" destOrd="0" presId="urn:microsoft.com/office/officeart/2005/8/layout/orgChart1"/>
    <dgm:cxn modelId="{53354636-AB2C-2E4B-9908-0A9F2AE5A763}" type="presParOf" srcId="{CDF338B7-6A0D-BC4B-AF59-E61AB851E8E0}" destId="{639B2041-49F3-9F4B-959D-C6A604A25C46}" srcOrd="0" destOrd="0" presId="urn:microsoft.com/office/officeart/2005/8/layout/orgChart1"/>
    <dgm:cxn modelId="{33DD16F0-186F-6C4B-97E5-C16E31E58E22}" type="presParOf" srcId="{639B2041-49F3-9F4B-959D-C6A604A25C46}" destId="{EB56A98A-109D-4449-99BF-A5F9166002F3}" srcOrd="0" destOrd="0" presId="urn:microsoft.com/office/officeart/2005/8/layout/orgChart1"/>
    <dgm:cxn modelId="{13FBB1D5-CAEB-5A4E-9B6A-F3FE3F296121}" type="presParOf" srcId="{639B2041-49F3-9F4B-959D-C6A604A25C46}" destId="{4A9786CB-7058-AB46-9D51-FE39182BBD9C}" srcOrd="1" destOrd="0" presId="urn:microsoft.com/office/officeart/2005/8/layout/orgChart1"/>
    <dgm:cxn modelId="{C6FEE300-A800-BE4F-9198-7653DE97035D}" type="presParOf" srcId="{CDF338B7-6A0D-BC4B-AF59-E61AB851E8E0}" destId="{750FC879-FCBD-3745-A538-9FA08EC07F9C}" srcOrd="1" destOrd="0" presId="urn:microsoft.com/office/officeart/2005/8/layout/orgChart1"/>
    <dgm:cxn modelId="{C881F6BA-B3FC-3C4C-96EA-AE5FD698B602}" type="presParOf" srcId="{750FC879-FCBD-3745-A538-9FA08EC07F9C}" destId="{DE59252D-3B3B-6D4F-AE8F-1227658414E5}" srcOrd="0" destOrd="0" presId="urn:microsoft.com/office/officeart/2005/8/layout/orgChart1"/>
    <dgm:cxn modelId="{BFD0842C-6ADA-9543-80DA-91A461AC7D7A}" type="presParOf" srcId="{750FC879-FCBD-3745-A538-9FA08EC07F9C}" destId="{B1581525-9279-7C43-B95E-8AE9E79C9006}" srcOrd="1" destOrd="0" presId="urn:microsoft.com/office/officeart/2005/8/layout/orgChart1"/>
    <dgm:cxn modelId="{F22B5F3D-AAC0-1240-80B3-D268FC77583E}" type="presParOf" srcId="{B1581525-9279-7C43-B95E-8AE9E79C9006}" destId="{EC9C7B37-80FB-D547-939D-3F1FEA3924CA}" srcOrd="0" destOrd="0" presId="urn:microsoft.com/office/officeart/2005/8/layout/orgChart1"/>
    <dgm:cxn modelId="{05F4C27A-9854-094C-BE2D-40AD7495C8EA}" type="presParOf" srcId="{EC9C7B37-80FB-D547-939D-3F1FEA3924CA}" destId="{3E8E9E4B-3116-AB4F-8242-E9EB915F8C8E}" srcOrd="0" destOrd="0" presId="urn:microsoft.com/office/officeart/2005/8/layout/orgChart1"/>
    <dgm:cxn modelId="{781C526D-F642-734E-8411-2BF62C649436}" type="presParOf" srcId="{EC9C7B37-80FB-D547-939D-3F1FEA3924CA}" destId="{5B190B43-81B6-7342-854F-903C4A3E73D2}" srcOrd="1" destOrd="0" presId="urn:microsoft.com/office/officeart/2005/8/layout/orgChart1"/>
    <dgm:cxn modelId="{5174E40C-B7C9-AE44-A219-7C924366BC4E}" type="presParOf" srcId="{B1581525-9279-7C43-B95E-8AE9E79C9006}" destId="{CF469A67-6EB8-1B4E-941E-E344F4A8B672}" srcOrd="1" destOrd="0" presId="urn:microsoft.com/office/officeart/2005/8/layout/orgChart1"/>
    <dgm:cxn modelId="{15141D75-A997-1A46-89DC-E15828C7665A}" type="presParOf" srcId="{B1581525-9279-7C43-B95E-8AE9E79C9006}" destId="{26E3908F-A952-A74F-88B6-C9D3E3E18E35}" srcOrd="2" destOrd="0" presId="urn:microsoft.com/office/officeart/2005/8/layout/orgChart1"/>
    <dgm:cxn modelId="{D5116252-F4AF-E248-9362-BFFA079BACD1}" type="presParOf" srcId="{750FC879-FCBD-3745-A538-9FA08EC07F9C}" destId="{8814794A-CB7D-E24D-A1D7-E2CA16D029F4}" srcOrd="2" destOrd="0" presId="urn:microsoft.com/office/officeart/2005/8/layout/orgChart1"/>
    <dgm:cxn modelId="{73DE15D2-68F3-8940-8C9D-E8B7AA5899D5}" type="presParOf" srcId="{750FC879-FCBD-3745-A538-9FA08EC07F9C}" destId="{49371E2E-8120-FD45-B596-72C27B4A490C}" srcOrd="3" destOrd="0" presId="urn:microsoft.com/office/officeart/2005/8/layout/orgChart1"/>
    <dgm:cxn modelId="{C4BF2C8E-F530-2F46-BE03-8706E2C9A291}" type="presParOf" srcId="{49371E2E-8120-FD45-B596-72C27B4A490C}" destId="{0A3AC24C-5281-D540-AB06-641AC7ED6861}" srcOrd="0" destOrd="0" presId="urn:microsoft.com/office/officeart/2005/8/layout/orgChart1"/>
    <dgm:cxn modelId="{08543972-7B8F-1B42-AE5B-F7F537CACA5B}" type="presParOf" srcId="{0A3AC24C-5281-D540-AB06-641AC7ED6861}" destId="{D5578944-3FA9-FE4C-9BDE-D3B61CC48590}" srcOrd="0" destOrd="0" presId="urn:microsoft.com/office/officeart/2005/8/layout/orgChart1"/>
    <dgm:cxn modelId="{99768838-4DC5-BD4C-9ED5-3CD6FE9592E3}" type="presParOf" srcId="{0A3AC24C-5281-D540-AB06-641AC7ED6861}" destId="{F1DDF1AC-CD19-F647-961D-232674807524}" srcOrd="1" destOrd="0" presId="urn:microsoft.com/office/officeart/2005/8/layout/orgChart1"/>
    <dgm:cxn modelId="{200CE3E6-208C-524A-BFF8-8BC37BA7243C}" type="presParOf" srcId="{49371E2E-8120-FD45-B596-72C27B4A490C}" destId="{D5F219B5-1058-CA45-95D5-0BE8AE033D18}" srcOrd="1" destOrd="0" presId="urn:microsoft.com/office/officeart/2005/8/layout/orgChart1"/>
    <dgm:cxn modelId="{F3E9CDB3-F8F4-F44C-8F71-886605B525C2}" type="presParOf" srcId="{49371E2E-8120-FD45-B596-72C27B4A490C}" destId="{8BA6E789-FB85-024F-8675-99D20A25A9A0}" srcOrd="2" destOrd="0" presId="urn:microsoft.com/office/officeart/2005/8/layout/orgChart1"/>
    <dgm:cxn modelId="{6E699D03-5D23-294F-B6CD-512EB54D911E}" type="presParOf" srcId="{CDF338B7-6A0D-BC4B-AF59-E61AB851E8E0}" destId="{7AE60B76-62B4-3F44-887A-0D763FDF303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4794A-CB7D-E24D-A1D7-E2CA16D029F4}">
      <dsp:nvSpPr>
        <dsp:cNvPr id="0" name=""/>
        <dsp:cNvSpPr/>
      </dsp:nvSpPr>
      <dsp:spPr>
        <a:xfrm>
          <a:off x="4212431" y="1220181"/>
          <a:ext cx="1476163" cy="512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193"/>
              </a:lnTo>
              <a:lnTo>
                <a:pt x="1476163" y="256193"/>
              </a:lnTo>
              <a:lnTo>
                <a:pt x="1476163" y="5123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59252D-3B3B-6D4F-AE8F-1227658414E5}">
      <dsp:nvSpPr>
        <dsp:cNvPr id="0" name=""/>
        <dsp:cNvSpPr/>
      </dsp:nvSpPr>
      <dsp:spPr>
        <a:xfrm>
          <a:off x="2736267" y="1220181"/>
          <a:ext cx="1476163" cy="512387"/>
        </a:xfrm>
        <a:custGeom>
          <a:avLst/>
          <a:gdLst/>
          <a:ahLst/>
          <a:cxnLst/>
          <a:rect l="0" t="0" r="0" b="0"/>
          <a:pathLst>
            <a:path>
              <a:moveTo>
                <a:pt x="1476163" y="0"/>
              </a:moveTo>
              <a:lnTo>
                <a:pt x="1476163" y="256193"/>
              </a:lnTo>
              <a:lnTo>
                <a:pt x="0" y="256193"/>
              </a:lnTo>
              <a:lnTo>
                <a:pt x="0" y="5123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56A98A-109D-4449-99BF-A5F9166002F3}">
      <dsp:nvSpPr>
        <dsp:cNvPr id="0" name=""/>
        <dsp:cNvSpPr/>
      </dsp:nvSpPr>
      <dsp:spPr>
        <a:xfrm>
          <a:off x="2992461" y="211"/>
          <a:ext cx="2439939" cy="1219969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en-BR" sz="25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Radioatividade!</a:t>
          </a:r>
        </a:p>
      </dsp:txBody>
      <dsp:txXfrm>
        <a:off x="2992461" y="211"/>
        <a:ext cx="2439939" cy="1219969"/>
      </dsp:txXfrm>
    </dsp:sp>
    <dsp:sp modelId="{3E8E9E4B-3116-AB4F-8242-E9EB915F8C8E}">
      <dsp:nvSpPr>
        <dsp:cNvPr id="0" name=""/>
        <dsp:cNvSpPr/>
      </dsp:nvSpPr>
      <dsp:spPr>
        <a:xfrm>
          <a:off x="1516297" y="1732568"/>
          <a:ext cx="2439939" cy="1219969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en-BR" sz="25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Corpuscular</a:t>
          </a:r>
          <a:r>
            <a:rPr kumimoji="0" lang="pt-BR" altLang="en-BR" sz="2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en-BR" sz="2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(Partículas alfa e beta)</a:t>
          </a:r>
        </a:p>
      </dsp:txBody>
      <dsp:txXfrm>
        <a:off x="1516297" y="1732568"/>
        <a:ext cx="2439939" cy="1219969"/>
      </dsp:txXfrm>
    </dsp:sp>
    <dsp:sp modelId="{D5578944-3FA9-FE4C-9BDE-D3B61CC48590}">
      <dsp:nvSpPr>
        <dsp:cNvPr id="0" name=""/>
        <dsp:cNvSpPr/>
      </dsp:nvSpPr>
      <dsp:spPr>
        <a:xfrm>
          <a:off x="4468625" y="1732568"/>
          <a:ext cx="2439939" cy="1219969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en-BR" sz="25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Ondulatória</a:t>
          </a:r>
          <a:r>
            <a:rPr kumimoji="0" lang="pt-BR" altLang="en-BR" sz="2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en-BR" sz="2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(Raio gama)</a:t>
          </a:r>
        </a:p>
      </dsp:txBody>
      <dsp:txXfrm>
        <a:off x="4468625" y="1732568"/>
        <a:ext cx="2439939" cy="1219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D73D0-EFCE-CC48-9786-8C58DE7028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023D2-22EC-9D42-8C4C-B9F00BE26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BA127-4E80-714B-B1DE-28ED40A94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C5867-EB41-CE44-8286-29B4640E3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30A91-B39E-234E-B1B6-2D406FFC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2868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049B1-C39A-D54D-B77E-C5F312E0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E629C7-E64B-D747-8A97-72689270D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3FE1A-B8BF-4544-A5CF-12CA5CD7B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23614-473D-5841-AA0D-CF8C2FD27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0D18F-477B-5A40-9A4D-1FF7EEFF8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284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48AB3E-E2E7-774B-A0E5-ED584F2C82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B9EEA-A498-384B-A183-0CE6D6DF0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0D6F5-6F83-9541-9158-9EBD7F4BF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3EDEE-6620-0946-ABD6-3671D239A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5B415-CFB1-E24F-9DF2-4591A0EBF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5716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5CDA60-AE0B-5742-AA7C-B7169FCB4A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00CD56-9785-444C-B436-8AA3579EC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DD9EFB-F437-9E4E-9F52-C0CDF324F1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19251D-A02B-9B41-B322-6309F6D68C0A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1309720501"/>
      </p:ext>
    </p:extLst>
  </p:cSld>
  <p:clrMapOvr>
    <a:masterClrMapping/>
  </p:clrMapOvr>
  <p:transition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891EF-2AC1-1D47-BC66-1E0DC70C1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4AA1C-706D-B349-9E1A-971CBEB0D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8055F-3189-E441-8E0B-AA94D449C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389BF-7BCC-5743-937D-A51A70AB4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AA573-D7C6-DF46-82BE-46234FF73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90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7EF80-8307-9346-B15F-B034BF6D0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5BF25-3D9B-FB46-A1BF-A4534990C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0E02F-AC61-094D-93E1-11346E295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AFA75-AD47-A148-87FD-0D24C544E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6BDF5-7EC6-4C4E-9257-233372EE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589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8B6FF-022D-6D4D-AA45-707D08AB1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AFD15-38F4-BE4A-8778-660939792E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DF125F-6885-5645-B802-16BDFDF08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51623-9A1E-3A4A-A109-589173FD4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138F4-758A-5C45-8BEA-36598B72A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E310AB-A791-BF4B-8D17-8105F3A96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47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36D88-AD30-5748-9C16-5866B1701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92BF1-B969-DC47-B3D5-20647163F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E60989-801E-9B4E-81F1-354348DD7A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2EB21B-AB57-DD4C-8CEE-CE878916D8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F18599-E783-8541-ACB8-5954345C98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B625AD-0C28-184D-8E50-0C5B6381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C8CEC3-0D81-D64B-A34D-D66062031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8C3A4-4BF1-744B-BFB7-F1EBD002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514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762C6-326C-DD46-8182-FC4BF94E1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7C06C2-CEC3-9F4F-A6FD-B0A65325C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5FF8A-D06A-1346-AD75-30B1A45D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33C9C3-39B9-954F-9109-55D8CDDA3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266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2851DE-B2A9-B84F-AF84-2D53B735F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6D5BB4-313C-704F-A5C8-4DEA03FA8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5DE3B-59FB-374D-8E89-06DC91CD4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8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009FD-43E4-BA43-A774-FB1E2F2F1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15D76-0F1A-7B44-BB33-5BC9A8510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EE7FF8-6480-804D-8EC7-B2430444C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A8CAA-C9E0-7746-A79F-37A2E4184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56FF2-0FEF-0545-90CF-5F6197CA4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BC0BE-37C7-764F-9641-A01563903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083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3738B-1401-A046-81C1-C58DFDF11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CA8A7F-32C3-4744-8EA6-BE2020F0D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727712-F55C-5F47-B5F3-C9AB1113D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1BC6A-939B-8644-8A05-6D282347E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930FFC-8342-F04C-BF23-D9B2F2848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1C93F-A883-B940-91A1-68C1F6328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132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C03ED-B7C1-BB44-977D-2B538378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12798-6672-FF45-A691-5F14BFDA1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D7AB6-ECF9-3047-A6B8-FB15E637D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51929-0783-2C4B-B922-4CEC91F20F0E}" type="datetimeFigureOut">
              <a:rPr lang="pt-BR" smtClean="0"/>
              <a:t>24/03/2021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B1C20-3000-7448-81DB-944363FE9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5F2DE-3C48-EB4C-B4B4-3CD8D3F50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2632C-93A0-304F-AE3C-FD72AF8D3FA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43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826FC-75AD-A843-85C6-7EBB63523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Aplicações da Radiação</a:t>
            </a:r>
          </a:p>
        </p:txBody>
      </p:sp>
      <p:pic>
        <p:nvPicPr>
          <p:cNvPr id="13314" name="Picture 2">
            <a:extLst>
              <a:ext uri="{FF2B5EF4-FFF2-40B4-BE49-F238E27FC236}">
                <a16:creationId xmlns:a16="http://schemas.microsoft.com/office/drawing/2014/main" id="{5EB5E41E-6882-B14F-A597-CD914F003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9" y="5850467"/>
            <a:ext cx="1976829" cy="69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CE845B-77E3-6349-8D73-4A0168A86CB8}"/>
              </a:ext>
            </a:extLst>
          </p:cNvPr>
          <p:cNvSpPr txBox="1"/>
          <p:nvPr/>
        </p:nvSpPr>
        <p:spPr>
          <a:xfrm>
            <a:off x="9034411" y="6104466"/>
            <a:ext cx="2979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/>
              <a:t>Julio</a:t>
            </a:r>
            <a:r>
              <a:rPr lang="pt-BR" dirty="0"/>
              <a:t> Cesar Del </a:t>
            </a:r>
            <a:r>
              <a:rPr lang="pt-BR" dirty="0" err="1"/>
              <a:t>Cioppo</a:t>
            </a:r>
            <a:r>
              <a:rPr lang="pt-BR" dirty="0"/>
              <a:t> Ribeiro</a:t>
            </a:r>
          </a:p>
        </p:txBody>
      </p:sp>
    </p:spTree>
    <p:extLst>
      <p:ext uri="{BB962C8B-B14F-4D97-AF65-F5344CB8AC3E}">
        <p14:creationId xmlns:p14="http://schemas.microsoft.com/office/powerpoint/2010/main" val="3195447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thumb">
            <a:extLst>
              <a:ext uri="{FF2B5EF4-FFF2-40B4-BE49-F238E27FC236}">
                <a16:creationId xmlns:a16="http://schemas.microsoft.com/office/drawing/2014/main" id="{359814AD-3C0A-0F47-A99A-6EC310D4E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>
            <a:extLst>
              <a:ext uri="{FF2B5EF4-FFF2-40B4-BE49-F238E27FC236}">
                <a16:creationId xmlns:a16="http://schemas.microsoft.com/office/drawing/2014/main" id="{DB7DD004-AA9A-3A4C-867F-5166F9F5E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BC347B84-E803-6F4D-AA8E-822D91C7AB4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143250" y="0"/>
            <a:ext cx="6408738" cy="863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pt-BR" altLang="en-BR" b="1"/>
              <a:t>	</a:t>
            </a:r>
            <a:r>
              <a:rPr lang="pt-BR" altLang="en-BR" sz="3600" b="1"/>
              <a:t>Aplicações Militares</a:t>
            </a: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546AFC14-29D3-514B-AECE-C4E0AD2A2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620713"/>
            <a:ext cx="69850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en-BR" sz="2800"/>
              <a:t>- Bombas de fissão nuclear</a:t>
            </a:r>
            <a:endParaRPr lang="pt-BR" altLang="en-BR" sz="3200"/>
          </a:p>
        </p:txBody>
      </p:sp>
      <p:pic>
        <p:nvPicPr>
          <p:cNvPr id="10246" name="Picture 10" descr="esquema-fissao-nuclear">
            <a:extLst>
              <a:ext uri="{FF2B5EF4-FFF2-40B4-BE49-F238E27FC236}">
                <a16:creationId xmlns:a16="http://schemas.microsoft.com/office/drawing/2014/main" id="{B0A70095-B2AD-2849-958D-71C55C745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196975"/>
            <a:ext cx="7632700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humb">
            <a:extLst>
              <a:ext uri="{FF2B5EF4-FFF2-40B4-BE49-F238E27FC236}">
                <a16:creationId xmlns:a16="http://schemas.microsoft.com/office/drawing/2014/main" id="{B064460F-1397-0B49-B9F4-16DE77BDF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3">
            <a:extLst>
              <a:ext uri="{FF2B5EF4-FFF2-40B4-BE49-F238E27FC236}">
                <a16:creationId xmlns:a16="http://schemas.microsoft.com/office/drawing/2014/main" id="{4FD1DEE7-F7F3-F54C-A0D8-0B9F94AC5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6F268F23-523C-3240-BCF6-1A3F1B62792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66989" y="188913"/>
            <a:ext cx="6408737" cy="863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pt-BR" altLang="en-BR" b="1"/>
              <a:t>	A corrida pela bomba atômica</a:t>
            </a: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B8D83A77-09CC-8343-8C3E-9BD9558CA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141663"/>
            <a:ext cx="84248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pt-BR" altLang="en-BR" sz="2000" b="1"/>
              <a:t> 1938 – Enrico Fermi ganha o prêmio Nobel de Física por produzir novos elementos radioativos a partir de reações com nêutrons.</a:t>
            </a:r>
          </a:p>
        </p:txBody>
      </p:sp>
      <p:sp>
        <p:nvSpPr>
          <p:cNvPr id="11270" name="Rectangle 7">
            <a:extLst>
              <a:ext uri="{FF2B5EF4-FFF2-40B4-BE49-F238E27FC236}">
                <a16:creationId xmlns:a16="http://schemas.microsoft.com/office/drawing/2014/main" id="{1D6FC9FC-78BA-0F4B-B430-E04D817D3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981076"/>
            <a:ext cx="842486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pt-BR" altLang="en-BR" sz="2000" b="1"/>
              <a:t> 1933 – Hitler assume o controle da Alemanha e diversos cientistas deixam o país (15 prêmios Nobel)</a:t>
            </a:r>
            <a:r>
              <a:rPr lang="pt-BR" altLang="en-BR" sz="2000"/>
              <a:t>.</a:t>
            </a:r>
          </a:p>
        </p:txBody>
      </p:sp>
      <p:sp>
        <p:nvSpPr>
          <p:cNvPr id="11271" name="Rectangle 8">
            <a:extLst>
              <a:ext uri="{FF2B5EF4-FFF2-40B4-BE49-F238E27FC236}">
                <a16:creationId xmlns:a16="http://schemas.microsoft.com/office/drawing/2014/main" id="{6DC49B9A-FD26-A145-B223-98F5B8EBC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276476"/>
            <a:ext cx="842486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pt-BR" altLang="en-BR" sz="2000" b="1"/>
              <a:t> 1935 – Descoberta do nêutron.</a:t>
            </a:r>
          </a:p>
        </p:txBody>
      </p:sp>
      <p:sp>
        <p:nvSpPr>
          <p:cNvPr id="11272" name="Rectangle 9">
            <a:extLst>
              <a:ext uri="{FF2B5EF4-FFF2-40B4-BE49-F238E27FC236}">
                <a16:creationId xmlns:a16="http://schemas.microsoft.com/office/drawing/2014/main" id="{39F39D7D-57B6-0944-B49A-99D210B97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4292601"/>
            <a:ext cx="842486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pt-BR" altLang="en-BR" sz="2000" b="1"/>
              <a:t> 1939 – Carta de Einstein para Roosevelt:</a:t>
            </a:r>
            <a:r>
              <a:rPr lang="pt-BR" altLang="en-BR" sz="2000"/>
              <a:t> “... tornou-se provável – através do trabalho de Fermi e Szilard, nos EUA – que seja possível desencadear, numa grande massa de urânio, uma reação nuclear em cadeia, que geraria vastas quantidades de energia...este novo fenômeno poderia também levar à construção de bombas...”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thumb">
            <a:extLst>
              <a:ext uri="{FF2B5EF4-FFF2-40B4-BE49-F238E27FC236}">
                <a16:creationId xmlns:a16="http://schemas.microsoft.com/office/drawing/2014/main" id="{D055D360-E3F6-A04C-9086-6831C197D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>
            <a:extLst>
              <a:ext uri="{FF2B5EF4-FFF2-40B4-BE49-F238E27FC236}">
                <a16:creationId xmlns:a16="http://schemas.microsoft.com/office/drawing/2014/main" id="{5714BE6A-974E-3541-83CC-AD400EBC6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C35CAC75-483D-0E4F-8130-352E74BFC50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66989" y="188913"/>
            <a:ext cx="6408737" cy="863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pt-BR" altLang="en-BR" b="1"/>
              <a:t>	A corrida pela bomba atômica</a:t>
            </a:r>
          </a:p>
        </p:txBody>
      </p:sp>
      <p:sp>
        <p:nvSpPr>
          <p:cNvPr id="12293" name="Rectangle 8">
            <a:extLst>
              <a:ext uri="{FF2B5EF4-FFF2-40B4-BE49-F238E27FC236}">
                <a16:creationId xmlns:a16="http://schemas.microsoft.com/office/drawing/2014/main" id="{5EE29D49-127D-3643-A716-5BFED6CFD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981076"/>
            <a:ext cx="84963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90600" indent="-5334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pt-BR" altLang="en-BR" sz="2000" b="1"/>
              <a:t>1939 – Início dos projetos para a construção da bomba atômica (Alemão x Americano). Problemas a serem resolvidos: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pt-BR" altLang="en-BR" sz="2000" b="1"/>
          </a:p>
          <a:p>
            <a:pPr lvl="1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pt-BR" altLang="en-BR" sz="2000" b="1"/>
              <a:t>Método eficiente para enriquecimento do Urânio</a:t>
            </a:r>
          </a:p>
          <a:p>
            <a:pPr lvl="1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pt-BR" altLang="en-BR" sz="2000" b="1"/>
              <a:t>Moderador de velocidades dos nêutrons</a:t>
            </a:r>
          </a:p>
          <a:p>
            <a:pPr lvl="1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pt-BR" altLang="en-BR" sz="2000" b="1"/>
              <a:t>Massa crítica</a:t>
            </a:r>
          </a:p>
          <a:p>
            <a:pPr lvl="2" eaLnBrk="1" hangingPunct="1">
              <a:spcBef>
                <a:spcPct val="20000"/>
              </a:spcBef>
              <a:buFont typeface="Wingdings" pitchFamily="2" charset="2"/>
              <a:buChar char="Ø"/>
            </a:pPr>
            <a:endParaRPr lang="pt-BR" altLang="en-BR" sz="2000"/>
          </a:p>
        </p:txBody>
      </p:sp>
      <p:sp>
        <p:nvSpPr>
          <p:cNvPr id="12294" name="Rectangle 10">
            <a:extLst>
              <a:ext uri="{FF2B5EF4-FFF2-40B4-BE49-F238E27FC236}">
                <a16:creationId xmlns:a16="http://schemas.microsoft.com/office/drawing/2014/main" id="{B46A7841-70F7-AC47-B3E3-640117A30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860800"/>
            <a:ext cx="8424862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pt-BR" altLang="en-BR" sz="2000" b="1"/>
              <a:t> 1942 – Início do projeto Manhattan. Enrico Fermi consegue a primeira reação nuclear em cadeia.</a:t>
            </a:r>
            <a:endParaRPr lang="pt-BR" altLang="en-BR" sz="2000"/>
          </a:p>
        </p:txBody>
      </p:sp>
      <p:sp>
        <p:nvSpPr>
          <p:cNvPr id="12295" name="Rectangle 11">
            <a:extLst>
              <a:ext uri="{FF2B5EF4-FFF2-40B4-BE49-F238E27FC236}">
                <a16:creationId xmlns:a16="http://schemas.microsoft.com/office/drawing/2014/main" id="{2DECDF1F-2FC2-FB45-AE37-D72906EE3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5013325"/>
            <a:ext cx="842486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pt-BR" altLang="en-BR" sz="2000" b="1"/>
              <a:t> 1945 – Duas bombas atômicas são detonadas em Hiroshima e Nagasaki, uma delas de Urânio e outra de Plutônio.</a:t>
            </a:r>
            <a:endParaRPr lang="pt-BR" altLang="en-BR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4" descr="thumb">
            <a:extLst>
              <a:ext uri="{FF2B5EF4-FFF2-40B4-BE49-F238E27FC236}">
                <a16:creationId xmlns:a16="http://schemas.microsoft.com/office/drawing/2014/main" id="{6342F1BD-AD91-FC41-9240-C1377403F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5">
            <a:extLst>
              <a:ext uri="{FF2B5EF4-FFF2-40B4-BE49-F238E27FC236}">
                <a16:creationId xmlns:a16="http://schemas.microsoft.com/office/drawing/2014/main" id="{14BDCF8E-0621-6C46-BA6B-ECA52664B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FF98A12-2AB3-2740-870F-E181BB33A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2039869"/>
              </p:ext>
            </p:extLst>
          </p:nvPr>
        </p:nvGraphicFramePr>
        <p:xfrm>
          <a:off x="1847851" y="2276475"/>
          <a:ext cx="8424863" cy="295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36" name="AutoShape 18">
            <a:extLst>
              <a:ext uri="{FF2B5EF4-FFF2-40B4-BE49-F238E27FC236}">
                <a16:creationId xmlns:a16="http://schemas.microsoft.com/office/drawing/2014/main" id="{95D2BAFF-6BB9-C04A-887A-16F2E8525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201" y="476251"/>
            <a:ext cx="576263" cy="485775"/>
          </a:xfrm>
          <a:prstGeom prst="rightArrow">
            <a:avLst>
              <a:gd name="adj1" fmla="val 50000"/>
              <a:gd name="adj2" fmla="val 296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BR" altLang="en-BR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7F11FC6-49DF-BB48-86B1-68E93DA553AD}"/>
              </a:ext>
            </a:extLst>
          </p:cNvPr>
          <p:cNvSpPr txBox="1">
            <a:spLocks noChangeArrowheads="1"/>
          </p:cNvSpPr>
          <p:nvPr/>
        </p:nvSpPr>
        <p:spPr>
          <a:xfrm>
            <a:off x="1272382" y="540242"/>
            <a:ext cx="4679950" cy="863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pt-BR" altLang="en-BR" sz="14400" dirty="0">
                <a:latin typeface="Arial" panose="020B0604020202020204" pitchFamily="34" charset="0"/>
                <a:cs typeface="Arial" panose="020B0604020202020204" pitchFamily="34" charset="0"/>
              </a:rPr>
              <a:t> O que é radiação?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pt-BR" altLang="en-BR" sz="3600" dirty="0"/>
          </a:p>
          <a:p>
            <a:pPr>
              <a:lnSpc>
                <a:spcPct val="80000"/>
              </a:lnSpc>
              <a:buFontTx/>
              <a:buChar char="-"/>
            </a:pPr>
            <a:endParaRPr lang="pt-BR" altLang="en-BR" sz="800" dirty="0"/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en-BR" sz="800" dirty="0"/>
              <a:t>	</a:t>
            </a:r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5672EE8B-3D6C-1849-8136-2D3F56304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75" y="498476"/>
            <a:ext cx="46799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3600" dirty="0"/>
              <a:t>Energia em trânsito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3600" dirty="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 dirty="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 dirty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thumb">
            <a:extLst>
              <a:ext uri="{FF2B5EF4-FFF2-40B4-BE49-F238E27FC236}">
                <a16:creationId xmlns:a16="http://schemas.microsoft.com/office/drawing/2014/main" id="{75292EA5-41D1-1849-8376-D0AE6CA59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>
            <a:extLst>
              <a:ext uri="{FF2B5EF4-FFF2-40B4-BE49-F238E27FC236}">
                <a16:creationId xmlns:a16="http://schemas.microsoft.com/office/drawing/2014/main" id="{B0C85AD7-587F-594C-80BA-E13B89F0A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sp>
        <p:nvSpPr>
          <p:cNvPr id="3076" name="Rectangle 16">
            <a:extLst>
              <a:ext uri="{FF2B5EF4-FFF2-40B4-BE49-F238E27FC236}">
                <a16:creationId xmlns:a16="http://schemas.microsoft.com/office/drawing/2014/main" id="{F0E9D68F-201B-2140-8B33-4E6AAAB0141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71813" y="188913"/>
            <a:ext cx="5903912" cy="863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pt-BR" altLang="en-BR" sz="3600" b="1"/>
              <a:t>	Instabilidade atômica</a:t>
            </a:r>
          </a:p>
        </p:txBody>
      </p:sp>
      <p:pic>
        <p:nvPicPr>
          <p:cNvPr id="3077" name="Picture 18" descr="gama">
            <a:extLst>
              <a:ext uri="{FF2B5EF4-FFF2-40B4-BE49-F238E27FC236}">
                <a16:creationId xmlns:a16="http://schemas.microsoft.com/office/drawing/2014/main" id="{FC049713-41FC-C34B-80BA-79BAE2C012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438" y="3933825"/>
            <a:ext cx="4248150" cy="28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9" descr="alfa">
            <a:extLst>
              <a:ext uri="{FF2B5EF4-FFF2-40B4-BE49-F238E27FC236}">
                <a16:creationId xmlns:a16="http://schemas.microsoft.com/office/drawing/2014/main" id="{E883978B-D4E5-A34C-8D85-2502B6CC75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052513"/>
            <a:ext cx="3240088" cy="265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0" descr="beta">
            <a:extLst>
              <a:ext uri="{FF2B5EF4-FFF2-40B4-BE49-F238E27FC236}">
                <a16:creationId xmlns:a16="http://schemas.microsoft.com/office/drawing/2014/main" id="{1556F185-C121-EF4B-9340-C0FE62CCB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1" y="1341438"/>
            <a:ext cx="4968875" cy="192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humb">
            <a:extLst>
              <a:ext uri="{FF2B5EF4-FFF2-40B4-BE49-F238E27FC236}">
                <a16:creationId xmlns:a16="http://schemas.microsoft.com/office/drawing/2014/main" id="{5E5F2EC7-76FC-A54E-AE1D-0E1A797E5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3">
            <a:extLst>
              <a:ext uri="{FF2B5EF4-FFF2-40B4-BE49-F238E27FC236}">
                <a16:creationId xmlns:a16="http://schemas.microsoft.com/office/drawing/2014/main" id="{7C962D62-3770-554F-BFF9-0B33BA1C9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BDF60797-B9CA-0242-A3FC-D1D47AAE982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71813" y="188913"/>
            <a:ext cx="5903912" cy="863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pt-BR" altLang="en-BR" sz="3600" b="1"/>
              <a:t>	Instabilidade atômica</a:t>
            </a:r>
          </a:p>
        </p:txBody>
      </p:sp>
      <p:pic>
        <p:nvPicPr>
          <p:cNvPr id="4101" name="Picture 8" descr="image609">
            <a:extLst>
              <a:ext uri="{FF2B5EF4-FFF2-40B4-BE49-F238E27FC236}">
                <a16:creationId xmlns:a16="http://schemas.microsoft.com/office/drawing/2014/main" id="{5A03561C-464B-4C4F-8A09-B38FDCC7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3" y="1989139"/>
            <a:ext cx="7688262" cy="263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umb">
            <a:extLst>
              <a:ext uri="{FF2B5EF4-FFF2-40B4-BE49-F238E27FC236}">
                <a16:creationId xmlns:a16="http://schemas.microsoft.com/office/drawing/2014/main" id="{126FBBD8-9795-864D-B647-D2EB98674E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>
            <a:extLst>
              <a:ext uri="{FF2B5EF4-FFF2-40B4-BE49-F238E27FC236}">
                <a16:creationId xmlns:a16="http://schemas.microsoft.com/office/drawing/2014/main" id="{5D8F080B-5D1C-884B-8A28-62D4BD83A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sp>
        <p:nvSpPr>
          <p:cNvPr id="5124" name="Text Box 7">
            <a:extLst>
              <a:ext uri="{FF2B5EF4-FFF2-40B4-BE49-F238E27FC236}">
                <a16:creationId xmlns:a16="http://schemas.microsoft.com/office/drawing/2014/main" id="{5BEED31B-2D4C-D24C-9B5C-05477AB85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4201" y="1484314"/>
            <a:ext cx="460851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pt-BR" altLang="en-BR" sz="2000"/>
              <a:t> Devido à presença de radionuclídeos naturais ou artificiais na biosfera</a:t>
            </a:r>
          </a:p>
          <a:p>
            <a:pPr eaLnBrk="1" hangingPunct="1"/>
            <a:r>
              <a:rPr lang="pt-BR" altLang="en-BR" sz="2000"/>
              <a:t>terrestre, o homem sempre esteve exposto às radiações ionizantes. </a:t>
            </a:r>
          </a:p>
        </p:txBody>
      </p:sp>
      <p:pic>
        <p:nvPicPr>
          <p:cNvPr id="5125" name="Picture 8" descr="imagem">
            <a:extLst>
              <a:ext uri="{FF2B5EF4-FFF2-40B4-BE49-F238E27FC236}">
                <a16:creationId xmlns:a16="http://schemas.microsoft.com/office/drawing/2014/main" id="{0993A942-CC5B-D346-B63A-019BD8FBE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188914"/>
            <a:ext cx="3638550" cy="643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 Box 10">
            <a:extLst>
              <a:ext uri="{FF2B5EF4-FFF2-40B4-BE49-F238E27FC236}">
                <a16:creationId xmlns:a16="http://schemas.microsoft.com/office/drawing/2014/main" id="{179F3DDB-7131-C143-B139-15463A539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4201" y="3716339"/>
            <a:ext cx="41767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pt-BR" altLang="en-BR" sz="2000"/>
              <a:t> O que são os radicais livres? E alimentos antioxidantes?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thumb">
            <a:extLst>
              <a:ext uri="{FF2B5EF4-FFF2-40B4-BE49-F238E27FC236}">
                <a16:creationId xmlns:a16="http://schemas.microsoft.com/office/drawing/2014/main" id="{22FFB926-3BDE-9B41-8182-E657B808B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3">
            <a:extLst>
              <a:ext uri="{FF2B5EF4-FFF2-40B4-BE49-F238E27FC236}">
                <a16:creationId xmlns:a16="http://schemas.microsoft.com/office/drawing/2014/main" id="{E8E9B50C-A38F-0642-BC10-FF9B1016C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8D318503-13DD-F445-BAB6-988D9BB7C87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927351" y="188913"/>
            <a:ext cx="6048375" cy="863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pt-BR" altLang="en-BR" b="1"/>
              <a:t>	</a:t>
            </a:r>
            <a:r>
              <a:rPr lang="pt-BR" altLang="en-BR" sz="3600" b="1"/>
              <a:t>Aplicações na Medicina</a:t>
            </a:r>
          </a:p>
        </p:txBody>
      </p:sp>
      <p:sp>
        <p:nvSpPr>
          <p:cNvPr id="6149" name="Rectangle 8">
            <a:extLst>
              <a:ext uri="{FF2B5EF4-FFF2-40B4-BE49-F238E27FC236}">
                <a16:creationId xmlns:a16="http://schemas.microsoft.com/office/drawing/2014/main" id="{8B76B4CC-B6BF-2847-A64A-886D699D3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765176"/>
            <a:ext cx="77057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en-BR" sz="2800"/>
              <a:t>- Radioterapia externa e Braquiterapia</a:t>
            </a:r>
            <a:r>
              <a:rPr lang="pt-BR" altLang="en-BR" sz="3200"/>
              <a:t> </a:t>
            </a:r>
          </a:p>
        </p:txBody>
      </p:sp>
      <p:pic>
        <p:nvPicPr>
          <p:cNvPr id="6150" name="Picture 10" descr="fig_r3">
            <a:extLst>
              <a:ext uri="{FF2B5EF4-FFF2-40B4-BE49-F238E27FC236}">
                <a16:creationId xmlns:a16="http://schemas.microsoft.com/office/drawing/2014/main" id="{A3087978-ADB0-9B4E-86AE-ECCCC37C6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1773239"/>
            <a:ext cx="3673475" cy="330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1" descr="Brachytherapy">
            <a:extLst>
              <a:ext uri="{FF2B5EF4-FFF2-40B4-BE49-F238E27FC236}">
                <a16:creationId xmlns:a16="http://schemas.microsoft.com/office/drawing/2014/main" id="{0B359490-6D8B-0D45-BBF1-730B8C3DC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638" y="1773239"/>
            <a:ext cx="446405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Rectangle 12">
            <a:extLst>
              <a:ext uri="{FF2B5EF4-FFF2-40B4-BE49-F238E27FC236}">
                <a16:creationId xmlns:a16="http://schemas.microsoft.com/office/drawing/2014/main" id="{635AEE88-57A2-D941-8E8C-B2B9AB1DB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5157788"/>
            <a:ext cx="208915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en-BR" sz="2000"/>
              <a:t>Césio e Cobalto</a:t>
            </a:r>
          </a:p>
        </p:txBody>
      </p:sp>
      <p:sp>
        <p:nvSpPr>
          <p:cNvPr id="6153" name="Rectangle 13">
            <a:extLst>
              <a:ext uri="{FF2B5EF4-FFF2-40B4-BE49-F238E27FC236}">
                <a16:creationId xmlns:a16="http://schemas.microsoft.com/office/drawing/2014/main" id="{F622A72B-CEDC-094F-BAEF-AF79893CA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3" y="5445126"/>
            <a:ext cx="251936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en-BR" sz="2000"/>
              <a:t>Iodo, Irídio e Paládio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humb">
            <a:extLst>
              <a:ext uri="{FF2B5EF4-FFF2-40B4-BE49-F238E27FC236}">
                <a16:creationId xmlns:a16="http://schemas.microsoft.com/office/drawing/2014/main" id="{55CF37FF-4DD2-3C46-A736-F14BC44A1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>
            <a:extLst>
              <a:ext uri="{FF2B5EF4-FFF2-40B4-BE49-F238E27FC236}">
                <a16:creationId xmlns:a16="http://schemas.microsoft.com/office/drawing/2014/main" id="{80795E18-ABDB-DB46-B785-84D7CA323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AA47D85-36E1-C243-990E-0706E2C6EEE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927351" y="188913"/>
            <a:ext cx="6048375" cy="863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pt-BR" altLang="en-BR" b="1"/>
              <a:t>	</a:t>
            </a:r>
            <a:r>
              <a:rPr lang="pt-BR" altLang="en-BR" sz="3600" b="1"/>
              <a:t>Aplicações na Medicina</a:t>
            </a: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416AEC56-805C-574D-8F28-6F3E68498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765176"/>
            <a:ext cx="69850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en-BR" sz="2800"/>
              <a:t>- Radioterapia externa e Braquiterapia</a:t>
            </a:r>
            <a:endParaRPr lang="pt-BR" altLang="en-BR" sz="3200"/>
          </a:p>
        </p:txBody>
      </p:sp>
      <p:pic>
        <p:nvPicPr>
          <p:cNvPr id="7174" name="Picture 6" descr="probabilidades">
            <a:extLst>
              <a:ext uri="{FF2B5EF4-FFF2-40B4-BE49-F238E27FC236}">
                <a16:creationId xmlns:a16="http://schemas.microsoft.com/office/drawing/2014/main" id="{C232F37A-EAEA-3040-ADEE-22BB44159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3" y="1341438"/>
            <a:ext cx="6119812" cy="540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humb">
            <a:extLst>
              <a:ext uri="{FF2B5EF4-FFF2-40B4-BE49-F238E27FC236}">
                <a16:creationId xmlns:a16="http://schemas.microsoft.com/office/drawing/2014/main" id="{56A1339F-0454-384E-81F7-36F8B3363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>
            <a:extLst>
              <a:ext uri="{FF2B5EF4-FFF2-40B4-BE49-F238E27FC236}">
                <a16:creationId xmlns:a16="http://schemas.microsoft.com/office/drawing/2014/main" id="{520617EE-CB20-C34A-85B0-557BA6B1E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8EA208E6-72C0-344D-898E-42D776E4B59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00375" y="188913"/>
            <a:ext cx="6408738" cy="863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pt-BR" altLang="en-BR" b="1"/>
              <a:t>	</a:t>
            </a:r>
            <a:r>
              <a:rPr lang="pt-BR" altLang="en-BR" sz="3600" b="1"/>
              <a:t>Aplicações na Engenharia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92C9DFE3-C24A-9B4B-AF10-43A855EF2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765176"/>
            <a:ext cx="69850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en-BR" sz="2800"/>
              <a:t>- Gamagrafia</a:t>
            </a:r>
            <a:endParaRPr lang="pt-BR" altLang="en-BR" sz="3200"/>
          </a:p>
        </p:txBody>
      </p:sp>
      <p:pic>
        <p:nvPicPr>
          <p:cNvPr id="8198" name="Picture 7" descr="gamagr9">
            <a:extLst>
              <a:ext uri="{FF2B5EF4-FFF2-40B4-BE49-F238E27FC236}">
                <a16:creationId xmlns:a16="http://schemas.microsoft.com/office/drawing/2014/main" id="{5257931A-B0D1-1B40-A1DD-7C8AA2182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1" y="1268413"/>
            <a:ext cx="6696075" cy="293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8" descr="caract2">
            <a:extLst>
              <a:ext uri="{FF2B5EF4-FFF2-40B4-BE49-F238E27FC236}">
                <a16:creationId xmlns:a16="http://schemas.microsoft.com/office/drawing/2014/main" id="{E3B0A1CE-B5AB-3E49-A9B6-B07835452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214" y="4292600"/>
            <a:ext cx="3311525" cy="226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Rectangle 9">
            <a:extLst>
              <a:ext uri="{FF2B5EF4-FFF2-40B4-BE49-F238E27FC236}">
                <a16:creationId xmlns:a16="http://schemas.microsoft.com/office/drawing/2014/main" id="{CF008630-8185-6448-AFFF-A7E9148D3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5516563"/>
            <a:ext cx="208915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en-BR" sz="2000"/>
              <a:t>Césio, Cobalto e Selênio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thumb">
            <a:extLst>
              <a:ext uri="{FF2B5EF4-FFF2-40B4-BE49-F238E27FC236}">
                <a16:creationId xmlns:a16="http://schemas.microsoft.com/office/drawing/2014/main" id="{4F76A992-D068-524B-AA7A-2DFA27D11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650" y="5589588"/>
            <a:ext cx="12398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3">
            <a:extLst>
              <a:ext uri="{FF2B5EF4-FFF2-40B4-BE49-F238E27FC236}">
                <a16:creationId xmlns:a16="http://schemas.microsoft.com/office/drawing/2014/main" id="{6EA3805E-4ACD-A84B-96C8-710B2E91D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pt-BR" altLang="en-BR" sz="36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pt-BR" altLang="en-BR" sz="80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pt-BR" altLang="en-BR" sz="800"/>
              <a:t>	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1081DF2E-CCA5-4B4B-B5AA-F3E348CA1B7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00375" y="188913"/>
            <a:ext cx="6408738" cy="863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pt-BR" altLang="en-BR" b="1"/>
              <a:t>	</a:t>
            </a:r>
            <a:r>
              <a:rPr lang="pt-BR" altLang="en-BR" sz="3600" b="1"/>
              <a:t>Aplicações Militares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401F99EE-15A7-3E44-A64B-20AD61844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765176"/>
            <a:ext cx="69850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en-BR" sz="2800"/>
              <a:t>- Bombas de fissão nuclear</a:t>
            </a:r>
            <a:endParaRPr lang="pt-BR" altLang="en-BR" sz="3200"/>
          </a:p>
        </p:txBody>
      </p:sp>
      <p:sp>
        <p:nvSpPr>
          <p:cNvPr id="9222" name="Rectangle 7">
            <a:extLst>
              <a:ext uri="{FF2B5EF4-FFF2-40B4-BE49-F238E27FC236}">
                <a16:creationId xmlns:a16="http://schemas.microsoft.com/office/drawing/2014/main" id="{23D22609-DA3F-7842-934F-491EE9BD6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805488"/>
            <a:ext cx="76327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 altLang="en-BR" sz="2000"/>
              <a:t>Amostra natural: ~ 99% de Urânio-238  e ~ 1% de Urânio-235</a:t>
            </a:r>
          </a:p>
        </p:txBody>
      </p:sp>
      <p:pic>
        <p:nvPicPr>
          <p:cNvPr id="9223" name="Picture 8" descr="309px-Nuclear_fission">
            <a:extLst>
              <a:ext uri="{FF2B5EF4-FFF2-40B4-BE49-F238E27FC236}">
                <a16:creationId xmlns:a16="http://schemas.microsoft.com/office/drawing/2014/main" id="{C833FAFA-800B-614A-8C80-28220B414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389" y="1133475"/>
            <a:ext cx="294322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346</Words>
  <Application>Microsoft Macintosh PowerPoint</Application>
  <PresentationFormat>Widescreen</PresentationFormat>
  <Paragraphs>80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Aplicações da Radiação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REA – Parte 1</dc:title>
  <dc:creator>Julio Cesar Del Cioppo Ribeiro</dc:creator>
  <cp:lastModifiedBy>Julio Cesar Del Cioppo Ribeiro</cp:lastModifiedBy>
  <cp:revision>3</cp:revision>
  <dcterms:created xsi:type="dcterms:W3CDTF">2021-03-20T22:46:14Z</dcterms:created>
  <dcterms:modified xsi:type="dcterms:W3CDTF">2021-03-24T14:09:19Z</dcterms:modified>
</cp:coreProperties>
</file>