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EB Garamond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gOfyzivlDX+5jcTMxzr5ZRYt8d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EBGaramond-regular.fntdata"/><Relationship Id="rId14" Type="http://schemas.openxmlformats.org/officeDocument/2006/relationships/slide" Target="slides/slide10.xml"/><Relationship Id="rId17" Type="http://schemas.openxmlformats.org/officeDocument/2006/relationships/font" Target="fonts/EBGaramond-italic.fntdata"/><Relationship Id="rId16" Type="http://schemas.openxmlformats.org/officeDocument/2006/relationships/font" Target="fonts/EBGaramond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EBGaramond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B Garamond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2"/>
          <p:cNvSpPr txBox="1"/>
          <p:nvPr>
            <p:ph idx="10" type="dt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1" type="ftr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/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" type="body"/>
          </p:nvPr>
        </p:nvSpPr>
        <p:spPr>
          <a:xfrm rot="5400000">
            <a:off x="3998119" y="-1589974"/>
            <a:ext cx="4195763" cy="11274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0" type="dt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1" type="ftr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2" type="sldNum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0" type="dt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1" type="ftr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2" type="sldNum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title"/>
          </p:nvPr>
        </p:nvSpPr>
        <p:spPr>
          <a:xfrm>
            <a:off x="458694" y="365760"/>
            <a:ext cx="108951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B Garamond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4"/>
          <p:cNvSpPr txBox="1"/>
          <p:nvPr>
            <p:ph idx="10" type="dt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458694" y="365760"/>
            <a:ext cx="108951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458695" y="1825625"/>
            <a:ext cx="556110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2" type="body"/>
          </p:nvPr>
        </p:nvSpPr>
        <p:spPr>
          <a:xfrm>
            <a:off x="6172199" y="1825625"/>
            <a:ext cx="55611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0" type="dt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/>
          <p:nvPr>
            <p:ph type="title"/>
          </p:nvPr>
        </p:nvSpPr>
        <p:spPr>
          <a:xfrm>
            <a:off x="458694" y="365125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" type="body"/>
          </p:nvPr>
        </p:nvSpPr>
        <p:spPr>
          <a:xfrm>
            <a:off x="465256" y="1752600"/>
            <a:ext cx="553231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1"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6"/>
          <p:cNvSpPr txBox="1"/>
          <p:nvPr>
            <p:ph idx="2" type="body"/>
          </p:nvPr>
        </p:nvSpPr>
        <p:spPr>
          <a:xfrm>
            <a:off x="465256" y="2666999"/>
            <a:ext cx="5532319" cy="352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3" type="body"/>
          </p:nvPr>
        </p:nvSpPr>
        <p:spPr>
          <a:xfrm>
            <a:off x="6172200" y="1752600"/>
            <a:ext cx="556110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1"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4" type="body"/>
          </p:nvPr>
        </p:nvSpPr>
        <p:spPr>
          <a:xfrm>
            <a:off x="6172200" y="2666999"/>
            <a:ext cx="5561106" cy="352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0" type="dt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1" type="ftr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2" type="sldNum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/>
          <p:nvPr>
            <p:ph type="title"/>
          </p:nvPr>
        </p:nvSpPr>
        <p:spPr>
          <a:xfrm>
            <a:off x="458694" y="365760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0" type="dt"/>
          </p:nvPr>
        </p:nvSpPr>
        <p:spPr>
          <a:xfrm>
            <a:off x="458693" y="6416675"/>
            <a:ext cx="29217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1" type="ftr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2" type="sldNum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/>
          <p:nvPr>
            <p:ph idx="10" type="dt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1" type="ftr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2" type="sldNum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9"/>
          <p:cNvSpPr txBox="1"/>
          <p:nvPr>
            <p:ph idx="10" type="dt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1" type="ftr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2" type="sldNum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66" name="Google Shape;66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20"/>
          <p:cNvSpPr txBox="1"/>
          <p:nvPr>
            <p:ph idx="10" type="dt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1" type="ftr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2" type="sldNum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rgbClr val="DFD9D4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" name="Google Shape;7;p11"/>
          <p:cNvSpPr txBox="1"/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B Garamond"/>
              <a:buNone/>
              <a:defRPr b="0" i="0" sz="44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1"/>
          <p:cNvSpPr txBox="1"/>
          <p:nvPr>
            <p:ph idx="1" type="body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0" type="dt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1" type="ftr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2" type="sldNum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A picture containing sitting&#10;&#10;Description automatically generated" id="12" name="Google Shape;12;p11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8534400" y="0"/>
            <a:ext cx="3654612" cy="457534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8" name="Google Shape;88;p1"/>
          <p:cNvSpPr txBox="1"/>
          <p:nvPr>
            <p:ph type="ctrTitle"/>
          </p:nvPr>
        </p:nvSpPr>
        <p:spPr>
          <a:xfrm>
            <a:off x="6089271" y="2053248"/>
            <a:ext cx="5494500" cy="28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lang="pt-BR" sz="4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 CONTRIBUIÇÃO DE ABORDAGENS LÚDICAS PARA A INCLUSÃO DE CRIANÇAS COM TRANSTORNO DO ESPECTRO AUTISTA (TEA)</a:t>
            </a:r>
            <a:endParaRPr sz="4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 rot="10800000">
            <a:off x="-1" y="5079"/>
            <a:ext cx="5105442" cy="6776721"/>
            <a:chOff x="8059620" y="41922"/>
            <a:chExt cx="3997615" cy="6816077"/>
          </a:xfrm>
        </p:grpSpPr>
        <p:pic>
          <p:nvPicPr>
            <p:cNvPr id="90" name="Google Shape;90;p1"/>
            <p:cNvPicPr preferRelativeResize="0"/>
            <p:nvPr/>
          </p:nvPicPr>
          <p:blipFill rotWithShape="1">
            <a:blip r:embed="rId3">
              <a:alphaModFix amt="10000"/>
            </a:blip>
            <a:srcRect b="17291" l="22818" r="0" t="0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"/>
            <p:cNvPicPr preferRelativeResize="0"/>
            <p:nvPr/>
          </p:nvPicPr>
          <p:blipFill rotWithShape="1">
            <a:blip r:embed="rId3">
              <a:alphaModFix amt="16000"/>
            </a:blip>
            <a:srcRect b="0" l="0" r="40690" t="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Gradiente geométrico amarelo e violeta" id="92" name="Google Shape;92;p1"/>
          <p:cNvPicPr preferRelativeResize="0"/>
          <p:nvPr/>
        </p:nvPicPr>
        <p:blipFill rotWithShape="1">
          <a:blip r:embed="rId4">
            <a:alphaModFix/>
          </a:blip>
          <a:srcRect b="0" l="18886" r="28445" t="0"/>
          <a:stretch/>
        </p:blipFill>
        <p:spPr>
          <a:xfrm>
            <a:off x="637750" y="418800"/>
            <a:ext cx="4817449" cy="53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201450" y="6090100"/>
            <a:ext cx="1178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ABORDAGENS LÚDICAS PARA EDUCAÇÃO INCLUSIVA EM CRIANÇAS COM TEA © 2021 de Marcele Kaczanoski está licenciado sob CC BY-NC-SA 4.0. Para ver uma cópia desta licença, visite http://creativecommons.org/licenses/by-nc-sa/4.0/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6" name="Google Shape;176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77" name="Google Shape;177;p10"/>
          <p:cNvGrpSpPr/>
          <p:nvPr/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78" name="Google Shape;178;p10"/>
            <p:cNvPicPr preferRelativeResize="0"/>
            <p:nvPr/>
          </p:nvPicPr>
          <p:blipFill rotWithShape="1">
            <a:blip r:embed="rId3">
              <a:alphaModFix amt="10000"/>
            </a:blip>
            <a:srcRect b="0" l="0" r="0" t="0"/>
            <a:stretch/>
          </p:blipFill>
          <p:spPr>
            <a:xfrm>
              <a:off x="7073255" y="0"/>
              <a:ext cx="511569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10"/>
            <p:cNvPicPr preferRelativeResize="0"/>
            <p:nvPr/>
          </p:nvPicPr>
          <p:blipFill rotWithShape="1">
            <a:blip r:embed="rId4">
              <a:alphaModFix amt="7000"/>
            </a:blip>
            <a:srcRect b="0" l="0" r="0" t="0"/>
            <a:stretch/>
          </p:blipFill>
          <p:spPr>
            <a:xfrm rot="-5400000">
              <a:off x="5412135" y="-947254"/>
              <a:ext cx="5562598" cy="74571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10"/>
          <p:cNvSpPr txBox="1"/>
          <p:nvPr>
            <p:ph type="title"/>
          </p:nvPr>
        </p:nvSpPr>
        <p:spPr>
          <a:xfrm>
            <a:off x="1563625" y="559813"/>
            <a:ext cx="9067799" cy="1664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mbria"/>
              <a:buNone/>
            </a:pPr>
            <a:r>
              <a:rPr lang="pt-BR" sz="3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QUER SABER MAIS SOBRE O QUE VEM SENDO DISCUTIDO SOBRE EDUCAÇÃO INCLUSIVA?</a:t>
            </a:r>
            <a:endParaRPr sz="3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10"/>
          <p:cNvSpPr txBox="1"/>
          <p:nvPr>
            <p:ph idx="1" type="body"/>
          </p:nvPr>
        </p:nvSpPr>
        <p:spPr>
          <a:xfrm>
            <a:off x="1118219" y="2283832"/>
            <a:ext cx="99585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JORNALISMO TV CULTURA. Educação inclusiva: especialista fala sobre nova política de educação especial. 2020. Disponível em: &lt;https://www.youtube.com/watch?v=9rR1OGeuOVM&amp;ab_channel=JornalismoTVCultura&gt;. Acesso em: 10 mar. 2021.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MINISTÉRIO DA EDUCAÇÃO. Política Nacional de Educação Especial 2020 (PNEE 2020). 2020. Disponível em: &lt;https://www.youtube.com/watch?v=ga4LLhlIyFI&amp;ab_channel=Minist%C3%A9riodaEduca%C3%A7%C3%A3o&gt;. Acesso em: 10 mar. 2021.</a:t>
            </a:r>
            <a:endParaRPr/>
          </a:p>
          <a:p>
            <a:pPr indent="-101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 rot="10800000">
            <a:off x="6951981" y="2"/>
            <a:ext cx="5236971" cy="6858000"/>
            <a:chOff x="20829" y="0"/>
            <a:chExt cx="5236971" cy="6857999"/>
          </a:xfrm>
        </p:grpSpPr>
        <p:pic>
          <p:nvPicPr>
            <p:cNvPr id="101" name="Google Shape;101;p2"/>
            <p:cNvPicPr preferRelativeResize="0"/>
            <p:nvPr/>
          </p:nvPicPr>
          <p:blipFill rotWithShape="1">
            <a:blip r:embed="rId3">
              <a:alphaModFix amt="15000"/>
            </a:blip>
            <a:srcRect b="0" l="0" r="0" t="0"/>
            <a:stretch/>
          </p:blipFill>
          <p:spPr>
            <a:xfrm>
              <a:off x="20829" y="692703"/>
              <a:ext cx="5236971" cy="6165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2"/>
            <p:cNvPicPr preferRelativeResize="0"/>
            <p:nvPr/>
          </p:nvPicPr>
          <p:blipFill rotWithShape="1">
            <a:blip r:embed="rId3">
              <a:alphaModFix amt="8000"/>
            </a:blip>
            <a:srcRect b="19117" l="19154" r="0" t="0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2"/>
          <p:cNvSpPr txBox="1"/>
          <p:nvPr>
            <p:ph type="title"/>
          </p:nvPr>
        </p:nvSpPr>
        <p:spPr>
          <a:xfrm>
            <a:off x="1168880" y="344153"/>
            <a:ext cx="9891622" cy="1664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mbria"/>
              <a:buNone/>
            </a:pPr>
            <a:r>
              <a:rPr b="1" lang="pt-BR" sz="3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 QUE É TRANSTORNO DO ESPECTRO AUTISTA (TEA)?</a:t>
            </a:r>
            <a:endParaRPr b="1" sz="3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521898" y="1938777"/>
            <a:ext cx="10955105" cy="4274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 TEA é uma síndrome caracterizada por anormalidades no desenvolvimento, afetando aspectos como: interação social, comunicação, linguagem e presença de comportamentos e interesses restritos do indivíduo. Estima-se que cerca de dois milhões de brasileiros são autistas. Devido às causas desconhecidas do autismo, o diagnóstico é impreciso, mesmo com exame genético, não é possível afirmar com exatidão a incidência do TEA. </a:t>
            </a:r>
            <a:endParaRPr sz="2000">
              <a:solidFill>
                <a:srgbClr val="FFFFFF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 por consequência, há dificuldades de encontrar profissionais preparados para lidar com o transtorno, principalmente nas redes públicas. Dessa forma, uma das saídas é buscar abordagens que atuem de maneira lúdica e contemplem um maior número de manifestações do espectro, de maneira que atenda crianças com TEA, por meio de atividades coletivas e individuais.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 interação é proporcionar caminhos que favoreçam e facilitem as áreas psicomotoras e sociais, além de controlar a hiperatividade, falta de atenção, impulsividade de crianças que possuem um quadro clínico de autismo.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DFD9D4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 rot="10800000">
            <a:off x="0" y="5080"/>
            <a:ext cx="3464215" cy="4598234"/>
            <a:chOff x="8059620" y="41922"/>
            <a:chExt cx="3997615" cy="6816077"/>
          </a:xfrm>
        </p:grpSpPr>
        <p:pic>
          <p:nvPicPr>
            <p:cNvPr id="113" name="Google Shape;113;p3"/>
            <p:cNvPicPr preferRelativeResize="0"/>
            <p:nvPr/>
          </p:nvPicPr>
          <p:blipFill rotWithShape="1">
            <a:blip r:embed="rId3">
              <a:alphaModFix amt="10000"/>
            </a:blip>
            <a:srcRect b="17291" l="22818" r="0" t="0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3"/>
            <p:cNvPicPr preferRelativeResize="0"/>
            <p:nvPr/>
          </p:nvPicPr>
          <p:blipFill rotWithShape="1">
            <a:blip r:embed="rId3">
              <a:alphaModFix amt="16000"/>
            </a:blip>
            <a:srcRect b="0" l="0" r="40690" t="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3"/>
          <p:cNvSpPr txBox="1"/>
          <p:nvPr>
            <p:ph type="title"/>
          </p:nvPr>
        </p:nvSpPr>
        <p:spPr>
          <a:xfrm>
            <a:off x="838201" y="559813"/>
            <a:ext cx="4876800" cy="55779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mbria"/>
              <a:buNone/>
            </a:pPr>
            <a:r>
              <a:rPr b="1" lang="pt-BR" sz="3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QUAL A IMPORTÂNCIA DA EDUCAÇÃO INCLUSIVA PARA CRIANÇA COM TEA?</a:t>
            </a:r>
            <a:endParaRPr b="1" sz="3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6" name="Google Shape;116;p3"/>
          <p:cNvSpPr txBox="1"/>
          <p:nvPr>
            <p:ph idx="1" type="body"/>
          </p:nvPr>
        </p:nvSpPr>
        <p:spPr>
          <a:xfrm>
            <a:off x="6324600" y="716366"/>
            <a:ext cx="5408706" cy="5396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pt-BR" sz="2200">
                <a:latin typeface="Cambria"/>
                <a:ea typeface="Cambria"/>
                <a:cs typeface="Cambria"/>
                <a:sym typeface="Cambria"/>
              </a:rPr>
              <a:t>Há necessidade de abordagens lúdicas que contemplem alunos com TEA, de modo que sejam incluídos nas atividades elaboradas no dia a dia escolar, já que muitas vezes há um grau de maior dificuldade de crianças autistas, impossibilitando sua participação.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pt-BR" sz="2200">
                <a:latin typeface="Cambria"/>
                <a:ea typeface="Cambria"/>
                <a:cs typeface="Cambria"/>
                <a:sym typeface="Cambria"/>
              </a:rPr>
              <a:t>Dessa forma, torna-se importante a reformulação e criação de atividades que incluam crianças com TEA (Transtorno do Espectro Autista), de forma que exista interação e envolvimento com outras crianças. Contribuindo para o processo e ensino e aprendizagem de todos.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DFD9D4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23" name="Google Shape;123;p4"/>
          <p:cNvGrpSpPr/>
          <p:nvPr/>
        </p:nvGrpSpPr>
        <p:grpSpPr>
          <a:xfrm flipH="1" rot="10800000">
            <a:off x="3048" y="2"/>
            <a:ext cx="5236971" cy="6858000"/>
            <a:chOff x="20829" y="0"/>
            <a:chExt cx="5236971" cy="6857999"/>
          </a:xfrm>
        </p:grpSpPr>
        <p:pic>
          <p:nvPicPr>
            <p:cNvPr id="124" name="Google Shape;124;p4"/>
            <p:cNvPicPr preferRelativeResize="0"/>
            <p:nvPr/>
          </p:nvPicPr>
          <p:blipFill rotWithShape="1">
            <a:blip r:embed="rId3">
              <a:alphaModFix amt="10000"/>
            </a:blip>
            <a:srcRect b="0" l="0" r="0" t="0"/>
            <a:stretch/>
          </p:blipFill>
          <p:spPr>
            <a:xfrm>
              <a:off x="20829" y="692703"/>
              <a:ext cx="5236971" cy="6165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4"/>
            <p:cNvPicPr preferRelativeResize="0"/>
            <p:nvPr/>
          </p:nvPicPr>
          <p:blipFill rotWithShape="1">
            <a:blip r:embed="rId3">
              <a:alphaModFix amt="10000"/>
            </a:blip>
            <a:srcRect b="19117" l="19154" r="0" t="0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" name="Google Shape;126;p4"/>
          <p:cNvSpPr txBox="1"/>
          <p:nvPr>
            <p:ph type="title"/>
          </p:nvPr>
        </p:nvSpPr>
        <p:spPr>
          <a:xfrm>
            <a:off x="838201" y="559813"/>
            <a:ext cx="3352799" cy="55779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b="1" lang="pt-BR" sz="4000">
                <a:latin typeface="Cambria"/>
                <a:ea typeface="Cambria"/>
                <a:cs typeface="Cambria"/>
                <a:sym typeface="Cambria"/>
              </a:rPr>
              <a:t>QUAIS OS OBJETIVOS DE PRÁTICAS INCLUSIVAS?</a:t>
            </a:r>
            <a:endParaRPr b="1"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7" name="Google Shape;127;p4"/>
          <p:cNvGrpSpPr/>
          <p:nvPr/>
        </p:nvGrpSpPr>
        <p:grpSpPr>
          <a:xfrm>
            <a:off x="4807223" y="818052"/>
            <a:ext cx="7003777" cy="5121900"/>
            <a:chOff x="0" y="360852"/>
            <a:chExt cx="7003777" cy="5121900"/>
          </a:xfrm>
        </p:grpSpPr>
        <p:sp>
          <p:nvSpPr>
            <p:cNvPr id="128" name="Google Shape;128;p4"/>
            <p:cNvSpPr/>
            <p:nvPr/>
          </p:nvSpPr>
          <p:spPr>
            <a:xfrm>
              <a:off x="0" y="360852"/>
              <a:ext cx="7003777" cy="16497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80532" y="441384"/>
              <a:ext cx="6842713" cy="14886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venir"/>
                <a:buNone/>
              </a:pPr>
              <a:r>
                <a:rPr b="0" i="0" lang="pt-BR" sz="30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Elaborar novas abordagens que incluam crianças com TEA no ambiente escolar.</a:t>
              </a:r>
              <a:endParaRPr b="0" i="0" sz="3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0" y="2096952"/>
              <a:ext cx="7003777" cy="1649700"/>
            </a:xfrm>
            <a:prstGeom prst="roundRect">
              <a:avLst>
                <a:gd fmla="val 16667" name="adj"/>
              </a:avLst>
            </a:prstGeom>
            <a:solidFill>
              <a:srgbClr val="8CBAB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80532" y="2177484"/>
              <a:ext cx="6842713" cy="14886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venir"/>
                <a:buNone/>
              </a:pPr>
              <a:r>
                <a:rPr b="0" i="0" lang="pt-BR" sz="30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Aplicar as atividades de modo que exista interação entre todas as crianças.</a:t>
              </a:r>
              <a:endParaRPr b="0" i="0" sz="3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0" y="3833052"/>
              <a:ext cx="7003777" cy="1649700"/>
            </a:xfrm>
            <a:prstGeom prst="roundRect">
              <a:avLst>
                <a:gd fmla="val 16667" name="adj"/>
              </a:avLst>
            </a:prstGeom>
            <a:solidFill>
              <a:srgbClr val="CB966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80532" y="3913584"/>
              <a:ext cx="6842713" cy="14886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venir"/>
                <a:buNone/>
              </a:pPr>
              <a:r>
                <a:rPr b="0" i="0" lang="pt-BR" sz="30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Refletir se essas práticas pedagógicas auxiliam no processo de ensino e aprendizagem de crianças autistas.</a:t>
              </a:r>
              <a:endParaRPr b="0" i="0" sz="3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flipH="1" rot="10800000">
            <a:off x="0" y="2"/>
            <a:ext cx="5236971" cy="6858000"/>
            <a:chOff x="20829" y="0"/>
            <a:chExt cx="5236971" cy="6857999"/>
          </a:xfrm>
        </p:grpSpPr>
        <p:pic>
          <p:nvPicPr>
            <p:cNvPr id="141" name="Google Shape;141;p5"/>
            <p:cNvPicPr preferRelativeResize="0"/>
            <p:nvPr/>
          </p:nvPicPr>
          <p:blipFill rotWithShape="1">
            <a:blip r:embed="rId3">
              <a:alphaModFix amt="15000"/>
            </a:blip>
            <a:srcRect b="0" l="0" r="0" t="0"/>
            <a:stretch/>
          </p:blipFill>
          <p:spPr>
            <a:xfrm>
              <a:off x="20829" y="692703"/>
              <a:ext cx="5236971" cy="6165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5"/>
            <p:cNvPicPr preferRelativeResize="0"/>
            <p:nvPr/>
          </p:nvPicPr>
          <p:blipFill rotWithShape="1">
            <a:blip r:embed="rId3">
              <a:alphaModFix amt="8000"/>
            </a:blip>
            <a:srcRect b="19117" l="19154" r="0" t="0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5"/>
          <p:cNvSpPr/>
          <p:nvPr/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rgbClr val="DFD9D4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5" name="Google Shape;145;p5"/>
          <p:cNvSpPr txBox="1"/>
          <p:nvPr>
            <p:ph type="title"/>
          </p:nvPr>
        </p:nvSpPr>
        <p:spPr>
          <a:xfrm>
            <a:off x="1143318" y="914400"/>
            <a:ext cx="4952681" cy="51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b="1" lang="pt-BR">
                <a:latin typeface="Cambria"/>
                <a:ea typeface="Cambria"/>
                <a:cs typeface="Cambria"/>
                <a:sym typeface="Cambria"/>
              </a:rPr>
              <a:t>PROPOSTA DE CONTEÚDO</a:t>
            </a:r>
            <a:endParaRPr/>
          </a:p>
        </p:txBody>
      </p:sp>
      <p:sp>
        <p:nvSpPr>
          <p:cNvPr id="146" name="Google Shape;146;p5"/>
          <p:cNvSpPr txBox="1"/>
          <p:nvPr>
            <p:ph idx="1" type="body"/>
          </p:nvPr>
        </p:nvSpPr>
        <p:spPr>
          <a:xfrm>
            <a:off x="6037054" y="914400"/>
            <a:ext cx="5346939" cy="51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pt-BR" sz="2100">
                <a:latin typeface="Cambria"/>
                <a:ea typeface="Cambria"/>
                <a:cs typeface="Cambria"/>
                <a:sym typeface="Cambria"/>
              </a:rPr>
              <a:t>As atividades sugeridas terão como tema os animais, tanto os silvestres como os de estimação. Quando falamos em animais, podemos utilizar dos sons para estimular a comunicação e linguagem dos alunos. A alfabetização pode ser estimulada pelos nomes dos animais, através das sílabas e as atividades de imitação podem estimular ações psicomotoras. 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b="1" lang="pt-BR" sz="2100">
                <a:latin typeface="Cambria"/>
                <a:ea typeface="Cambria"/>
                <a:cs typeface="Cambria"/>
                <a:sym typeface="Cambria"/>
              </a:rPr>
              <a:t>PÚBLICO ALVO:</a:t>
            </a:r>
            <a:r>
              <a:rPr lang="pt-BR" sz="2100">
                <a:latin typeface="Cambria"/>
                <a:ea typeface="Cambria"/>
                <a:cs typeface="Cambria"/>
                <a:sym typeface="Cambria"/>
              </a:rPr>
              <a:t> Ensino Fundamental I – 3° ano (Idade: 8 anos) </a:t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>
            <p:ph type="title"/>
          </p:nvPr>
        </p:nvSpPr>
        <p:spPr>
          <a:xfrm>
            <a:off x="458694" y="365760"/>
            <a:ext cx="108951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b="1" lang="pt-BR" sz="3200">
                <a:latin typeface="Cambria"/>
                <a:ea typeface="Cambria"/>
                <a:cs typeface="Cambria"/>
                <a:sym typeface="Cambria"/>
              </a:rPr>
              <a:t>ATIVIDADE 1</a:t>
            </a:r>
            <a:br>
              <a:rPr b="1" lang="pt-BR" sz="3200">
                <a:latin typeface="Cambria"/>
                <a:ea typeface="Cambria"/>
                <a:cs typeface="Cambria"/>
                <a:sym typeface="Cambria"/>
              </a:rPr>
            </a:br>
            <a:r>
              <a:rPr b="1" lang="pt-BR" sz="3200">
                <a:latin typeface="Cambria"/>
                <a:ea typeface="Cambria"/>
                <a:cs typeface="Cambria"/>
                <a:sym typeface="Cambria"/>
              </a:rPr>
              <a:t> DADO DA IMITAÇÃO </a:t>
            </a:r>
            <a:endParaRPr b="1"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2" name="Google Shape;152;p6"/>
          <p:cNvSpPr txBox="1"/>
          <p:nvPr>
            <p:ph idx="1" type="body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ambria"/>
                <a:ea typeface="Cambria"/>
                <a:cs typeface="Cambria"/>
                <a:sym typeface="Cambria"/>
              </a:rPr>
              <a:t>Recursos Físicos: Sala de aula (ou ar livre)                                                                                                       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ambria"/>
                <a:ea typeface="Cambria"/>
                <a:cs typeface="Cambria"/>
                <a:sym typeface="Cambria"/>
              </a:rPr>
              <a:t>Materiais: Cartolina colorida e fichas feitas de papel A4. 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ambria"/>
                <a:ea typeface="Cambria"/>
                <a:cs typeface="Cambria"/>
                <a:sym typeface="Cambria"/>
              </a:rPr>
              <a:t>Metodologia: Fazer um dado de cartolina com seis lados, de forma que cada lado seja uma cor diferente. Cada cor representará um animal, que estará identificado nas fichas. Exemplo: laranja – gato/ verde – cão/ roxo – galinha/ azul – peixe/ amarelo – elefante/ rosa – pássaro. O aluno joga o dado e tira uma cor. A professora dirá que animal é e os outros alunos deverão adivinhar. Essa atividade tem como objetivo trabalhar a interação entre os colegas, estimular a coordenação motora e a criatividade. 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/>
          <p:nvPr>
            <p:ph type="title"/>
          </p:nvPr>
        </p:nvSpPr>
        <p:spPr>
          <a:xfrm>
            <a:off x="458694" y="365760"/>
            <a:ext cx="108951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b="1" lang="pt-BR" sz="3200">
                <a:latin typeface="Cambria"/>
                <a:ea typeface="Cambria"/>
                <a:cs typeface="Cambria"/>
                <a:sym typeface="Cambria"/>
              </a:rPr>
              <a:t>ATIVIDADE 2 </a:t>
            </a:r>
            <a:br>
              <a:rPr b="1" lang="pt-BR" sz="3200">
                <a:latin typeface="Cambria"/>
                <a:ea typeface="Cambria"/>
                <a:cs typeface="Cambria"/>
                <a:sym typeface="Cambria"/>
              </a:rPr>
            </a:br>
            <a:r>
              <a:rPr b="1" lang="pt-BR" sz="3200">
                <a:latin typeface="Cambria"/>
                <a:ea typeface="Cambria"/>
                <a:cs typeface="Cambria"/>
                <a:sym typeface="Cambria"/>
              </a:rPr>
              <a:t>CONSTRUÇÃO DE HISTÓRIA </a:t>
            </a:r>
            <a:endParaRPr b="1"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8" name="Google Shape;158;p7"/>
          <p:cNvSpPr txBox="1"/>
          <p:nvPr>
            <p:ph idx="1" type="body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ambria"/>
                <a:ea typeface="Cambria"/>
                <a:cs typeface="Cambria"/>
                <a:sym typeface="Cambria"/>
              </a:rPr>
              <a:t>Recursos Físicos: Sala de aula 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ambria"/>
                <a:ea typeface="Cambria"/>
                <a:cs typeface="Cambria"/>
                <a:sym typeface="Cambria"/>
              </a:rPr>
              <a:t>Materiais: Projetor, computador, folha sulfite, lápis de cor. 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ambria"/>
                <a:ea typeface="Cambria"/>
                <a:cs typeface="Cambria"/>
                <a:sym typeface="Cambria"/>
              </a:rPr>
              <a:t>Metodologia: Após a brincadeira com os dados, unir os alunos para a construção de uma história envolvendo os animais como personagens. Cada criança deve participar, formulando uma parte da história. Depois de pronto, a professora deve conta-la. A imitação dos animais e as expressões faciais são necessárias para estimular a comunicação e linguagem. É interessante, após a finalização, pedir para as crianças ilustrarem a história, do jeito que preferirem. 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>
            <p:ph type="title"/>
          </p:nvPr>
        </p:nvSpPr>
        <p:spPr>
          <a:xfrm>
            <a:off x="458694" y="365760"/>
            <a:ext cx="108951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b="1" lang="pt-BR" sz="3200">
                <a:latin typeface="Cambria"/>
                <a:ea typeface="Cambria"/>
                <a:cs typeface="Cambria"/>
                <a:sym typeface="Cambria"/>
              </a:rPr>
              <a:t>ATIVIDADE 3</a:t>
            </a:r>
            <a:br>
              <a:rPr b="1" lang="pt-BR" sz="3200">
                <a:latin typeface="Cambria"/>
                <a:ea typeface="Cambria"/>
                <a:cs typeface="Cambria"/>
                <a:sym typeface="Cambria"/>
              </a:rPr>
            </a:br>
            <a:r>
              <a:rPr b="1" lang="pt-BR" sz="3200">
                <a:latin typeface="Cambria"/>
                <a:ea typeface="Cambria"/>
                <a:cs typeface="Cambria"/>
                <a:sym typeface="Cambria"/>
              </a:rPr>
              <a:t>JOGO DA MEMÓRIA DAS SÍLABAS </a:t>
            </a:r>
            <a:endParaRPr b="1"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8"/>
          <p:cNvSpPr txBox="1"/>
          <p:nvPr>
            <p:ph idx="1" type="body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ambria"/>
                <a:ea typeface="Cambria"/>
                <a:cs typeface="Cambria"/>
                <a:sym typeface="Cambria"/>
              </a:rPr>
              <a:t>Recursos físicos: Sala de aula 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ambria"/>
                <a:ea typeface="Cambria"/>
                <a:cs typeface="Cambria"/>
                <a:sym typeface="Cambria"/>
              </a:rPr>
              <a:t>Materiais: Lápis de cor, folha A4, tesoura. 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ambria"/>
                <a:ea typeface="Cambria"/>
                <a:cs typeface="Cambria"/>
                <a:sym typeface="Cambria"/>
              </a:rPr>
              <a:t>Metodologia: Os alunos deverão montar um jogo da memória, desenhando em uma das peças o animal e na outra, seu nome, separado por sílabas. Isso facilitará a leitura e auxilia no conhecimento das letras e alfabetização pela criança. O jogo da memória é uma possibilidade que a criança autista tem de interagir com os outros colegas, além de aprender sobre o alfabeto e suas sílabas.  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>
            <p:ph type="title"/>
          </p:nvPr>
        </p:nvSpPr>
        <p:spPr>
          <a:xfrm>
            <a:off x="458694" y="365760"/>
            <a:ext cx="108951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b="1" lang="pt-BR" sz="3200">
                <a:latin typeface="Cambria"/>
                <a:ea typeface="Cambria"/>
                <a:cs typeface="Cambria"/>
                <a:sym typeface="Cambria"/>
              </a:rPr>
              <a:t>ATIVIDADE 4 </a:t>
            </a:r>
            <a:br>
              <a:rPr b="1" lang="pt-BR" sz="3200">
                <a:latin typeface="Cambria"/>
                <a:ea typeface="Cambria"/>
                <a:cs typeface="Cambria"/>
                <a:sym typeface="Cambria"/>
              </a:rPr>
            </a:br>
            <a:r>
              <a:rPr b="1" lang="pt-BR" sz="3200">
                <a:latin typeface="Cambria"/>
                <a:ea typeface="Cambria"/>
                <a:cs typeface="Cambria"/>
                <a:sym typeface="Cambria"/>
              </a:rPr>
              <a:t>CURIOSIDADES </a:t>
            </a:r>
            <a:endParaRPr b="1" sz="3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Google Shape;170;p9"/>
          <p:cNvSpPr txBox="1"/>
          <p:nvPr>
            <p:ph idx="1" type="body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ambria"/>
                <a:ea typeface="Cambria"/>
                <a:cs typeface="Cambria"/>
                <a:sym typeface="Cambria"/>
              </a:rPr>
              <a:t>Recursos físicos: Sala de aula 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ambria"/>
                <a:ea typeface="Cambria"/>
                <a:cs typeface="Cambria"/>
                <a:sym typeface="Cambria"/>
              </a:rPr>
              <a:t>Materiais: Computador, projeto. 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pt-BR" sz="2000">
                <a:latin typeface="Cambria"/>
                <a:ea typeface="Cambria"/>
                <a:cs typeface="Cambria"/>
                <a:sym typeface="Cambria"/>
              </a:rPr>
              <a:t>Metodologia: O professor deve separar uma aula para conversar com os alunos sobre os animais, podendo perguntar qual eles mais gostam, quais animais possuem em casa, entre outras perguntas. Após a conversa, o professor pode apresentar alguns vídeos e informações sobre os mais variados animais. 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ppledVTI">
  <a:themeElements>
    <a:clrScheme name="Custom 81">
      <a:dk1>
        <a:srgbClr val="000000"/>
      </a:dk1>
      <a:lt1>
        <a:srgbClr val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2021-03-10T20:01:28Z</dcterms:created>
</cp:coreProperties>
</file>