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E8F"/>
    <a:srgbClr val="FFE5DD"/>
    <a:srgbClr val="FFEBE5"/>
    <a:srgbClr val="063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ED35F-0922-4114-964F-F931AC689890}" v="1" dt="2021-03-06T04:11:5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91" d="100"/>
          <a:sy n="91" d="100"/>
        </p:scale>
        <p:origin x="102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ferreira" userId="2ea03f4ebd54b367" providerId="LiveId" clId="{33DED35F-0922-4114-964F-F931AC689890}"/>
    <pc:docChg chg="undo custSel addSld modSld">
      <pc:chgData name="helen ferreira" userId="2ea03f4ebd54b367" providerId="LiveId" clId="{33DED35F-0922-4114-964F-F931AC689890}" dt="2021-03-06T11:59:00.749" v="1454" actId="1076"/>
      <pc:docMkLst>
        <pc:docMk/>
      </pc:docMkLst>
      <pc:sldChg chg="addSp delSp modSp mod">
        <pc:chgData name="helen ferreira" userId="2ea03f4ebd54b367" providerId="LiveId" clId="{33DED35F-0922-4114-964F-F931AC689890}" dt="2021-03-06T04:35:34.216" v="674" actId="1037"/>
        <pc:sldMkLst>
          <pc:docMk/>
          <pc:sldMk cId="0" sldId="256"/>
        </pc:sldMkLst>
        <pc:spChg chg="add del mod">
          <ac:chgData name="helen ferreira" userId="2ea03f4ebd54b367" providerId="LiveId" clId="{33DED35F-0922-4114-964F-F931AC689890}" dt="2021-03-06T04:16:44.002" v="225" actId="478"/>
          <ac:spMkLst>
            <pc:docMk/>
            <pc:sldMk cId="0" sldId="256"/>
            <ac:spMk id="2" creationId="{9B076F6B-0D61-4C6A-9FC5-58C3F368A500}"/>
          </ac:spMkLst>
        </pc:spChg>
        <pc:spChg chg="mod">
          <ac:chgData name="helen ferreira" userId="2ea03f4ebd54b367" providerId="LiveId" clId="{33DED35F-0922-4114-964F-F931AC689890}" dt="2021-03-06T04:11:12.212" v="87" actId="1036"/>
          <ac:spMkLst>
            <pc:docMk/>
            <pc:sldMk cId="0" sldId="256"/>
            <ac:spMk id="6" creationId="{00000000-0000-0000-0000-000000000000}"/>
          </ac:spMkLst>
        </pc:spChg>
        <pc:spChg chg="mod">
          <ac:chgData name="helen ferreira" userId="2ea03f4ebd54b367" providerId="LiveId" clId="{33DED35F-0922-4114-964F-F931AC689890}" dt="2021-03-06T04:35:34.216" v="674" actId="1037"/>
          <ac:spMkLst>
            <pc:docMk/>
            <pc:sldMk cId="0" sldId="256"/>
            <ac:spMk id="8" creationId="{00000000-0000-0000-0000-000000000000}"/>
          </ac:spMkLst>
        </pc:spChg>
        <pc:picChg chg="mod">
          <ac:chgData name="helen ferreira" userId="2ea03f4ebd54b367" providerId="LiveId" clId="{33DED35F-0922-4114-964F-F931AC689890}" dt="2021-03-06T04:10:41.142" v="49" actId="1036"/>
          <ac:picMkLst>
            <pc:docMk/>
            <pc:sldMk cId="0" sldId="256"/>
            <ac:picMk id="1026" creationId="{00000000-0000-0000-0000-000000000000}"/>
          </ac:picMkLst>
        </pc:picChg>
      </pc:sldChg>
      <pc:sldChg chg="modSp mod">
        <pc:chgData name="helen ferreira" userId="2ea03f4ebd54b367" providerId="LiveId" clId="{33DED35F-0922-4114-964F-F931AC689890}" dt="2021-03-06T05:13:36.303" v="1304" actId="20577"/>
        <pc:sldMkLst>
          <pc:docMk/>
          <pc:sldMk cId="0" sldId="261"/>
        </pc:sldMkLst>
        <pc:spChg chg="mod">
          <ac:chgData name="helen ferreira" userId="2ea03f4ebd54b367" providerId="LiveId" clId="{33DED35F-0922-4114-964F-F931AC689890}" dt="2021-03-06T05:13:36.303" v="1304" actId="20577"/>
          <ac:spMkLst>
            <pc:docMk/>
            <pc:sldMk cId="0" sldId="261"/>
            <ac:spMk id="3" creationId="{00000000-0000-0000-0000-000000000000}"/>
          </ac:spMkLst>
        </pc:spChg>
      </pc:sldChg>
      <pc:sldChg chg="delSp modSp add mod">
        <pc:chgData name="helen ferreira" userId="2ea03f4ebd54b367" providerId="LiveId" clId="{33DED35F-0922-4114-964F-F931AC689890}" dt="2021-03-06T11:59:00.749" v="1454" actId="1076"/>
        <pc:sldMkLst>
          <pc:docMk/>
          <pc:sldMk cId="434986940" sldId="266"/>
        </pc:sldMkLst>
        <pc:spChg chg="mod">
          <ac:chgData name="helen ferreira" userId="2ea03f4ebd54b367" providerId="LiveId" clId="{33DED35F-0922-4114-964F-F931AC689890}" dt="2021-03-06T11:58:59.117" v="1453" actId="20577"/>
          <ac:spMkLst>
            <pc:docMk/>
            <pc:sldMk cId="434986940" sldId="266"/>
            <ac:spMk id="2" creationId="{9B076F6B-0D61-4C6A-9FC5-58C3F368A500}"/>
          </ac:spMkLst>
        </pc:spChg>
        <pc:spChg chg="del mod">
          <ac:chgData name="helen ferreira" userId="2ea03f4ebd54b367" providerId="LiveId" clId="{33DED35F-0922-4114-964F-F931AC689890}" dt="2021-03-06T04:36:03.878" v="676" actId="478"/>
          <ac:spMkLst>
            <pc:docMk/>
            <pc:sldMk cId="434986940" sldId="266"/>
            <ac:spMk id="6" creationId="{00000000-0000-0000-0000-000000000000}"/>
          </ac:spMkLst>
        </pc:spChg>
        <pc:spChg chg="del mod">
          <ac:chgData name="helen ferreira" userId="2ea03f4ebd54b367" providerId="LiveId" clId="{33DED35F-0922-4114-964F-F931AC689890}" dt="2021-03-06T05:01:22.124" v="1124" actId="478"/>
          <ac:spMkLst>
            <pc:docMk/>
            <pc:sldMk cId="434986940" sldId="266"/>
            <ac:spMk id="8" creationId="{00000000-0000-0000-0000-000000000000}"/>
          </ac:spMkLst>
        </pc:spChg>
        <pc:picChg chg="mod">
          <ac:chgData name="helen ferreira" userId="2ea03f4ebd54b367" providerId="LiveId" clId="{33DED35F-0922-4114-964F-F931AC689890}" dt="2021-03-06T11:59:00.749" v="1454" actId="1076"/>
          <ac:picMkLst>
            <pc:docMk/>
            <pc:sldMk cId="434986940" sldId="266"/>
            <ac:picMk id="1026" creationId="{00000000-0000-0000-0000-000000000000}"/>
          </ac:picMkLst>
        </pc:picChg>
        <pc:picChg chg="mod">
          <ac:chgData name="helen ferreira" userId="2ea03f4ebd54b367" providerId="LiveId" clId="{33DED35F-0922-4114-964F-F931AC689890}" dt="2021-03-06T05:11:52.925" v="1301" actId="1038"/>
          <ac:picMkLst>
            <pc:docMk/>
            <pc:sldMk cId="434986940" sldId="266"/>
            <ac:picMk id="102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F8C6-64E9-46A1-A560-E95144602E0D}" type="datetimeFigureOut">
              <a:rPr lang="pt-BR" smtClean="0"/>
              <a:pPr/>
              <a:t>06/03/2021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9D89-2105-4EA0-B428-EDC06F2968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gia\Pictures\PIPA\Slides novos\Azul\Slide azu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950"/>
            <a:ext cx="9144001" cy="514508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292080" y="3711921"/>
            <a:ext cx="2664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rgbClr val="063B46"/>
                </a:solidFill>
                <a:latin typeface="Bahnschrift SemiLight SemiConde" pitchFamily="34" charset="0"/>
              </a:rPr>
              <a:t>Autores: </a:t>
            </a:r>
          </a:p>
          <a:p>
            <a:pPr algn="r"/>
            <a:r>
              <a:rPr lang="pt-BR" sz="1400" dirty="0">
                <a:solidFill>
                  <a:srgbClr val="063B46"/>
                </a:solidFill>
                <a:latin typeface="Bahnschrift SemiLight SemiConde" pitchFamily="34" charset="0"/>
              </a:rPr>
              <a:t>Larissa Dias Chaves</a:t>
            </a:r>
          </a:p>
          <a:p>
            <a:pPr algn="r"/>
            <a:r>
              <a:rPr lang="pt-BR" sz="1400" dirty="0">
                <a:solidFill>
                  <a:srgbClr val="063B46"/>
                </a:solidFill>
                <a:latin typeface="Bahnschrift SemiLight SemiConde" pitchFamily="34" charset="0"/>
              </a:rPr>
              <a:t>Paloma dos Santos </a:t>
            </a:r>
            <a:r>
              <a:rPr lang="pt-BR" sz="1400" dirty="0" err="1">
                <a:solidFill>
                  <a:srgbClr val="063B46"/>
                </a:solidFill>
                <a:latin typeface="Bahnschrift SemiLight SemiConde" pitchFamily="34" charset="0"/>
              </a:rPr>
              <a:t>Jacintho</a:t>
            </a:r>
            <a:endParaRPr lang="pt-BR" sz="1400" dirty="0">
              <a:solidFill>
                <a:srgbClr val="063B46"/>
              </a:solidFill>
              <a:latin typeface="Bahnschrift SemiLight SemiConde" pitchFamily="34" charset="0"/>
            </a:endParaRPr>
          </a:p>
        </p:txBody>
      </p:sp>
      <p:pic>
        <p:nvPicPr>
          <p:cNvPr id="1027" name="Picture 3" descr="C:\Users\ligia\Pictures\PIPA\Slides novos\Azul\1x\PIPA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55526"/>
            <a:ext cx="1793950" cy="86805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978843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E5DD"/>
                </a:solidFill>
                <a:latin typeface="Abril Fatface" pitchFamily="50" charset="0"/>
              </a:rPr>
              <a:t>AMAMENTAÇÃO NOTURNA E POSIÇÕES QUE FACILITAM A AMAMENTAÇÃO NO PERÍODO NOTURNO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gia\Pictures\PIPA\Slides novos\Azul\Slide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851920" y="91556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E5DD"/>
                </a:solidFill>
                <a:latin typeface="Abril Fatface" pitchFamily="50" charset="0"/>
              </a:rPr>
              <a:t>Referências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51720" y="2787774"/>
            <a:ext cx="4644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rgbClr val="FFE5DD"/>
                </a:solidFill>
                <a:latin typeface="Bahnschrift SemiLight SemiConde" pitchFamily="34" charset="0"/>
              </a:rPr>
              <a:t>Promovendo o Aleitamento Materno, 2ª edição, Brasília: Ministério da Saúde e UNICEF, 2007.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51720" y="1707654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rgbClr val="FFE5DD"/>
                </a:solidFill>
                <a:latin typeface="Bahnschrift SemiLight SemiConde" pitchFamily="34" charset="0"/>
              </a:rPr>
              <a:t>Saúde da Criança: o que é, cuidados, políticas, vacinação, aleitamento. Ministério da Saúde, ano. Disponível em </a:t>
            </a:r>
          </a:p>
          <a:p>
            <a:r>
              <a:rPr lang="pt-BR" sz="1500" dirty="0">
                <a:solidFill>
                  <a:srgbClr val="FFE5DD"/>
                </a:solidFill>
                <a:latin typeface="Bahnschrift SemiLight SemiConde" pitchFamily="34" charset="0"/>
              </a:rPr>
              <a:t>&lt;http://www.saude.gov.br/saude-de-a-z/crianca&gt;. Acesso em 23 de julho de 2020.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51720" y="3435846"/>
            <a:ext cx="4644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rgbClr val="FFE5DD"/>
                </a:solidFill>
                <a:latin typeface="Bahnschrift SemiLight SemiConde" pitchFamily="34" charset="0"/>
              </a:rPr>
              <a:t>SAVAGE KING, F. Como ajudar as mães a amamentar. 4° edição, Brasília: Ministério da Saúde, 2001.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igia\Pictures\PIPA\Slides novos\Azul\Slide 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475656" y="1563638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EE9E2"/>
                </a:solidFill>
                <a:latin typeface="Abril Fatface" pitchFamily="50" charset="0"/>
              </a:rPr>
              <a:t>Continue conosco,</a:t>
            </a:r>
          </a:p>
          <a:p>
            <a:pPr algn="ctr"/>
            <a:r>
              <a:rPr lang="pt-BR" sz="4400" dirty="0">
                <a:solidFill>
                  <a:srgbClr val="FEE9E2"/>
                </a:solidFill>
                <a:latin typeface="Abril Fatface" pitchFamily="50" charset="0"/>
              </a:rPr>
              <a:t>obrigada!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07704" y="3723878"/>
            <a:ext cx="1944216" cy="91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BR" sz="1100" dirty="0">
                <a:solidFill>
                  <a:srgbClr val="FEE9E2"/>
                </a:solidFill>
                <a:latin typeface="Bahnschrift SemiLight SemiConde" pitchFamily="34" charset="0"/>
              </a:rPr>
              <a:t>http://pipaufrj.me.ufrj.br/</a:t>
            </a:r>
          </a:p>
          <a:p>
            <a:pPr>
              <a:spcAft>
                <a:spcPts val="400"/>
              </a:spcAft>
            </a:pPr>
            <a:r>
              <a:rPr lang="pt-BR" sz="1100" dirty="0">
                <a:solidFill>
                  <a:srgbClr val="FEE9E2"/>
                </a:solidFill>
                <a:latin typeface="Bahnschrift SemiLight SemiConde" pitchFamily="34" charset="0"/>
              </a:rPr>
              <a:t>(21) 98003-4222</a:t>
            </a:r>
          </a:p>
          <a:p>
            <a:pPr>
              <a:spcAft>
                <a:spcPts val="300"/>
              </a:spcAft>
            </a:pPr>
            <a:r>
              <a:rPr lang="pt-BR" sz="1100" dirty="0">
                <a:solidFill>
                  <a:srgbClr val="FEE9E2"/>
                </a:solidFill>
                <a:latin typeface="Bahnschrift SemiLight SemiConde" pitchFamily="34" charset="0"/>
              </a:rPr>
              <a:t>facebook.com/</a:t>
            </a:r>
            <a:r>
              <a:rPr lang="pt-BR" sz="1100" dirty="0" err="1">
                <a:solidFill>
                  <a:srgbClr val="FEE9E2"/>
                </a:solidFill>
                <a:latin typeface="Bahnschrift SemiLight SemiConde" pitchFamily="34" charset="0"/>
              </a:rPr>
              <a:t>projetopipaufrj</a:t>
            </a:r>
            <a:r>
              <a:rPr lang="pt-BR" sz="1100" dirty="0">
                <a:solidFill>
                  <a:srgbClr val="FEE9E2"/>
                </a:solidFill>
                <a:latin typeface="Bahnschrift SemiLight SemiConde" pitchFamily="34" charset="0"/>
              </a:rPr>
              <a:t>/</a:t>
            </a:r>
          </a:p>
          <a:p>
            <a:pPr>
              <a:spcAft>
                <a:spcPts val="300"/>
              </a:spcAft>
            </a:pPr>
            <a:r>
              <a:rPr lang="pt-BR" sz="1100" dirty="0">
                <a:solidFill>
                  <a:srgbClr val="FEE9E2"/>
                </a:solidFill>
                <a:latin typeface="Bahnschrift SemiLight SemiConde" pitchFamily="34" charset="0"/>
              </a:rPr>
              <a:t>@</a:t>
            </a:r>
            <a:r>
              <a:rPr lang="pt-BR" sz="1100" dirty="0" err="1">
                <a:solidFill>
                  <a:srgbClr val="FEE9E2"/>
                </a:solidFill>
                <a:latin typeface="Bahnschrift SemiLight SemiConde" pitchFamily="34" charset="0"/>
              </a:rPr>
              <a:t>pipaufrj</a:t>
            </a:r>
            <a:endParaRPr lang="pt-BR" sz="1100" dirty="0">
              <a:solidFill>
                <a:srgbClr val="FEE9E2"/>
              </a:solidFill>
              <a:latin typeface="Bahnschrift SemiLight SemiConde" pitchFamily="34" charset="0"/>
            </a:endParaRPr>
          </a:p>
        </p:txBody>
      </p:sp>
      <p:pic>
        <p:nvPicPr>
          <p:cNvPr id="8" name="Picture 1" descr="C:\Users\ligia\Downloads\1x\!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23878"/>
            <a:ext cx="300740" cy="936104"/>
          </a:xfrm>
          <a:prstGeom prst="rect">
            <a:avLst/>
          </a:prstGeom>
          <a:noFill/>
        </p:spPr>
      </p:pic>
      <p:pic>
        <p:nvPicPr>
          <p:cNvPr id="9" name="Picture 3" descr="C:\Users\ligia\Pictures\PIPA\Slides novos\Azul\1x\PIPA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43758"/>
            <a:ext cx="1944216" cy="94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gia\Pictures\PIPA\Slides novos\Azul\Slide azu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25641"/>
            <a:ext cx="9144001" cy="5145088"/>
          </a:xfrm>
          <a:prstGeom prst="rect">
            <a:avLst/>
          </a:prstGeom>
          <a:noFill/>
        </p:spPr>
      </p:pic>
      <p:pic>
        <p:nvPicPr>
          <p:cNvPr id="1027" name="Picture 3" descr="C:\Users\ligia\Pictures\PIPA\Slides novos\Azul\1x\PIPA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442" y="3431884"/>
            <a:ext cx="1793950" cy="868058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B076F6B-0D61-4C6A-9FC5-58C3F368A500}"/>
              </a:ext>
            </a:extLst>
          </p:cNvPr>
          <p:cNvSpPr txBox="1"/>
          <p:nvPr/>
        </p:nvSpPr>
        <p:spPr>
          <a:xfrm rot="21048359" flipH="1">
            <a:off x="986162" y="279043"/>
            <a:ext cx="4938385" cy="4237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Coordenadora do Projeto de Pesquisa Infância e Poluentes Ambientais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Profa. Dra. Carmen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Ildes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Rodrigues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Fróes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Asmus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Coordenadora do Projeto de Extensão Embarcando na Maternidade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Dra.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Thatiana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V. R. de B. Fernandes.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INSTITUIÇÃO PROMOTORA: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de Saúde Coletiva da UFRJ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CENÁRIO: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Maternidade Escola da UFRJ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TÉCNICA:</a:t>
            </a:r>
            <a:endParaRPr lang="pt-BR" sz="11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Dra.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Thatiana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V. R. de B. Fernandes – revisão técnica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Profa. Dra. Helen Campos Ferreira – orientação da produção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Esp. Thamires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Marinatti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Silva Magalhães – organização temática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 FINAL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Ligia S. Brasil</a:t>
            </a:r>
          </a:p>
        </p:txBody>
      </p:sp>
    </p:spTree>
    <p:extLst>
      <p:ext uri="{BB962C8B-B14F-4D97-AF65-F5344CB8AC3E}">
        <p14:creationId xmlns:p14="http://schemas.microsoft.com/office/powerpoint/2010/main" val="43498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igia\Pictures\PIPA\Slides novos\Azul\Slide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88"/>
            <a:ext cx="9144001" cy="514508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627784" y="915566"/>
            <a:ext cx="421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63B46"/>
                </a:solidFill>
                <a:latin typeface="Abril Fatface" pitchFamily="50" charset="0"/>
              </a:rPr>
              <a:t>Amamentação Noturna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71800" y="1995686"/>
            <a:ext cx="3744416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dirty="0">
                <a:solidFill>
                  <a:srgbClr val="063B46"/>
                </a:solidFill>
                <a:latin typeface="Bahnschrift SemiLight SemiConde" pitchFamily="34" charset="0"/>
              </a:rPr>
              <a:t>Ajuda a manter e regular a produção do leite.</a:t>
            </a:r>
          </a:p>
          <a:p>
            <a:pPr>
              <a:spcAft>
                <a:spcPts val="500"/>
              </a:spcAft>
            </a:pPr>
            <a:r>
              <a:rPr lang="pt-BR" dirty="0">
                <a:solidFill>
                  <a:srgbClr val="063B46"/>
                </a:solidFill>
                <a:latin typeface="Bahnschrift SemiLight SemiConde" pitchFamily="34" charset="0"/>
              </a:rPr>
              <a:t>Durante a noite o leite materno é rico em melatonina, hormônio que auxilia na indução do sono. </a:t>
            </a:r>
          </a:p>
        </p:txBody>
      </p:sp>
      <p:pic>
        <p:nvPicPr>
          <p:cNvPr id="2057" name="Picture 9" descr="C:\Users\ligia\Pictures\PIPA\Slides novos\Azul\1x\BabySADsAsset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51670"/>
            <a:ext cx="2050380" cy="2889357"/>
          </a:xfrm>
          <a:prstGeom prst="rect">
            <a:avLst/>
          </a:prstGeom>
          <a:noFill/>
        </p:spPr>
      </p:pic>
      <p:pic>
        <p:nvPicPr>
          <p:cNvPr id="2058" name="Picture 10" descr="C:\Users\ligia\Pictures\PIPA\Slides novos\Azul\1x\BabySADsAsset 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1635646"/>
            <a:ext cx="2050380" cy="2984165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 rot="16200000">
            <a:off x="7755161" y="2988989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FONTE: </a:t>
            </a:r>
          </a:p>
          <a:p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&lt;</a:t>
            </a:r>
            <a:r>
              <a:rPr lang="en-US" sz="600" dirty="0" err="1">
                <a:solidFill>
                  <a:srgbClr val="063B46"/>
                </a:solidFill>
                <a:latin typeface="Bahnschrift SemiLight SemiConde" pitchFamily="34" charset="0"/>
              </a:rPr>
              <a:t>ahref</a:t>
            </a:r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='https://www.freepik.com/vectors/people'&gt;People vector created by </a:t>
            </a:r>
            <a:r>
              <a:rPr lang="en-US" sz="600" dirty="0" err="1">
                <a:solidFill>
                  <a:srgbClr val="063B46"/>
                </a:solidFill>
                <a:latin typeface="Bahnschrift SemiLight SemiConde" pitchFamily="34" charset="0"/>
              </a:rPr>
              <a:t>vectorsjungle</a:t>
            </a:r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 - www.freepik.com&lt;/a&gt;</a:t>
            </a:r>
            <a:endParaRPr lang="pt-BR" sz="600" dirty="0">
              <a:solidFill>
                <a:srgbClr val="063B46"/>
              </a:solidFill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gia\Pictures\PIPA\Slides novos\Azul\Slide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835696" y="483518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63B46"/>
                </a:solidFill>
                <a:latin typeface="Abril Fatface" pitchFamily="50" charset="0"/>
              </a:rPr>
              <a:t>Posições que facilitam a amamentação no período noturno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08104" y="2787774"/>
            <a:ext cx="280831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>
                <a:solidFill>
                  <a:srgbClr val="063B46"/>
                </a:solidFill>
                <a:latin typeface="Bahnschrift SemiLight SemiConde" pitchFamily="34" charset="0"/>
              </a:rPr>
              <a:t>Deitar de lado com as costas e cabeça apoiadas no travesseiro ou na cama. Usar o braço para apoiar o pescoço e tronco do bebê, aproximando o corpo dele do seu corpo e com a outra mão aproxima a boca do bebê ao bico do peito.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3003798"/>
            <a:ext cx="2376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>
                <a:solidFill>
                  <a:srgbClr val="063B46"/>
                </a:solidFill>
                <a:latin typeface="Bahnschrift SemiLight SemiConde" pitchFamily="34" charset="0"/>
              </a:rPr>
              <a:t>Recostar ou reclinar sobre uma superfície confortável e apoiar o bebê com o braço do mesmo lado da mama oferecida.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03848" y="4083918"/>
            <a:ext cx="2376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>
                <a:solidFill>
                  <a:srgbClr val="063B46"/>
                </a:solidFill>
                <a:latin typeface="Bahnschrift SemiLight SemiConde" pitchFamily="34" charset="0"/>
              </a:rPr>
              <a:t>Deitar de lado, perto do bebê de modo que as barrigas se toquem.</a:t>
            </a:r>
          </a:p>
        </p:txBody>
      </p:sp>
      <p:pic>
        <p:nvPicPr>
          <p:cNvPr id="7170" name="Picture 2" descr="C:\Users\ligia\Downloads\1x\BabySD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87774"/>
            <a:ext cx="1838470" cy="1184052"/>
          </a:xfrm>
          <a:prstGeom prst="rect">
            <a:avLst/>
          </a:prstGeom>
          <a:noFill/>
        </p:spPr>
      </p:pic>
      <p:pic>
        <p:nvPicPr>
          <p:cNvPr id="7171" name="Picture 3" descr="C:\Users\ligia\Downloads\1x\BabySAD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91630"/>
            <a:ext cx="1872208" cy="1332149"/>
          </a:xfrm>
          <a:prstGeom prst="rect">
            <a:avLst/>
          </a:prstGeom>
          <a:noFill/>
        </p:spPr>
      </p:pic>
      <p:pic>
        <p:nvPicPr>
          <p:cNvPr id="7172" name="Picture 4" descr="C:\Users\ligia\Downloads\1x\BabySADsAsset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19622"/>
            <a:ext cx="1825573" cy="1612776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 rot="16200000">
            <a:off x="7776211" y="1743803"/>
            <a:ext cx="1583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rgbClr val="FFEBE5"/>
                </a:solidFill>
                <a:latin typeface="Bahnschrift SemiLight SemiConde" pitchFamily="34" charset="0"/>
              </a:rPr>
              <a:t>FONTE: </a:t>
            </a:r>
            <a:r>
              <a:rPr lang="pt-BR" sz="800" dirty="0" err="1">
                <a:solidFill>
                  <a:srgbClr val="FFEBE5"/>
                </a:solidFill>
                <a:latin typeface="Bahnschrift SemiLight SemiConde" pitchFamily="34" charset="0"/>
              </a:rPr>
              <a:t>topvectors</a:t>
            </a:r>
            <a:r>
              <a:rPr lang="pt-BR" sz="800" dirty="0">
                <a:solidFill>
                  <a:srgbClr val="FFEBE5"/>
                </a:solidFill>
                <a:latin typeface="Bahnschrift SemiLight SemiConde" pitchFamily="34" charset="0"/>
              </a:rPr>
              <a:t>/ Adobe Stock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igia\Pictures\PIPA\Slides novos\Azul\Slide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755576" y="1491630"/>
            <a:ext cx="4082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EBE5"/>
                </a:solidFill>
                <a:latin typeface="Abril Fatface" pitchFamily="50" charset="0"/>
              </a:rPr>
              <a:t>Posição recomendada para o sono do bebê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6" y="2859782"/>
            <a:ext cx="432048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sz="1600" dirty="0">
                <a:solidFill>
                  <a:srgbClr val="FFEBE5"/>
                </a:solidFill>
                <a:latin typeface="Bahnschrift SemiLight SemiConde" pitchFamily="34" charset="0"/>
              </a:rPr>
              <a:t>A Sociedade Brasileira de Pediatria recomenda que o bebê durma de barriga para cima, pois reduz o risco de asfixia.</a:t>
            </a:r>
          </a:p>
          <a:p>
            <a:r>
              <a:rPr lang="pt-BR" sz="1600" dirty="0">
                <a:solidFill>
                  <a:srgbClr val="FFEBE5"/>
                </a:solidFill>
                <a:latin typeface="Bahnschrift SemiLight SemiConde" pitchFamily="34" charset="0"/>
              </a:rPr>
              <a:t>Na maioria dos casos, os bebês precisam dormir de barriga para cima até um ano de vida. </a:t>
            </a:r>
          </a:p>
        </p:txBody>
      </p:sp>
      <p:pic>
        <p:nvPicPr>
          <p:cNvPr id="3076" name="Picture 4" descr="C:\Users\ligia\Downloads\1x\BabySADsAsset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91630"/>
            <a:ext cx="2184400" cy="21463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 rot="16200000">
            <a:off x="7740207" y="3868039"/>
            <a:ext cx="151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rgbClr val="063B46"/>
                </a:solidFill>
                <a:latin typeface="Bahnschrift SemiLight SemiConde" pitchFamily="34" charset="0"/>
              </a:rPr>
              <a:t>FONTE:  </a:t>
            </a:r>
            <a:r>
              <a:rPr lang="pt-BR" sz="800" dirty="0" err="1">
                <a:solidFill>
                  <a:srgbClr val="063B46"/>
                </a:solidFill>
                <a:latin typeface="Bahnschrift SemiLight SemiConde" pitchFamily="34" charset="0"/>
              </a:rPr>
              <a:t>topvectors</a:t>
            </a:r>
            <a:r>
              <a:rPr lang="pt-BR" sz="800" dirty="0">
                <a:solidFill>
                  <a:srgbClr val="063B46"/>
                </a:solidFill>
                <a:latin typeface="Bahnschrift SemiLight SemiConde" pitchFamily="34" charset="0"/>
              </a:rPr>
              <a:t>/ Adobe Stock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gia\Pictures\PIPA\Slides novos\Azul\slide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3779912" y="987574"/>
            <a:ext cx="3434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63B46"/>
                </a:solidFill>
                <a:latin typeface="Abril Fatface" pitchFamily="50" charset="0"/>
              </a:rPr>
              <a:t>Quando oferecer o peito ao bebê?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47864" y="235572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63B46"/>
                </a:solidFill>
                <a:latin typeface="Bahnschrift SemiLight SemiConde" pitchFamily="34" charset="0"/>
              </a:rPr>
              <a:t>O bebê deve ser alimentado por livre demanda, ou seja, sempre que ele der sinais de que quer mamar. Você pode suspeitar desse momento quando ele começar a mexer bastante os braços, colocar a mão na boca, buscar o peito quando está no colo e chorar.</a:t>
            </a:r>
          </a:p>
        </p:txBody>
      </p:sp>
      <p:sp>
        <p:nvSpPr>
          <p:cNvPr id="6" name="Retângulo 5"/>
          <p:cNvSpPr/>
          <p:nvPr/>
        </p:nvSpPr>
        <p:spPr>
          <a:xfrm rot="16200000">
            <a:off x="122312" y="3853086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FONTE: </a:t>
            </a:r>
          </a:p>
          <a:p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&lt;</a:t>
            </a:r>
            <a:r>
              <a:rPr lang="en-US" sz="600" dirty="0" err="1">
                <a:solidFill>
                  <a:srgbClr val="063B46"/>
                </a:solidFill>
                <a:latin typeface="Bahnschrift SemiLight SemiConde" pitchFamily="34" charset="0"/>
              </a:rPr>
              <a:t>ahref</a:t>
            </a:r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='https://www.freepik.com/vectors/people'&gt;People vector created by </a:t>
            </a:r>
            <a:r>
              <a:rPr lang="en-US" sz="600" dirty="0" err="1">
                <a:solidFill>
                  <a:srgbClr val="063B46"/>
                </a:solidFill>
                <a:latin typeface="Bahnschrift SemiLight SemiConde" pitchFamily="34" charset="0"/>
              </a:rPr>
              <a:t>vectorsjungle</a:t>
            </a:r>
            <a:r>
              <a:rPr lang="en-US" sz="600" dirty="0">
                <a:solidFill>
                  <a:srgbClr val="063B46"/>
                </a:solidFill>
                <a:latin typeface="Bahnschrift SemiLight SemiConde" pitchFamily="34" charset="0"/>
              </a:rPr>
              <a:t> - www.freepik.com&lt;/a&gt;</a:t>
            </a:r>
            <a:endParaRPr lang="pt-BR" sz="600" dirty="0">
              <a:solidFill>
                <a:srgbClr val="063B46"/>
              </a:solidFill>
              <a:latin typeface="Bahnschrift SemiLight SemiConde" pitchFamily="34" charset="0"/>
            </a:endParaRPr>
          </a:p>
        </p:txBody>
      </p:sp>
      <p:pic>
        <p:nvPicPr>
          <p:cNvPr id="8196" name="Picture 4" descr="C:\Users\ligia\Pictures\PIPA\Slides novos\Azul\1x\BabySADsAsset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91630"/>
            <a:ext cx="1872208" cy="3257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gia\Pictures\PIPA\Slides novos\Azul\Slide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508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259632" y="555526"/>
            <a:ext cx="357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63B46"/>
                </a:solidFill>
                <a:latin typeface="Abril Fatface" pitchFamily="50" charset="0"/>
              </a:rPr>
              <a:t>Como perceber se a pega está correta?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59632" y="1923678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63B46"/>
                </a:solidFill>
                <a:latin typeface="Bahnschrift SemiLight SemiConde" pitchFamily="34" charset="0"/>
              </a:rPr>
              <a:t>Na pega correta, o bebê abre bem a boca, envolve todo o mamilo e o queixo da criança encosta na mama. </a:t>
            </a:r>
          </a:p>
          <a:p>
            <a:r>
              <a:rPr lang="pt-BR" sz="1600" dirty="0">
                <a:solidFill>
                  <a:srgbClr val="063B46"/>
                </a:solidFill>
                <a:latin typeface="Bahnschrift SemiLight SemiConde" pitchFamily="34" charset="0"/>
              </a:rPr>
              <a:t>A aréola fica mais visível acima do que abaixo da boca do bebê, e o lábio inferior dele fica voltado para fora. </a:t>
            </a:r>
          </a:p>
          <a:p>
            <a:r>
              <a:rPr lang="pt-BR" sz="1600" dirty="0">
                <a:solidFill>
                  <a:srgbClr val="063B46"/>
                </a:solidFill>
                <a:latin typeface="Bahnschrift SemiLight SemiConde" pitchFamily="34" charset="0"/>
              </a:rPr>
              <a:t>A sucção é lenta, profunda e ritmada. </a:t>
            </a:r>
          </a:p>
          <a:p>
            <a:r>
              <a:rPr lang="pt-BR" sz="1600" dirty="0">
                <a:solidFill>
                  <a:srgbClr val="063B46"/>
                </a:solidFill>
                <a:latin typeface="Bahnschrift SemiLight SemiConde" pitchFamily="34" charset="0"/>
              </a:rPr>
              <a:t>A bochecha do bebê mantém sua forma normal e ele para de mamar quando está satisfeito.</a:t>
            </a:r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7650197" y="3526001"/>
            <a:ext cx="1547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rgbClr val="063B46"/>
                </a:solidFill>
                <a:latin typeface="Bahnschrift SemiLight SemiConde" pitchFamily="34" charset="0"/>
              </a:rPr>
              <a:t>FONTE:  </a:t>
            </a:r>
            <a:r>
              <a:rPr lang="pt-BR" sz="800" dirty="0" err="1">
                <a:solidFill>
                  <a:srgbClr val="063B46"/>
                </a:solidFill>
                <a:latin typeface="Bahnschrift SemiLight SemiConde" pitchFamily="34" charset="0"/>
              </a:rPr>
              <a:t>pizzastereo</a:t>
            </a:r>
            <a:r>
              <a:rPr lang="pt-BR" sz="800" dirty="0">
                <a:solidFill>
                  <a:srgbClr val="063B46"/>
                </a:solidFill>
                <a:latin typeface="Bahnschrift SemiLight SemiConde" pitchFamily="34" charset="0"/>
              </a:rPr>
              <a:t>/ Adobe Stock</a:t>
            </a:r>
          </a:p>
        </p:txBody>
      </p:sp>
      <p:pic>
        <p:nvPicPr>
          <p:cNvPr id="5124" name="Picture 4" descr="C:\Users\ligia\Downloads\1x\BabyAsset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03598"/>
            <a:ext cx="2764332" cy="325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gia\Pictures\PIPA\Slides novos\Azul\Slide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1450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339752" y="555526"/>
            <a:ext cx="4170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63B46"/>
                </a:solidFill>
                <a:latin typeface="Abril Fatface" pitchFamily="50" charset="0"/>
              </a:rPr>
              <a:t>Qual  o melhor horário para a amamentação?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19672" y="1779662"/>
            <a:ext cx="3888432" cy="18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sz="1600" dirty="0">
                <a:solidFill>
                  <a:srgbClr val="063B46"/>
                </a:solidFill>
                <a:latin typeface="Bahnschrift SemiLight SemiConde" pitchFamily="34" charset="0"/>
              </a:rPr>
              <a:t>Não existe horário fixo para a amamentação! </a:t>
            </a:r>
          </a:p>
          <a:p>
            <a:pPr>
              <a:spcAft>
                <a:spcPts val="500"/>
              </a:spcAft>
            </a:pPr>
            <a:r>
              <a:rPr lang="pt-BR" sz="1600" dirty="0">
                <a:solidFill>
                  <a:srgbClr val="063B46"/>
                </a:solidFill>
                <a:latin typeface="Bahnschrift SemiLight SemiConde" pitchFamily="34" charset="0"/>
              </a:rPr>
              <a:t>O bebê sempre sabe quando tem fome. Com o decorrer do tempo, vão se alongando os intervalos entre as mamadas. Pouco a pouco, a mãe e a criança vão aprendendo, um com o outro, o melhor ajuste dos horários das mamadas.</a:t>
            </a:r>
          </a:p>
        </p:txBody>
      </p:sp>
      <p:pic>
        <p:nvPicPr>
          <p:cNvPr id="4099" name="Picture 3" descr="C:\Users\ligia\Downloads\1x\BabyAsset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1491630"/>
            <a:ext cx="3096344" cy="302601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948264" y="451596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rgbClr val="FFEBE5"/>
                </a:solidFill>
                <a:latin typeface="Bahnschrift SemiLight SemiConde" pitchFamily="34" charset="0"/>
              </a:rPr>
              <a:t>FONTE: </a:t>
            </a:r>
            <a:r>
              <a:rPr lang="pt-BR" sz="800" dirty="0" err="1">
                <a:solidFill>
                  <a:srgbClr val="FFEBE5"/>
                </a:solidFill>
                <a:latin typeface="Bahnschrift SemiLight SemiConde" pitchFamily="34" charset="0"/>
              </a:rPr>
              <a:t>Good</a:t>
            </a:r>
            <a:r>
              <a:rPr lang="pt-BR" sz="800" dirty="0">
                <a:solidFill>
                  <a:srgbClr val="FFEBE5"/>
                </a:solidFill>
                <a:latin typeface="Bahnschrift SemiLight SemiConde" pitchFamily="34" charset="0"/>
              </a:rPr>
              <a:t> Studio/ Adobe Stock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gia\Pictures\PIPA\Slides novos\Azul\Slide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835696" y="48351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EBE5"/>
                </a:solidFill>
                <a:latin typeface="Abril Fatface" pitchFamily="50" charset="0"/>
              </a:rPr>
              <a:t>Preciso estar em algum lugar ou posição específica para amamentar??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95736" y="2211710"/>
            <a:ext cx="3528392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sz="1600" dirty="0">
                <a:solidFill>
                  <a:srgbClr val="FFEBE5"/>
                </a:solidFill>
                <a:latin typeface="Bahnschrift SemiLight SemiConde" pitchFamily="34" charset="0"/>
              </a:rPr>
              <a:t>Não. Certifique-se que a posição está confortável para você e a "pega" está eficaz. </a:t>
            </a:r>
          </a:p>
          <a:p>
            <a:pPr>
              <a:spcAft>
                <a:spcPts val="500"/>
              </a:spcAft>
            </a:pPr>
            <a:r>
              <a:rPr lang="pt-BR" sz="1600" dirty="0">
                <a:solidFill>
                  <a:srgbClr val="FFEBE5"/>
                </a:solidFill>
                <a:latin typeface="Bahnschrift SemiLight SemiConde" pitchFamily="34" charset="0"/>
              </a:rPr>
              <a:t>Pode-se amamentar em qualquer lugar que você sentir-se segura.</a:t>
            </a:r>
          </a:p>
          <a:p>
            <a:endParaRPr lang="pt-BR" sz="1600" dirty="0">
              <a:solidFill>
                <a:srgbClr val="FFEBE5"/>
              </a:solidFill>
              <a:latin typeface="Bahnschrift SemiLight SemiConde" pitchFamily="34" charset="0"/>
            </a:endParaRPr>
          </a:p>
        </p:txBody>
      </p:sp>
      <p:pic>
        <p:nvPicPr>
          <p:cNvPr id="6147" name="Picture 3" descr="C:\Users\ligia\Downloads\1x\BabySADs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63638"/>
            <a:ext cx="2925316" cy="292735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940152" y="451596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rgbClr val="FFE5DD"/>
                </a:solidFill>
                <a:latin typeface="Bahnschrift SemiLight SemiConde" pitchFamily="34" charset="0"/>
              </a:rPr>
              <a:t>FONTE: </a:t>
            </a:r>
            <a:r>
              <a:rPr lang="pt-BR" sz="800" dirty="0" err="1">
                <a:solidFill>
                  <a:srgbClr val="FFE5DD"/>
                </a:solidFill>
                <a:latin typeface="Bahnschrift SemiLight SemiConde" pitchFamily="34" charset="0"/>
              </a:rPr>
              <a:t>Lorelyn</a:t>
            </a:r>
            <a:r>
              <a:rPr lang="pt-BR" sz="800" dirty="0">
                <a:solidFill>
                  <a:srgbClr val="FFE5DD"/>
                </a:solidFill>
                <a:latin typeface="Bahnschrift SemiLight SemiConde" pitchFamily="34" charset="0"/>
              </a:rPr>
              <a:t> Medina/ Adobe Stock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752</Words>
  <Application>Microsoft Office PowerPoint</Application>
  <PresentationFormat>Apresentação na tela (16:9)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Abril Fatface</vt:lpstr>
      <vt:lpstr>Arial</vt:lpstr>
      <vt:lpstr>Bahnschrift SemiLight SemiConde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ligia</dc:creator>
  <cp:lastModifiedBy>helen ferreira</cp:lastModifiedBy>
  <cp:revision>42</cp:revision>
  <dcterms:created xsi:type="dcterms:W3CDTF">2020-09-10T03:02:03Z</dcterms:created>
  <dcterms:modified xsi:type="dcterms:W3CDTF">2021-03-06T11:59:06Z</dcterms:modified>
</cp:coreProperties>
</file>