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Estilo com Tema 2 - Ênfas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213934-3F50-4352-B0F3-ADAFFC77093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949CE55-A99A-4CF7-AF5E-21538E5656E8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Para o autor, o sucesso e o fracasso escolar não são dependências únicas do ambiente escolar. </a:t>
          </a:r>
        </a:p>
        <a:p>
          <a:pPr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300" dirty="0"/>
        </a:p>
      </dgm:t>
    </dgm:pt>
    <dgm:pt modelId="{2F4D446B-6AE7-45D3-BFFF-15BE3EA9414F}" type="parTrans" cxnId="{FCCB89BA-5BB7-4A14-B74B-45092C33A7E6}">
      <dgm:prSet/>
      <dgm:spPr/>
      <dgm:t>
        <a:bodyPr/>
        <a:lstStyle/>
        <a:p>
          <a:endParaRPr lang="pt-BR"/>
        </a:p>
      </dgm:t>
    </dgm:pt>
    <dgm:pt modelId="{52ABD750-C769-499D-B05D-863C27433F03}" type="sibTrans" cxnId="{FCCB89BA-5BB7-4A14-B74B-45092C33A7E6}">
      <dgm:prSet/>
      <dgm:spPr/>
      <dgm:t>
        <a:bodyPr/>
        <a:lstStyle/>
        <a:p>
          <a:endParaRPr lang="pt-BR"/>
        </a:p>
      </dgm:t>
    </dgm:pt>
    <dgm:pt modelId="{9C7B51B4-2D3A-4FE8-BE65-BF233C156303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B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Na sua visão, cada aprendizado deve ter como objetivo preparar os alunos para etapas </a:t>
          </a:r>
          <a:r>
            <a:rPr lang="pt-BR" sz="2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subseqüentes</a:t>
          </a:r>
          <a:r>
            <a:rPr lang="pt-BR" sz="2600" dirty="0">
              <a:latin typeface="Times New Roman" panose="02020603050405020304" pitchFamily="18" charset="0"/>
              <a:cs typeface="Times New Roman" panose="02020603050405020304" pitchFamily="18" charset="0"/>
            </a:rPr>
            <a:t> do currículo escolar, tornando o aluno capaz de mobilizar suas aquisições escolares fora da escola, tornando qualquer ambiente, um ambiente pedagógico, independentemente de quaisquer situações.</a:t>
          </a:r>
        </a:p>
        <a:p>
          <a:pPr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FF9917-BE8C-4B1B-86CA-F671616DC366}" type="parTrans" cxnId="{1A3DBF3C-8584-4A84-9D34-8D528183D9E9}">
      <dgm:prSet/>
      <dgm:spPr/>
      <dgm:t>
        <a:bodyPr/>
        <a:lstStyle/>
        <a:p>
          <a:endParaRPr lang="pt-BR"/>
        </a:p>
      </dgm:t>
    </dgm:pt>
    <dgm:pt modelId="{C110A098-4A29-4EA5-9CB4-F002E827B7A2}" type="sibTrans" cxnId="{1A3DBF3C-8584-4A84-9D34-8D528183D9E9}">
      <dgm:prSet/>
      <dgm:spPr/>
      <dgm:t>
        <a:bodyPr/>
        <a:lstStyle/>
        <a:p>
          <a:endParaRPr lang="pt-BR"/>
        </a:p>
      </dgm:t>
    </dgm:pt>
    <dgm:pt modelId="{081B273E-5B8E-4A95-AABA-8D372114BDC9}">
      <dgm:prSet/>
      <dgm:spPr/>
      <dgm:t>
        <a:bodyPr/>
        <a:lstStyle/>
        <a:p>
          <a:pPr rtl="0"/>
          <a:endParaRPr lang="pt-BR" dirty="0"/>
        </a:p>
      </dgm:t>
    </dgm:pt>
    <dgm:pt modelId="{82DD11D3-84C8-4D2C-8868-797D03039107}" type="parTrans" cxnId="{DF0A8AC9-5172-4923-B287-8AF691D3B23A}">
      <dgm:prSet/>
      <dgm:spPr/>
      <dgm:t>
        <a:bodyPr/>
        <a:lstStyle/>
        <a:p>
          <a:endParaRPr lang="pt-BR"/>
        </a:p>
      </dgm:t>
    </dgm:pt>
    <dgm:pt modelId="{0CDC7A9B-CAD2-46A4-9B66-F4B05CFC2E70}" type="sibTrans" cxnId="{DF0A8AC9-5172-4923-B287-8AF691D3B23A}">
      <dgm:prSet/>
      <dgm:spPr/>
      <dgm:t>
        <a:bodyPr/>
        <a:lstStyle/>
        <a:p>
          <a:endParaRPr lang="pt-BR"/>
        </a:p>
      </dgm:t>
    </dgm:pt>
    <dgm:pt modelId="{265BC3B8-9A0E-419A-B914-A64B6D4B0889}" type="pres">
      <dgm:prSet presAssocID="{29213934-3F50-4352-B0F3-ADAFFC77093A}" presName="linear" presStyleCnt="0">
        <dgm:presLayoutVars>
          <dgm:animLvl val="lvl"/>
          <dgm:resizeHandles val="exact"/>
        </dgm:presLayoutVars>
      </dgm:prSet>
      <dgm:spPr/>
    </dgm:pt>
    <dgm:pt modelId="{D91B25B8-2F3B-40C8-A272-4B8297DF61F8}" type="pres">
      <dgm:prSet presAssocID="{3949CE55-A99A-4CF7-AF5E-21538E5656E8}" presName="parentText" presStyleLbl="node1" presStyleIdx="0" presStyleCnt="2" custScaleX="96629" custScaleY="58248" custLinFactY="-6794" custLinFactNeighborY="-100000">
        <dgm:presLayoutVars>
          <dgm:chMax val="0"/>
          <dgm:bulletEnabled val="1"/>
        </dgm:presLayoutVars>
      </dgm:prSet>
      <dgm:spPr/>
    </dgm:pt>
    <dgm:pt modelId="{175F8BDE-6A73-4154-892A-92E5CDCBE82D}" type="pres">
      <dgm:prSet presAssocID="{52ABD750-C769-499D-B05D-863C27433F03}" presName="spacer" presStyleCnt="0"/>
      <dgm:spPr/>
    </dgm:pt>
    <dgm:pt modelId="{FAD658E1-98D4-4B6F-8B17-9BF1F7B9AA6A}" type="pres">
      <dgm:prSet presAssocID="{9C7B51B4-2D3A-4FE8-BE65-BF233C156303}" presName="parentText" presStyleLbl="node1" presStyleIdx="1" presStyleCnt="2" custScaleX="96629" custScaleY="103861" custLinFactY="10507" custLinFactNeighborY="100000">
        <dgm:presLayoutVars>
          <dgm:chMax val="0"/>
          <dgm:bulletEnabled val="1"/>
        </dgm:presLayoutVars>
      </dgm:prSet>
      <dgm:spPr/>
    </dgm:pt>
    <dgm:pt modelId="{C661CB15-5741-4BCE-BF2C-0CE462801933}" type="pres">
      <dgm:prSet presAssocID="{9C7B51B4-2D3A-4FE8-BE65-BF233C15630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A3DBF3C-8584-4A84-9D34-8D528183D9E9}" srcId="{29213934-3F50-4352-B0F3-ADAFFC77093A}" destId="{9C7B51B4-2D3A-4FE8-BE65-BF233C156303}" srcOrd="1" destOrd="0" parTransId="{95FF9917-BE8C-4B1B-86CA-F671616DC366}" sibTransId="{C110A098-4A29-4EA5-9CB4-F002E827B7A2}"/>
    <dgm:cxn modelId="{1064C764-960A-4947-B7B4-548C57D6BE1E}" type="presOf" srcId="{9C7B51B4-2D3A-4FE8-BE65-BF233C156303}" destId="{FAD658E1-98D4-4B6F-8B17-9BF1F7B9AA6A}" srcOrd="0" destOrd="0" presId="urn:microsoft.com/office/officeart/2005/8/layout/vList2"/>
    <dgm:cxn modelId="{4FB2B96D-94A0-49D9-BF67-E2F690C279D9}" type="presOf" srcId="{081B273E-5B8E-4A95-AABA-8D372114BDC9}" destId="{C661CB15-5741-4BCE-BF2C-0CE462801933}" srcOrd="0" destOrd="0" presId="urn:microsoft.com/office/officeart/2005/8/layout/vList2"/>
    <dgm:cxn modelId="{FCCB89BA-5BB7-4A14-B74B-45092C33A7E6}" srcId="{29213934-3F50-4352-B0F3-ADAFFC77093A}" destId="{3949CE55-A99A-4CF7-AF5E-21538E5656E8}" srcOrd="0" destOrd="0" parTransId="{2F4D446B-6AE7-45D3-BFFF-15BE3EA9414F}" sibTransId="{52ABD750-C769-499D-B05D-863C27433F03}"/>
    <dgm:cxn modelId="{2F1784BE-D671-4C8C-B1ED-4AB57E94FC4A}" type="presOf" srcId="{3949CE55-A99A-4CF7-AF5E-21538E5656E8}" destId="{D91B25B8-2F3B-40C8-A272-4B8297DF61F8}" srcOrd="0" destOrd="0" presId="urn:microsoft.com/office/officeart/2005/8/layout/vList2"/>
    <dgm:cxn modelId="{DF0A8AC9-5172-4923-B287-8AF691D3B23A}" srcId="{9C7B51B4-2D3A-4FE8-BE65-BF233C156303}" destId="{081B273E-5B8E-4A95-AABA-8D372114BDC9}" srcOrd="0" destOrd="0" parTransId="{82DD11D3-84C8-4D2C-8868-797D03039107}" sibTransId="{0CDC7A9B-CAD2-46A4-9B66-F4B05CFC2E70}"/>
    <dgm:cxn modelId="{1D86B8F2-A30A-4427-8742-43D2E3C74AC4}" type="presOf" srcId="{29213934-3F50-4352-B0F3-ADAFFC77093A}" destId="{265BC3B8-9A0E-419A-B914-A64B6D4B0889}" srcOrd="0" destOrd="0" presId="urn:microsoft.com/office/officeart/2005/8/layout/vList2"/>
    <dgm:cxn modelId="{7458979D-F808-4D1D-AAA5-7356CA94ED05}" type="presParOf" srcId="{265BC3B8-9A0E-419A-B914-A64B6D4B0889}" destId="{D91B25B8-2F3B-40C8-A272-4B8297DF61F8}" srcOrd="0" destOrd="0" presId="urn:microsoft.com/office/officeart/2005/8/layout/vList2"/>
    <dgm:cxn modelId="{0832BB6D-2E37-4ED2-9B96-6E417FDBEEC9}" type="presParOf" srcId="{265BC3B8-9A0E-419A-B914-A64B6D4B0889}" destId="{175F8BDE-6A73-4154-892A-92E5CDCBE82D}" srcOrd="1" destOrd="0" presId="urn:microsoft.com/office/officeart/2005/8/layout/vList2"/>
    <dgm:cxn modelId="{E77ECC2A-CE58-44F1-A4A2-92CA572FD777}" type="presParOf" srcId="{265BC3B8-9A0E-419A-B914-A64B6D4B0889}" destId="{FAD658E1-98D4-4B6F-8B17-9BF1F7B9AA6A}" srcOrd="2" destOrd="0" presId="urn:microsoft.com/office/officeart/2005/8/layout/vList2"/>
    <dgm:cxn modelId="{9FE43200-ED8A-4994-AABB-5C4C2DD2F147}" type="presParOf" srcId="{265BC3B8-9A0E-419A-B914-A64B6D4B0889}" destId="{C661CB15-5741-4BCE-BF2C-0CE462801933}" srcOrd="3" destOrd="0" presId="urn:microsoft.com/office/officeart/2005/8/layout/vList2"/>
  </dgm:cxnLst>
  <dgm:bg>
    <a:solidFill>
      <a:schemeClr val="accent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2CD87C-84EF-4256-9FDD-6AA2B8137BBD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pt-BR"/>
        </a:p>
      </dgm:t>
    </dgm:pt>
    <dgm:pt modelId="{A930981D-E9EC-49AC-92F5-3EC2CA046EE4}">
      <dgm:prSet custT="1"/>
      <dgm:spPr/>
      <dgm:t>
        <a:bodyPr/>
        <a:lstStyle/>
        <a:p>
          <a:pPr algn="ctr" rtl="0"/>
          <a:r>
            <a:rPr lang="pt-BR" sz="2300" dirty="0">
              <a:latin typeface="Times New Roman" panose="02020603050405020304" pitchFamily="18" charset="0"/>
              <a:cs typeface="Times New Roman" panose="02020603050405020304" pitchFamily="18" charset="0"/>
            </a:rPr>
            <a:t>O modelo educacional proposto por Perrenoud é baseado num ciclo de avaliação de três anos, ou seja, em vez de um ano, a criança tem três para desenvolver as competências estabelecidas para aquela faixa etária. Assim, segundo o sociólogo, o aluno tem muito mais chances de não ser reprovado se não adquirir uma determinada habilidade em um ano, já que tem mais tempo para amadurecer e aprender.</a:t>
          </a:r>
        </a:p>
      </dgm:t>
    </dgm:pt>
    <dgm:pt modelId="{69D42E29-1ED9-4085-87D0-D6D511F082A7}" type="parTrans" cxnId="{586EBE57-AAD5-40B9-8D40-3B4D09C04A7D}">
      <dgm:prSet/>
      <dgm:spPr/>
      <dgm:t>
        <a:bodyPr/>
        <a:lstStyle/>
        <a:p>
          <a:endParaRPr lang="pt-BR"/>
        </a:p>
      </dgm:t>
    </dgm:pt>
    <dgm:pt modelId="{CEB49F7D-14A2-4F00-9F65-7B9D6DA6EB9E}" type="sibTrans" cxnId="{586EBE57-AAD5-40B9-8D40-3B4D09C04A7D}">
      <dgm:prSet/>
      <dgm:spPr/>
      <dgm:t>
        <a:bodyPr/>
        <a:lstStyle/>
        <a:p>
          <a:endParaRPr lang="pt-BR"/>
        </a:p>
      </dgm:t>
    </dgm:pt>
    <dgm:pt modelId="{E58CAEDB-FFC1-47ED-BDF5-BE8BBFF86F26}">
      <dgm:prSet custT="1"/>
      <dgm:spPr/>
      <dgm:t>
        <a:bodyPr/>
        <a:lstStyle/>
        <a:p>
          <a:pPr algn="ctr" rtl="0"/>
          <a:endParaRPr lang="pt-B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algn="ctr" rtl="0"/>
          <a:r>
            <a:rPr lang="pt-BR" sz="2300" dirty="0">
              <a:latin typeface="Times New Roman" panose="02020603050405020304" pitchFamily="18" charset="0"/>
              <a:cs typeface="Times New Roman" panose="02020603050405020304" pitchFamily="18" charset="0"/>
            </a:rPr>
            <a:t>Suas ideias pioneiras e vanguardistas sobre a profissionalização de professores e a avaliação de alunos serem hoje consideradas fonte única para todos pesquisadores em educação e assessores em políticas educacionais, estando na base, inclusive, dos </a:t>
          </a:r>
          <a:r>
            <a:rPr lang="pt-BR" sz="23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Novos Parâmetros Curriculares Nacionais</a:t>
          </a:r>
          <a:r>
            <a:rPr lang="pt-BR" sz="2300" dirty="0">
              <a:latin typeface="Times New Roman" panose="02020603050405020304" pitchFamily="18" charset="0"/>
              <a:cs typeface="Times New Roman" panose="02020603050405020304" pitchFamily="18" charset="0"/>
            </a:rPr>
            <a:t> e do </a:t>
          </a:r>
          <a:r>
            <a:rPr lang="pt-BR" sz="23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Programa de Formação de Professores Alfabetizadores</a:t>
          </a:r>
          <a:r>
            <a:rPr lang="pt-BR" sz="2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pt-BR" sz="2300" dirty="0">
              <a:latin typeface="Times New Roman" panose="02020603050405020304" pitchFamily="18" charset="0"/>
              <a:cs typeface="Times New Roman" panose="02020603050405020304" pitchFamily="18" charset="0"/>
            </a:rPr>
            <a:t>(PROFA), estabelecidos pelo Ministério da Educação do Brasil (MEC) a partir da década de 90.</a:t>
          </a:r>
          <a:br>
            <a:rPr lang="pt-BR" sz="1900" dirty="0"/>
          </a:br>
          <a:endParaRPr lang="pt-BR" sz="1900" dirty="0"/>
        </a:p>
      </dgm:t>
    </dgm:pt>
    <dgm:pt modelId="{3EB968B0-580C-4EEC-BFA6-83525C277764}" type="parTrans" cxnId="{C5149491-7056-44B7-8FE2-48968BF0B3F0}">
      <dgm:prSet/>
      <dgm:spPr/>
      <dgm:t>
        <a:bodyPr/>
        <a:lstStyle/>
        <a:p>
          <a:endParaRPr lang="pt-BR"/>
        </a:p>
      </dgm:t>
    </dgm:pt>
    <dgm:pt modelId="{C014FFD6-B508-4AE8-AEAE-B47AA7F69DD6}" type="sibTrans" cxnId="{C5149491-7056-44B7-8FE2-48968BF0B3F0}">
      <dgm:prSet/>
      <dgm:spPr/>
      <dgm:t>
        <a:bodyPr/>
        <a:lstStyle/>
        <a:p>
          <a:endParaRPr lang="pt-BR"/>
        </a:p>
      </dgm:t>
    </dgm:pt>
    <dgm:pt modelId="{3896D4D5-A142-4491-82D5-113DD9E5B737}" type="pres">
      <dgm:prSet presAssocID="{002CD87C-84EF-4256-9FDD-6AA2B8137BBD}" presName="linear" presStyleCnt="0">
        <dgm:presLayoutVars>
          <dgm:animLvl val="lvl"/>
          <dgm:resizeHandles val="exact"/>
        </dgm:presLayoutVars>
      </dgm:prSet>
      <dgm:spPr/>
    </dgm:pt>
    <dgm:pt modelId="{1C4CFA7D-C11E-469C-96D6-BAFAF2B89B85}" type="pres">
      <dgm:prSet presAssocID="{A930981D-E9EC-49AC-92F5-3EC2CA046EE4}" presName="parentText" presStyleLbl="node1" presStyleIdx="0" presStyleCnt="2" custScaleX="98693" custScaleY="110661" custLinFactY="-4689" custLinFactNeighborX="-180" custLinFactNeighborY="-100000">
        <dgm:presLayoutVars>
          <dgm:chMax val="0"/>
          <dgm:bulletEnabled val="1"/>
        </dgm:presLayoutVars>
      </dgm:prSet>
      <dgm:spPr/>
    </dgm:pt>
    <dgm:pt modelId="{35D8EB74-598F-4F09-816F-B402C9287D55}" type="pres">
      <dgm:prSet presAssocID="{CEB49F7D-14A2-4F00-9F65-7B9D6DA6EB9E}" presName="spacer" presStyleCnt="0"/>
      <dgm:spPr/>
    </dgm:pt>
    <dgm:pt modelId="{7094E98A-B267-4163-8153-37C6DB165268}" type="pres">
      <dgm:prSet presAssocID="{E58CAEDB-FFC1-47ED-BDF5-BE8BBFF86F26}" presName="parentText" presStyleLbl="node1" presStyleIdx="1" presStyleCnt="2" custScaleX="100000" custScaleY="116735">
        <dgm:presLayoutVars>
          <dgm:chMax val="0"/>
          <dgm:bulletEnabled val="1"/>
        </dgm:presLayoutVars>
      </dgm:prSet>
      <dgm:spPr/>
    </dgm:pt>
  </dgm:ptLst>
  <dgm:cxnLst>
    <dgm:cxn modelId="{1966E720-B687-4B6E-9A5B-4E1A68168175}" type="presOf" srcId="{E58CAEDB-FFC1-47ED-BDF5-BE8BBFF86F26}" destId="{7094E98A-B267-4163-8153-37C6DB165268}" srcOrd="0" destOrd="0" presId="urn:microsoft.com/office/officeart/2005/8/layout/vList2"/>
    <dgm:cxn modelId="{29511A6F-3D34-4CD7-AE64-A26B7F036138}" type="presOf" srcId="{A930981D-E9EC-49AC-92F5-3EC2CA046EE4}" destId="{1C4CFA7D-C11E-469C-96D6-BAFAF2B89B85}" srcOrd="0" destOrd="0" presId="urn:microsoft.com/office/officeart/2005/8/layout/vList2"/>
    <dgm:cxn modelId="{586EBE57-AAD5-40B9-8D40-3B4D09C04A7D}" srcId="{002CD87C-84EF-4256-9FDD-6AA2B8137BBD}" destId="{A930981D-E9EC-49AC-92F5-3EC2CA046EE4}" srcOrd="0" destOrd="0" parTransId="{69D42E29-1ED9-4085-87D0-D6D511F082A7}" sibTransId="{CEB49F7D-14A2-4F00-9F65-7B9D6DA6EB9E}"/>
    <dgm:cxn modelId="{C5149491-7056-44B7-8FE2-48968BF0B3F0}" srcId="{002CD87C-84EF-4256-9FDD-6AA2B8137BBD}" destId="{E58CAEDB-FFC1-47ED-BDF5-BE8BBFF86F26}" srcOrd="1" destOrd="0" parTransId="{3EB968B0-580C-4EEC-BFA6-83525C277764}" sibTransId="{C014FFD6-B508-4AE8-AEAE-B47AA7F69DD6}"/>
    <dgm:cxn modelId="{DE2E39DC-A87F-40B7-88A2-040560C8AE32}" type="presOf" srcId="{002CD87C-84EF-4256-9FDD-6AA2B8137BBD}" destId="{3896D4D5-A142-4491-82D5-113DD9E5B737}" srcOrd="0" destOrd="0" presId="urn:microsoft.com/office/officeart/2005/8/layout/vList2"/>
    <dgm:cxn modelId="{445C2D98-0F4D-42E3-B15D-E0D8556AF7A0}" type="presParOf" srcId="{3896D4D5-A142-4491-82D5-113DD9E5B737}" destId="{1C4CFA7D-C11E-469C-96D6-BAFAF2B89B85}" srcOrd="0" destOrd="0" presId="urn:microsoft.com/office/officeart/2005/8/layout/vList2"/>
    <dgm:cxn modelId="{6A127AB5-1ACF-46BC-AA5F-074BB4203E4E}" type="presParOf" srcId="{3896D4D5-A142-4491-82D5-113DD9E5B737}" destId="{35D8EB74-598F-4F09-816F-B402C9287D55}" srcOrd="1" destOrd="0" presId="urn:microsoft.com/office/officeart/2005/8/layout/vList2"/>
    <dgm:cxn modelId="{47FDDE2A-24D2-4F0A-94F1-EED46CFFDDA0}" type="presParOf" srcId="{3896D4D5-A142-4491-82D5-113DD9E5B737}" destId="{7094E98A-B267-4163-8153-37C6DB165268}" srcOrd="2" destOrd="0" presId="urn:microsoft.com/office/officeart/2005/8/layout/vList2"/>
  </dgm:cxnLst>
  <dgm:bg>
    <a:solidFill>
      <a:schemeClr val="accent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B25B8-2F3B-40C8-A272-4B8297DF61F8}">
      <dsp:nvSpPr>
        <dsp:cNvPr id="0" name=""/>
        <dsp:cNvSpPr/>
      </dsp:nvSpPr>
      <dsp:spPr>
        <a:xfrm>
          <a:off x="147961" y="227699"/>
          <a:ext cx="8482585" cy="1299112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Para o autor, o sucesso e o fracasso escolar não são dependências únicas do ambiente escolar. </a:t>
          </a:r>
        </a:p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300" kern="1200" dirty="0"/>
        </a:p>
      </dsp:txBody>
      <dsp:txXfrm>
        <a:off x="211378" y="291116"/>
        <a:ext cx="8355751" cy="1172278"/>
      </dsp:txXfrm>
    </dsp:sp>
    <dsp:sp modelId="{FAD658E1-98D4-4B6F-8B17-9BF1F7B9AA6A}">
      <dsp:nvSpPr>
        <dsp:cNvPr id="0" name=""/>
        <dsp:cNvSpPr/>
      </dsp:nvSpPr>
      <dsp:spPr>
        <a:xfrm>
          <a:off x="147961" y="2024278"/>
          <a:ext cx="8482585" cy="231642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t-B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 sua visão, cada aprendizado deve ter como objetivo preparar os alunos para etapas </a:t>
          </a:r>
          <a:r>
            <a:rPr lang="pt-BR" sz="2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subseqüentes</a:t>
          </a:r>
          <a:r>
            <a:rPr lang="pt-BR" sz="2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do currículo escolar, tornando o aluno capaz de mobilizar suas aquisições escolares fora da escola, tornando qualquer ambiente, um ambiente pedagógico, independentemente de quaisquer situações.</a:t>
          </a:r>
        </a:p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1039" y="2137356"/>
        <a:ext cx="8256429" cy="2090268"/>
      </dsp:txXfrm>
    </dsp:sp>
    <dsp:sp modelId="{C661CB15-5741-4BCE-BF2C-0CE462801933}">
      <dsp:nvSpPr>
        <dsp:cNvPr id="0" name=""/>
        <dsp:cNvSpPr/>
      </dsp:nvSpPr>
      <dsp:spPr>
        <a:xfrm>
          <a:off x="0" y="4023564"/>
          <a:ext cx="8778509" cy="8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8718" tIns="6350" rIns="35560" bIns="6350" numCol="1" spcCol="1270" anchor="t" anchorCtr="0">
          <a:noAutofit/>
        </a:bodyPr>
        <a:lstStyle/>
        <a:p>
          <a:pPr marL="57150" lvl="1" indent="-57150" algn="l" defTabSz="1778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pt-BR" sz="400" kern="1200" dirty="0"/>
        </a:p>
      </dsp:txBody>
      <dsp:txXfrm>
        <a:off x="0" y="4023564"/>
        <a:ext cx="8778509" cy="82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CFA7D-C11E-469C-96D6-BAFAF2B89B85}">
      <dsp:nvSpPr>
        <dsp:cNvPr id="0" name=""/>
        <dsp:cNvSpPr/>
      </dsp:nvSpPr>
      <dsp:spPr>
        <a:xfrm>
          <a:off x="41255" y="5449"/>
          <a:ext cx="8599089" cy="23305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 modelo educacional proposto por Perrenoud é baseado num ciclo de avaliação de três anos, ou seja, em vez de um ano, a criança tem três para desenvolver as competências estabelecidas para aquela faixa etária. Assim, segundo o sociólogo, o aluno tem muito mais chances de não ser reprovado se não adquirir uma determinada habilidade em um ano, já que tem mais tempo para amadurecer e aprender.</a:t>
          </a:r>
        </a:p>
      </dsp:txBody>
      <dsp:txXfrm>
        <a:off x="155022" y="119216"/>
        <a:ext cx="8371555" cy="2102986"/>
      </dsp:txXfrm>
    </dsp:sp>
    <dsp:sp modelId="{7094E98A-B267-4163-8153-37C6DB165268}">
      <dsp:nvSpPr>
        <dsp:cNvPr id="0" name=""/>
        <dsp:cNvSpPr/>
      </dsp:nvSpPr>
      <dsp:spPr>
        <a:xfrm>
          <a:off x="0" y="2463520"/>
          <a:ext cx="8712968" cy="245843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Suas ideias pioneiras e vanguardistas sobre a profissionalização de professores e a avaliação de alunos serem hoje consideradas fonte única para todos pesquisadores em educação e assessores em políticas educacionais, estando na base, inclusive, dos </a:t>
          </a:r>
          <a:r>
            <a:rPr lang="pt-BR" sz="23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Novos Parâmetros Curriculares Nacionais</a:t>
          </a:r>
          <a:r>
            <a:rPr lang="pt-BR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 e do </a:t>
          </a:r>
          <a:r>
            <a:rPr lang="pt-BR" sz="2300" b="1" u="sng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Programa de Formação de Professores Alfabetizadores</a:t>
          </a:r>
          <a:r>
            <a:rPr lang="pt-BR" sz="23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pt-BR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(PROFA), estabelecidos pelo Ministério da Educação do Brasil (MEC) a partir da década de 90.</a:t>
          </a:r>
          <a:br>
            <a:rPr lang="pt-BR" sz="1900" kern="1200" dirty="0"/>
          </a:br>
          <a:endParaRPr lang="pt-BR" sz="1900" kern="1200" dirty="0"/>
        </a:p>
      </dsp:txBody>
      <dsp:txXfrm>
        <a:off x="120011" y="2583531"/>
        <a:ext cx="8472946" cy="2218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912-70F4-4005-B545-5D1187311848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BA77-5F20-424D-92D0-28BF76D390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9400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5BA77-5F20-424D-92D0-28BF76D3902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211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C061511-3C9C-4A4D-92AC-4A2D3D16B8DC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5ADC233-6B6E-44A5-9277-58B1E009CFA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rcid.org/0000-0002-2907-0067" TargetMode="External"/><Relationship Id="rId2" Type="http://schemas.openxmlformats.org/officeDocument/2006/relationships/hyperlink" Target="https://orcid.org/0000-0001-7498-4637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395411" y="3558381"/>
            <a:ext cx="4464621" cy="2174875"/>
          </a:xfrm>
        </p:spPr>
        <p:txBody>
          <a:bodyPr>
            <a:noAutofit/>
          </a:bodyPr>
          <a:lstStyle/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CHRIZOSTIMO, Miriam Marinho:</a:t>
            </a: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ORCID: 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  <a:hlinkClick r:id="rId2"/>
              </a:rPr>
              <a:t>https://orcid.org/0000-0001-7498-4637</a:t>
            </a: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Instituição: MFE/ EEAAC/UFF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Disciplina/Graduação; Educação no Campo da Saúde;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Pós-graduação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  lato </a:t>
            </a:r>
            <a:r>
              <a:rPr lang="pt-BR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Sensu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: Didática/CIAS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Pós-graduação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Stricto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1200" dirty="0" err="1">
                <a:latin typeface="Verdana" panose="020B0604030504040204" pitchFamily="34" charset="0"/>
                <a:ea typeface="Verdana" panose="020B0604030504040204" pitchFamily="34" charset="0"/>
              </a:rPr>
              <a:t>Sensu</a:t>
            </a: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: Currículo, ensino e Planejamento 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Grupo de Pesquisa: GESPRO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pt-BR" sz="1200" dirty="0">
                <a:latin typeface="Verdana" panose="020B0604030504040204" pitchFamily="34" charset="0"/>
                <a:ea typeface="Verdana" panose="020B0604030504040204" pitchFamily="34" charset="0"/>
              </a:rPr>
              <a:t>Currículo </a:t>
            </a:r>
            <a:r>
              <a:rPr lang="pt-BR" sz="1200" u="sng" dirty="0" err="1">
                <a:latin typeface="Verdana" panose="020B0604030504040204" pitchFamily="34" charset="0"/>
                <a:ea typeface="Verdana" panose="020B0604030504040204" pitchFamily="34" charset="0"/>
              </a:rPr>
              <a:t>Lattes</a:t>
            </a:r>
            <a:r>
              <a:rPr lang="pt-BR" sz="1200" u="sng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r>
              <a:rPr lang="pt-BR" sz="1200" u="sng" dirty="0">
                <a:solidFill>
                  <a:srgbClr val="69890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http://lattes.cnpq.br/2774740174692206</a:t>
            </a:r>
          </a:p>
          <a:p>
            <a:pPr marL="342900" indent="-3429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pt-BR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147" name="CaixaDeTexto 4"/>
          <p:cNvSpPr txBox="1">
            <a:spLocks noChangeArrowheads="1"/>
          </p:cNvSpPr>
          <p:nvPr/>
        </p:nvSpPr>
        <p:spPr bwMode="auto">
          <a:xfrm>
            <a:off x="450850" y="272777"/>
            <a:ext cx="8264525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chemeClr val="accent1"/>
                </a:solidFill>
                <a:latin typeface="Algerian" pitchFamily="82" charset="0"/>
              </a:rPr>
              <a:t>              C&amp;V 017 – Educação –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chemeClr val="accent1"/>
              </a:solidFill>
              <a:latin typeface="Algerian" pitchFamily="82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latin typeface="Algerian" pitchFamily="82" charset="0"/>
              </a:rPr>
              <a:t>                      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latin typeface="Algerian" pitchFamily="82" charset="0"/>
              </a:rPr>
              <a:t>    </a:t>
            </a:r>
            <a:r>
              <a:rPr lang="pt-BR" altLang="pt-BR" sz="1800" dirty="0"/>
              <a:t>Conversa com os autores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                        Conversando com Philippe Perrenoud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</a:t>
            </a:r>
            <a:r>
              <a:rPr lang="pt-BR" altLang="pt-BR" sz="1800" dirty="0" err="1"/>
              <a:t>Chrizostimo</a:t>
            </a:r>
            <a:r>
              <a:rPr lang="pt-BR" altLang="pt-BR" sz="1800"/>
              <a:t> (</a:t>
            </a:r>
            <a:r>
              <a:rPr lang="pt-BR" altLang="pt-BR" sz="1800" dirty="0"/>
              <a:t>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Saúde/CIAS)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6148" name="Subtítulo 2"/>
          <p:cNvSpPr txBox="1">
            <a:spLocks/>
          </p:cNvSpPr>
          <p:nvPr/>
        </p:nvSpPr>
        <p:spPr bwMode="auto">
          <a:xfrm>
            <a:off x="4716463" y="3501008"/>
            <a:ext cx="40322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80" tIns="91440"/>
          <a:lstStyle>
            <a:lvl1pPr marL="342900" indent="-3429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pt-BR" altLang="pt-BR" sz="1200" dirty="0"/>
              <a:t>VIVAS, Mylena Vilaça:</a:t>
            </a:r>
          </a:p>
          <a:p>
            <a:pPr eaLnBrk="1" hangingPunct="1"/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ORCID: </a:t>
            </a:r>
            <a:r>
              <a:rPr lang="pt-BR" altLang="pt-BR" sz="1200" dirty="0">
                <a:hlinkClick r:id="rId3"/>
              </a:rPr>
              <a:t>https://orcid.org/0000-0002-2907-0067</a:t>
            </a:r>
            <a:endParaRPr lang="pt-BR" altLang="pt-BR" sz="1200" dirty="0"/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Instituição: EEAAC/UFF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Pós-graduação  lato Sensu: CIAS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Grupo de Pesquisa: GESPRO</a:t>
            </a:r>
          </a:p>
          <a:p>
            <a:pPr eaLnBrk="1" hangingPunct="1">
              <a:buFont typeface="Verdana" pitchFamily="34" charset="0"/>
              <a:buAutoNum type="arabicPeriod"/>
            </a:pPr>
            <a:r>
              <a:rPr lang="pt-BR" altLang="pt-BR" sz="1200" dirty="0"/>
              <a:t>Currículo </a:t>
            </a:r>
            <a:r>
              <a:rPr lang="pt-BR" altLang="pt-BR" sz="1200" dirty="0" err="1"/>
              <a:t>Lattes:</a:t>
            </a:r>
            <a:r>
              <a:rPr lang="pt-BR" altLang="pt-BR" sz="1200" u="sng" dirty="0" err="1">
                <a:solidFill>
                  <a:srgbClr val="698901"/>
                </a:solidFill>
              </a:rPr>
              <a:t>http</a:t>
            </a:r>
            <a:r>
              <a:rPr lang="pt-BR" altLang="pt-BR" sz="1200" u="sng" dirty="0">
                <a:solidFill>
                  <a:srgbClr val="698901"/>
                </a:solidFill>
              </a:rPr>
              <a:t>://lattes.cnpq.br/4657598762657308</a:t>
            </a:r>
          </a:p>
          <a:p>
            <a:pPr eaLnBrk="1" hangingPunct="1">
              <a:buFont typeface="Wingdings 2" pitchFamily="18" charset="2"/>
              <a:buAutoNum type="arabicPeriod"/>
            </a:pPr>
            <a:endParaRPr lang="pt-BR" altLang="pt-BR" sz="1200" dirty="0"/>
          </a:p>
        </p:txBody>
      </p:sp>
    </p:spTree>
    <p:extLst>
      <p:ext uri="{BB962C8B-B14F-4D97-AF65-F5344CB8AC3E}">
        <p14:creationId xmlns:p14="http://schemas.microsoft.com/office/powerpoint/2010/main" val="117013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aixaDeTexto 4"/>
          <p:cNvSpPr txBox="1">
            <a:spLocks noChangeArrowheads="1"/>
          </p:cNvSpPr>
          <p:nvPr/>
        </p:nvSpPr>
        <p:spPr bwMode="auto">
          <a:xfrm>
            <a:off x="539750" y="476250"/>
            <a:ext cx="7993063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>
                <a:solidFill>
                  <a:schemeClr val="accent1"/>
                </a:solidFill>
                <a:latin typeface="Algerian" pitchFamily="82" charset="0"/>
              </a:rPr>
              <a:t>         C&amp;V 017 – Educação –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Fantastic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world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of</a:t>
            </a:r>
            <a:r>
              <a:rPr lang="pt-BR" altLang="pt-BR" sz="1800" i="1" dirty="0">
                <a:solidFill>
                  <a:schemeClr val="accent1"/>
                </a:solidFill>
                <a:latin typeface="Algerian" pitchFamily="82" charset="0"/>
              </a:rPr>
              <a:t> </a:t>
            </a:r>
            <a:r>
              <a:rPr lang="pt-BR" altLang="pt-BR" sz="1800" i="1" dirty="0" err="1">
                <a:solidFill>
                  <a:schemeClr val="accent1"/>
                </a:solidFill>
                <a:latin typeface="Algerian" pitchFamily="82" charset="0"/>
              </a:rPr>
              <a:t>education</a:t>
            </a:r>
            <a:endParaRPr lang="pt-BR" altLang="pt-BR" sz="1800" i="1" dirty="0">
              <a:solidFill>
                <a:schemeClr val="accent1"/>
              </a:solidFill>
              <a:latin typeface="Algerian" pitchFamily="82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Conversa Com Os Autores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                     Conversando com Philippe Perrenoud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i="1" dirty="0" err="1"/>
              <a:t>Authors</a:t>
            </a:r>
            <a:r>
              <a:rPr lang="pt-BR" altLang="pt-BR" sz="1800" i="1" dirty="0"/>
              <a:t>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Miriam Marinho Chrizostimo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(Doutora em educação)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Mylena Vilaça Vivas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1800" dirty="0"/>
              <a:t>(Especialista em Controle de Infecção em Assistência à Saúde)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br>
              <a:rPr lang="pt-BR" altLang="pt-BR" sz="1800" dirty="0"/>
            </a:b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1800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4294967295"/>
          </p:nvPr>
        </p:nvSpPr>
        <p:spPr>
          <a:xfrm>
            <a:off x="539552" y="3789363"/>
            <a:ext cx="5784850" cy="1397000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E-mail: </a:t>
            </a:r>
            <a:r>
              <a:rPr lang="pt-BR" sz="2000" u="sng" dirty="0">
                <a:solidFill>
                  <a:srgbClr val="698901"/>
                </a:solidFill>
              </a:rPr>
              <a:t>miriammarinho@id.uff.br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2000" dirty="0"/>
              <a:t>E-mail: </a:t>
            </a:r>
            <a:r>
              <a:rPr lang="pt-BR" sz="2000" u="sng" dirty="0">
                <a:solidFill>
                  <a:srgbClr val="698901"/>
                </a:solidFill>
              </a:rPr>
              <a:t>mylenavivas@id.uff.br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2000" dirty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2000" dirty="0"/>
          </a:p>
        </p:txBody>
      </p:sp>
      <p:pic>
        <p:nvPicPr>
          <p:cNvPr id="7172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125" y="4640263"/>
            <a:ext cx="103505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0600" y="4880892"/>
            <a:ext cx="1833563" cy="106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4868763"/>
            <a:ext cx="1295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64050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-315416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Philippe Perrenoud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16" t="-412" r="25607" b="856"/>
          <a:stretch/>
        </p:blipFill>
        <p:spPr bwMode="auto">
          <a:xfrm>
            <a:off x="5095554" y="836713"/>
            <a:ext cx="3508894" cy="54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ângulo 7"/>
          <p:cNvSpPr/>
          <p:nvPr/>
        </p:nvSpPr>
        <p:spPr>
          <a:xfrm>
            <a:off x="323528" y="1085835"/>
            <a:ext cx="4464496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Philippe Perrenoud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é doutor em Sociologia e Antropologia;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323528" y="2276872"/>
            <a:ext cx="4464496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Atua nas áreas relacionadas à currículo, práticas pedagógicas e instituições de formação;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23528" y="3740839"/>
            <a:ext cx="4464496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Apesar de atuar nestas áreas, o autor não é um Pedagogo de formação;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323528" y="5301208"/>
            <a:ext cx="4464496" cy="803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pt-BR" sz="23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Foi o criador dos termos Competências e Habilidades.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012160" y="6237312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InfoEscola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1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4906010"/>
              </p:ext>
            </p:extLst>
          </p:nvPr>
        </p:nvGraphicFramePr>
        <p:xfrm>
          <a:off x="185979" y="1556792"/>
          <a:ext cx="8778509" cy="4499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755576" y="125760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Philippe Perrenoud</a:t>
            </a:r>
          </a:p>
        </p:txBody>
      </p:sp>
    </p:spTree>
    <p:extLst>
      <p:ext uri="{BB962C8B-B14F-4D97-AF65-F5344CB8AC3E}">
        <p14:creationId xmlns:p14="http://schemas.microsoft.com/office/powerpoint/2010/main" val="4188614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50807416"/>
              </p:ext>
            </p:extLst>
          </p:nvPr>
        </p:nvGraphicFramePr>
        <p:xfrm>
          <a:off x="251520" y="1268760"/>
          <a:ext cx="8712968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4"/>
          <p:cNvSpPr>
            <a:spLocks noGrp="1"/>
          </p:cNvSpPr>
          <p:nvPr>
            <p:ph type="title"/>
          </p:nvPr>
        </p:nvSpPr>
        <p:spPr>
          <a:xfrm>
            <a:off x="755576" y="-18256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Philippe Perrenoud</a:t>
            </a:r>
          </a:p>
        </p:txBody>
      </p:sp>
    </p:spTree>
    <p:extLst>
      <p:ext uri="{BB962C8B-B14F-4D97-AF65-F5344CB8AC3E}">
        <p14:creationId xmlns:p14="http://schemas.microsoft.com/office/powerpoint/2010/main" val="389958729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98617196"/>
              </p:ext>
            </p:extLst>
          </p:nvPr>
        </p:nvGraphicFramePr>
        <p:xfrm>
          <a:off x="755576" y="2420888"/>
          <a:ext cx="7686620" cy="298323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8433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3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77671">
                <a:tc>
                  <a:txBody>
                    <a:bodyPr/>
                    <a:lstStyle/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Avaliação - Da excelência à regulação das aprendizagens</a:t>
                      </a:r>
                      <a:b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Construir as competências desde a escola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endParaRPr lang="pt-BR" sz="240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Dez novas competências para ensinar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Ensinar: Agir na Urgência, Decidir na Incerteza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endParaRPr lang="pt-BR" sz="240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 ciclos de aprendizagem: um caminho para combater o fracasso escolar</a:t>
                      </a:r>
                      <a:r>
                        <a:rPr lang="pt-BR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(em francês)</a:t>
                      </a: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endParaRPr lang="pt-BR" sz="240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>
                        <a:buClr>
                          <a:schemeClr val="accent1"/>
                        </a:buClr>
                        <a:buFont typeface="Arial"/>
                        <a:buChar char="•"/>
                      </a:pPr>
                      <a:r>
                        <a:rPr lang="pt-BR" sz="240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Pedagogia Diferenciada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75" marR="28575" marT="28575" marB="285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ítulo 4"/>
          <p:cNvSpPr>
            <a:spLocks noGrp="1"/>
          </p:cNvSpPr>
          <p:nvPr>
            <p:ph type="title"/>
          </p:nvPr>
        </p:nvSpPr>
        <p:spPr>
          <a:xfrm>
            <a:off x="914400" y="-243408"/>
            <a:ext cx="7772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Conversando com Philippe Perrenoud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051720" y="1340768"/>
            <a:ext cx="4896544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Algumas de suas obras:</a:t>
            </a:r>
          </a:p>
        </p:txBody>
      </p:sp>
    </p:spTree>
    <p:extLst>
      <p:ext uri="{BB962C8B-B14F-4D97-AF65-F5344CB8AC3E}">
        <p14:creationId xmlns:p14="http://schemas.microsoft.com/office/powerpoint/2010/main" val="88559155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179512" y="1844824"/>
            <a:ext cx="8856984" cy="4572000"/>
          </a:xfrm>
        </p:spPr>
        <p:txBody>
          <a:bodyPr>
            <a:normAutofit/>
          </a:bodyPr>
          <a:lstStyle/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 ESCOLA.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Philippe Perrenoud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Disponível em: https://www.infoescola.com/biografias/philippe-perrenoud/. Acesso em: 10 nov. 2020.</a:t>
            </a:r>
          </a:p>
          <a:p>
            <a:pPr marL="0" indent="0">
              <a:buNone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 A DIA ORGANIZAÇÃO.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Organização do Trabalho Pedagógico - Pensadores da Educação - Perrenoud .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Disponível em: http://www.gestaoescolar.diaadia.pr.gov.br/modules/conteudo/conteudo.php?conteudo=341. Acesso em: 10 nov. 2020.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ítu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</p:txBody>
      </p:sp>
    </p:spTree>
    <p:extLst>
      <p:ext uri="{BB962C8B-B14F-4D97-AF65-F5344CB8AC3E}">
        <p14:creationId xmlns:p14="http://schemas.microsoft.com/office/powerpoint/2010/main" val="149761980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63" y="-143793"/>
            <a:ext cx="8183562" cy="10525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63" y="778743"/>
            <a:ext cx="8143875" cy="4162425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Fluminense/UFF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Escola de Enfermagem Aurora de Afonso Costa/EEAAC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Fundamentos de Enfermagem e Administração/MFE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Progama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Interinstitucional no Ensino da Enfermagem, Educação e Gerência- ação interdisciplinar em saúde – PROEX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Coordenação: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Pesquisa - Gestão da Formação e Qualificação Profissional: Educação e Saúde (GESPRO/UFF) -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PROPPi</a:t>
            </a: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Líderes: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Dr.ª Miriam Marinho </a:t>
            </a:r>
            <a:r>
              <a:rPr lang="pt-B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Dr.ª Alessandra Conceição Leite Funchal Camacho</a:t>
            </a:r>
          </a:p>
          <a:p>
            <a:pPr marL="265176" indent="-265176"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2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611515"/>
            <a:ext cx="876300" cy="985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Imagem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723210"/>
            <a:ext cx="1800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00" y="5761310"/>
            <a:ext cx="9715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88452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2125" y="-215800"/>
            <a:ext cx="8183563" cy="1052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836712"/>
            <a:ext cx="8928992" cy="4929188"/>
          </a:xfrm>
        </p:spPr>
        <p:txBody>
          <a:bodyPr>
            <a:noAutofit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Disciplina: Cartas de Intenção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Coordenação: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Autora do Slide: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Drª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Especialista: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Mylena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Vilaça</a:t>
            </a: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Vivas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Orientadora/Responsável: Dr.ª Miriam Marinho </a:t>
            </a:r>
            <a:r>
              <a:rPr lang="pt-B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Chrizostimo</a:t>
            </a: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Bolsistas do GESPRO:Amanda Ramiro Gomes da Silva;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Mylena Vilaça Vivas.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pt-B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t-B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Pré-produção, Produção e Pós-produção: Especialista: Mylena Vilaça Vivas</a:t>
            </a:r>
          </a:p>
        </p:txBody>
      </p:sp>
      <p:pic>
        <p:nvPicPr>
          <p:cNvPr id="28676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787727"/>
            <a:ext cx="720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083" y="5877272"/>
            <a:ext cx="2241029" cy="809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650" y="5889898"/>
            <a:ext cx="833438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1078356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Capital Própri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</TotalTime>
  <Words>793</Words>
  <Application>Microsoft Office PowerPoint</Application>
  <PresentationFormat>Apresentação na tela (4:3)</PresentationFormat>
  <Paragraphs>106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8" baseType="lpstr">
      <vt:lpstr>Algerian</vt:lpstr>
      <vt:lpstr>Arial</vt:lpstr>
      <vt:lpstr>Calibri</vt:lpstr>
      <vt:lpstr>Franklin Gothic Book</vt:lpstr>
      <vt:lpstr>Perpetua</vt:lpstr>
      <vt:lpstr>Times New Roman</vt:lpstr>
      <vt:lpstr>Verdana</vt:lpstr>
      <vt:lpstr>Wingdings 2</vt:lpstr>
      <vt:lpstr>Capital Próprio</vt:lpstr>
      <vt:lpstr>Apresentação do PowerPoint</vt:lpstr>
      <vt:lpstr>Apresentação do PowerPoint</vt:lpstr>
      <vt:lpstr>Conversando com Philippe Perrenoud</vt:lpstr>
      <vt:lpstr>Conversando com Philippe Perrenoud</vt:lpstr>
      <vt:lpstr>Conversando com Philippe Perrenoud</vt:lpstr>
      <vt:lpstr>Conversando com Philippe Perrenoud</vt:lpstr>
      <vt:lpstr>Referências</vt:lpstr>
      <vt:lpstr>Créditos</vt:lpstr>
      <vt:lpstr>Créditos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Mylena Vilaça</dc:creator>
  <cp:lastModifiedBy>Miriam Marinho</cp:lastModifiedBy>
  <cp:revision>9</cp:revision>
  <dcterms:created xsi:type="dcterms:W3CDTF">2020-11-12T00:18:06Z</dcterms:created>
  <dcterms:modified xsi:type="dcterms:W3CDTF">2021-03-01T19:00:56Z</dcterms:modified>
</cp:coreProperties>
</file>