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8" r:id="rId6"/>
    <p:sldId id="269" r:id="rId7"/>
    <p:sldId id="270" r:id="rId8"/>
    <p:sldId id="271" r:id="rId9"/>
    <p:sldId id="272" r:id="rId10"/>
    <p:sldId id="273" r:id="rId11"/>
    <p:sldId id="263" r:id="rId12"/>
    <p:sldId id="265" r:id="rId13"/>
    <p:sldId id="266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912-70F4-4005-B545-5D1187311848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BA77-5F20-424D-92D0-28BF76D390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400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BA77-5F20-424D-92D0-28BF76D39026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521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2-2907-0067" TargetMode="External"/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395411" y="3558381"/>
            <a:ext cx="4464621" cy="2174875"/>
          </a:xfrm>
        </p:spPr>
        <p:txBody>
          <a:bodyPr>
            <a:no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CHRIZOSTIMO, Miriam Marinho: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ORCID: 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https://orcid.org/0000-0001-7498-4637</a:t>
            </a: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Instituição: MFE/ EEAAC/UFF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Disciplina/Graduação; Educação no Campo da Saúde;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Pós-graduação  lato Sensu: Didática/CIAS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Pós-graduação Stricto Sensu: Currículo, ensino e Planejamento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Grupo de Pesquisa: GESPRO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Currículo </a:t>
            </a:r>
            <a:r>
              <a:rPr lang="pt-BR" sz="12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Lattes:</a:t>
            </a:r>
            <a:r>
              <a:rPr lang="pt-BR" sz="1200" u="sng" dirty="0" err="1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</a:t>
            </a:r>
            <a:r>
              <a:rPr lang="pt-BR" sz="1200" u="sng" dirty="0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147" name="CaixaDeTexto 4"/>
          <p:cNvSpPr txBox="1">
            <a:spLocks noChangeArrowheads="1"/>
          </p:cNvSpPr>
          <p:nvPr/>
        </p:nvSpPr>
        <p:spPr bwMode="auto">
          <a:xfrm>
            <a:off x="450850" y="272777"/>
            <a:ext cx="8264525" cy="4285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92D050"/>
                </a:solidFill>
                <a:latin typeface="Algerian" pitchFamily="82" charset="0"/>
              </a:rPr>
              <a:t>              C&amp;V 018 – Educação – </a:t>
            </a:r>
            <a:r>
              <a:rPr lang="pt-BR" altLang="pt-BR" sz="1800" i="1" dirty="0" err="1">
                <a:solidFill>
                  <a:srgbClr val="92D050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rgbClr val="92D050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rgbClr val="92D050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rgbClr val="92D050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rgbClr val="92D050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rgbClr val="92D05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002060"/>
                </a:solidFill>
                <a:latin typeface="Algerian" pitchFamily="82" charset="0"/>
              </a:rPr>
              <a:t>             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002060"/>
                </a:solidFill>
                <a:latin typeface="Algerian" pitchFamily="82" charset="0"/>
              </a:rPr>
              <a:t>                                           </a:t>
            </a:r>
            <a:r>
              <a:rPr lang="pt-BR" altLang="pt-BR" sz="1800" dirty="0"/>
              <a:t>Conversa Com Os Autores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>
              <a:buNone/>
            </a:pPr>
            <a:r>
              <a:rPr lang="pt-BR" altLang="pt-BR" sz="1800" dirty="0"/>
              <a:t>                        Conversando com </a:t>
            </a:r>
            <a:r>
              <a:rPr lang="es-ES" sz="1800" dirty="0"/>
              <a:t>Juan </a:t>
            </a:r>
            <a:r>
              <a:rPr lang="es-ES" sz="1800" dirty="0" err="1"/>
              <a:t>Bordenave</a:t>
            </a:r>
            <a:endParaRPr lang="es-ES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</a:t>
            </a:r>
            <a:r>
              <a:rPr lang="pt-BR" altLang="pt-BR" sz="1800" dirty="0" err="1"/>
              <a:t>Chrizostimo</a:t>
            </a:r>
            <a:r>
              <a:rPr lang="pt-BR" altLang="pt-BR" sz="1800"/>
              <a:t>  (</a:t>
            </a:r>
            <a:r>
              <a:rPr lang="pt-BR" altLang="pt-BR" sz="1800" dirty="0"/>
              <a:t>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6148" name="Subtítulo 2"/>
          <p:cNvSpPr txBox="1">
            <a:spLocks/>
          </p:cNvSpPr>
          <p:nvPr/>
        </p:nvSpPr>
        <p:spPr bwMode="auto">
          <a:xfrm>
            <a:off x="4716463" y="3501008"/>
            <a:ext cx="40322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lvl1pPr marL="342900" indent="-3429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200" dirty="0"/>
              <a:t>VIVAS, Mylena Vilaça:</a:t>
            </a:r>
          </a:p>
          <a:p>
            <a:pPr eaLnBrk="1" hangingPunct="1"/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ORCID: </a:t>
            </a:r>
            <a:r>
              <a:rPr lang="pt-BR" altLang="pt-BR" sz="1200" dirty="0">
                <a:hlinkClick r:id="rId3"/>
              </a:rPr>
              <a:t>https://orcid.org/0000-0002-2907-0067</a:t>
            </a:r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Instituição: EEAAC/UFF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Pós-graduação  lato Sensu: CIAS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Grupo de Pesquisa: GESPRO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Currículo </a:t>
            </a:r>
            <a:r>
              <a:rPr lang="pt-BR" altLang="pt-BR" sz="1200" dirty="0" err="1"/>
              <a:t>Lattes:</a:t>
            </a:r>
            <a:r>
              <a:rPr lang="pt-BR" altLang="pt-BR" sz="1200" u="sng" dirty="0" err="1">
                <a:solidFill>
                  <a:srgbClr val="698901"/>
                </a:solidFill>
              </a:rPr>
              <a:t>http</a:t>
            </a:r>
            <a:r>
              <a:rPr lang="pt-BR" altLang="pt-BR" sz="1200" u="sng" dirty="0">
                <a:solidFill>
                  <a:srgbClr val="698901"/>
                </a:solidFill>
              </a:rPr>
              <a:t>://lattes.cnpq.br/4657598762657308</a:t>
            </a:r>
          </a:p>
          <a:p>
            <a:pPr eaLnBrk="1" hangingPunct="1">
              <a:buFont typeface="Wingdings 2" pitchFamily="18" charset="2"/>
              <a:buAutoNum type="arabicPeriod"/>
            </a:pPr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17013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413792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183976" y="1484312"/>
            <a:ext cx="7772400" cy="504528"/>
          </a:xfrm>
        </p:spPr>
        <p:txBody>
          <a:bodyPr>
            <a:noAutofit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da Problematização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CaixaDeTexto 1040"/>
          <p:cNvSpPr txBox="1"/>
          <p:nvPr/>
        </p:nvSpPr>
        <p:spPr>
          <a:xfrm>
            <a:off x="179512" y="2230120"/>
            <a:ext cx="94330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nível social </a:t>
            </a:r>
          </a:p>
          <a:p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Criação e desenvolvimento de instituições e métodos de ensino adequados a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realidade social.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Aumento sensível no nível médio de desenvolvimento intelectual de toda a população.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Resistência a modelos importados e incentivo a criação e adequação de tecnologia conforme as peculiaridades locais.</a:t>
            </a:r>
          </a:p>
          <a:p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21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856984" cy="4572000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PASSEI DIRETO.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Teorias de Bordenave- Resumo.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https://www.passeidireto.com/arquivo/63921743/teorias-de-bordenave-resumo Disponível em: 18 nov. 2020.</a:t>
            </a:r>
          </a:p>
          <a:p>
            <a:pPr>
              <a:buClr>
                <a:srgbClr val="002060"/>
              </a:buClr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CCA.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Faleceu Juan Díaz Bordenave, um dos fundadores do pensamento educomunicativo.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http://www.cca.eca.usp.br/content/faleceu-juan-diaz-bordenave-dos-fundadores-pensamento-educomunicativo . Disponível em: 18 nov. 2020.</a:t>
            </a:r>
          </a:p>
          <a:p>
            <a:pPr marL="0" indent="0">
              <a:buClr>
                <a:srgbClr val="002060"/>
              </a:buClr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395536" y="269776"/>
            <a:ext cx="7772400" cy="11430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500" dist="50800" dir="5400000" sy="-100000" algn="bl" rotWithShape="0"/>
          </a:effectLst>
        </p:spPr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497619805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568008" cy="908721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778743"/>
            <a:ext cx="8143875" cy="4162425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Fluminense/UFF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Escola de Enfermagem Aurora de Afonso Costa/EEAAC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Fundamentos de Enfermagem e Administração/MFE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Progama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Interinstitucional no Ensino da Enfermagem, Educação e Gerência- ação interdisciplinar em saúde – PROEX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Coordenação: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Pesquisa - Gestão da Formação e Qualificação Profissional: Educação e Saúde (GESPRO/UFF) -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PROPPi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Líderes: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Dr.ª Miriam Marinho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Dr.ª Alessandra Conceição Leite Funchal Camacho</a:t>
            </a:r>
          </a:p>
          <a:p>
            <a:pPr marL="265176" indent="-265176" algn="ctr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2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11515"/>
            <a:ext cx="8763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723210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5761310"/>
            <a:ext cx="9715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884521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125" y="-215800"/>
            <a:ext cx="8183563" cy="10525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836712"/>
            <a:ext cx="8928992" cy="4929188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Coordenação: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Autora do Slide: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Especialista: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Mylena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Vilaça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Vivas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Orientadora/Responsável: Dr.ª 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Bolsistas do GESPRO: Mylena Vilaça Vivas.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Pré-produção, Produção e Pós-produção: Especialista Mylena Vilaça Vivas</a:t>
            </a:r>
          </a:p>
        </p:txBody>
      </p:sp>
      <p:pic>
        <p:nvPicPr>
          <p:cNvPr id="2867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7727"/>
            <a:ext cx="720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083" y="5877272"/>
            <a:ext cx="2241029" cy="80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0" y="5889898"/>
            <a:ext cx="83343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07835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4"/>
          <p:cNvSpPr txBox="1">
            <a:spLocks noChangeArrowheads="1"/>
          </p:cNvSpPr>
          <p:nvPr/>
        </p:nvSpPr>
        <p:spPr bwMode="auto">
          <a:xfrm>
            <a:off x="539750" y="476250"/>
            <a:ext cx="7993063" cy="4839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92D050"/>
                </a:solidFill>
                <a:latin typeface="Algerian" pitchFamily="82" charset="0"/>
              </a:rPr>
              <a:t>         C&amp;V 018 – Educação – </a:t>
            </a:r>
            <a:r>
              <a:rPr lang="pt-BR" altLang="pt-BR" sz="1800" i="1" dirty="0" err="1">
                <a:solidFill>
                  <a:srgbClr val="92D050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rgbClr val="92D050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rgbClr val="92D050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rgbClr val="92D050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rgbClr val="92D050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rgbClr val="92D05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i="1" dirty="0">
              <a:solidFill>
                <a:schemeClr val="accent1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                                      </a:t>
            </a:r>
            <a:r>
              <a:rPr lang="pt-BR" altLang="pt-BR" sz="1800" dirty="0"/>
              <a:t>Conversa Com Os Autores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>
              <a:buNone/>
            </a:pPr>
            <a:r>
              <a:rPr lang="pt-BR" altLang="pt-BR" sz="1800" dirty="0"/>
              <a:t>                    Conversando com </a:t>
            </a:r>
            <a:r>
              <a:rPr lang="es-ES" sz="1800" dirty="0"/>
              <a:t>Juan </a:t>
            </a:r>
            <a:r>
              <a:rPr lang="es-ES" sz="1800" dirty="0" err="1"/>
              <a:t>Bordenave</a:t>
            </a:r>
            <a:endParaRPr lang="es-ES" sz="18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4294967295"/>
          </p:nvPr>
        </p:nvSpPr>
        <p:spPr>
          <a:xfrm>
            <a:off x="539552" y="3789363"/>
            <a:ext cx="5784850" cy="13970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E-mail: </a:t>
            </a:r>
            <a:r>
              <a:rPr lang="pt-BR" sz="2000" u="sng" dirty="0">
                <a:solidFill>
                  <a:srgbClr val="698901"/>
                </a:solidFill>
              </a:rPr>
              <a:t>miriammarinho@id.uff.br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E-mail: </a:t>
            </a:r>
            <a:r>
              <a:rPr lang="pt-BR" sz="2000" u="sng" dirty="0">
                <a:solidFill>
                  <a:srgbClr val="698901"/>
                </a:solidFill>
              </a:rPr>
              <a:t>mylenavivas@id.uff.br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2000" dirty="0"/>
          </a:p>
        </p:txBody>
      </p:sp>
      <p:pic>
        <p:nvPicPr>
          <p:cNvPr id="7172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640263"/>
            <a:ext cx="1035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880892"/>
            <a:ext cx="1833563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868763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64050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269776"/>
            <a:ext cx="7772400" cy="11430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pt-BR" b="1" dirty="0">
                <a:solidFill>
                  <a:srgbClr val="92D05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  <a:br>
              <a:rPr lang="pt-BR" b="1" dirty="0">
                <a:solidFill>
                  <a:srgbClr val="92D05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b="1" dirty="0">
              <a:solidFill>
                <a:srgbClr val="92D05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908720"/>
            <a:ext cx="4734594" cy="1107996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foi um intelectual paraguaio, denominado de pai do pensamento latino-americano na comunicação </a:t>
            </a:r>
            <a:endParaRPr lang="pt-BR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79512" y="2155503"/>
            <a:ext cx="4734594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 foi um dos fundadores do pensamento </a:t>
            </a:r>
            <a:r>
              <a:rPr lang="pt-BR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educomunicativo</a:t>
            </a:r>
            <a:endParaRPr lang="pt-B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79512" y="3016984"/>
            <a:ext cx="4734594" cy="1708160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Especialista em educação para adultos em condições sociais precárias. Sua larga experiência com esse público o levou a visão privilegiada sobre as limitações dos processos tradicionais de aprendizagem.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79512" y="4817184"/>
            <a:ext cx="4734594" cy="17081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Bordenave promoveu uma reflexão sobre três matrizes importantes no processo de educação: </a:t>
            </a:r>
            <a:r>
              <a:rPr lang="pt-BR" sz="2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pedagogia da transmissão, a pedagogia do conhecimento e a pedagogia da problematização.</a:t>
            </a:r>
          </a:p>
        </p:txBody>
      </p:sp>
      <p:pic>
        <p:nvPicPr>
          <p:cNvPr id="1026" name="Picture 2" descr="http://www.cca.eca.usp.br/sites/cca.eca.usp.br/files/bord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32" t="525" r="29334"/>
          <a:stretch/>
        </p:blipFill>
        <p:spPr bwMode="auto">
          <a:xfrm>
            <a:off x="5058122" y="908720"/>
            <a:ext cx="3906366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6741207" y="6525344"/>
            <a:ext cx="114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CCA</a:t>
            </a:r>
          </a:p>
        </p:txBody>
      </p:sp>
    </p:spTree>
    <p:extLst>
      <p:ext uri="{BB962C8B-B14F-4D97-AF65-F5344CB8AC3E}">
        <p14:creationId xmlns:p14="http://schemas.microsoft.com/office/powerpoint/2010/main" val="27381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485800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7" name="Seta para a direita 6"/>
          <p:cNvSpPr/>
          <p:nvPr/>
        </p:nvSpPr>
        <p:spPr>
          <a:xfrm>
            <a:off x="251520" y="2431266"/>
            <a:ext cx="576064" cy="493678"/>
          </a:xfrm>
          <a:prstGeom prst="rightArrow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7772400" cy="504528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 da Transmissão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43608" y="2034714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 da transmissão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põem no centro dos seus esforços  a passagem  de  conhecimento  do  professor  para o  aluno.  Nesse  ramo da  pedagogia, as ideias e os conhecimentos são os pontos basilares da educação. 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CaixaDeTexto 1040"/>
          <p:cNvSpPr txBox="1"/>
          <p:nvPr/>
        </p:nvSpPr>
        <p:spPr>
          <a:xfrm>
            <a:off x="179512" y="3469064"/>
            <a:ext cx="8784976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principais consequências possíveis dessa abordagem, para Bordenave, seriam as seguintes: </a:t>
            </a:r>
          </a:p>
          <a:p>
            <a:endParaRPr lang="pt-BR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nível individual: </a:t>
            </a:r>
          </a:p>
          <a:p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Elevada absorção de informação;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Postura passiva e a crítica do aluno;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Profunda reverência as fontes de informação. </a:t>
            </a:r>
          </a:p>
          <a:p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61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269776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7772400" cy="504528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 da Transmissão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CaixaDeTexto 1040"/>
          <p:cNvSpPr txBox="1"/>
          <p:nvPr/>
        </p:nvSpPr>
        <p:spPr>
          <a:xfrm>
            <a:off x="179512" y="1844824"/>
            <a:ext cx="878497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pt-BR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3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nível social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Adequação indiscriminada e inadequada de informações de </a:t>
            </a:r>
            <a:r>
              <a:rPr lang="pt-BR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cárater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científico-tecnológico proveniente de países mais desenvolvidos (notadamente países europeus e o EUA).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Tendência ao individualismo e à falta de colaboração entre os alunos.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Manutenção do status quo, ou seja, da divisão das classes sociais. </a:t>
            </a:r>
          </a:p>
        </p:txBody>
      </p:sp>
    </p:spTree>
    <p:extLst>
      <p:ext uri="{BB962C8B-B14F-4D97-AF65-F5344CB8AC3E}">
        <p14:creationId xmlns:p14="http://schemas.microsoft.com/office/powerpoint/2010/main" val="243829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269776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ço Reservado para Conteúdo 1"/>
          <p:cNvSpPr txBox="1">
            <a:spLocks/>
          </p:cNvSpPr>
          <p:nvPr/>
        </p:nvSpPr>
        <p:spPr>
          <a:xfrm>
            <a:off x="255984" y="1052736"/>
            <a:ext cx="7772400" cy="5045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 do Conhecimento </a:t>
            </a:r>
          </a:p>
        </p:txBody>
      </p:sp>
      <p:sp>
        <p:nvSpPr>
          <p:cNvPr id="9" name="Seta para a direita 8"/>
          <p:cNvSpPr/>
          <p:nvPr/>
        </p:nvSpPr>
        <p:spPr>
          <a:xfrm>
            <a:off x="179512" y="2060848"/>
            <a:ext cx="504056" cy="493678"/>
          </a:xfrm>
          <a:prstGeom prst="rightArrow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611560" y="1542271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do conhecimento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enfatiza os chamados “resultados comportamentais”, ou seja, troca  programática de conhecimentos, atitudes e habilidades.  Essa escola se associa fortemente ao behaviorismo, pois opera a partir da lógica estímulo-resposta. Essa lógica consiste em estabelecer objetivos instrumentais de realização por parte do aluno. Cada vez que o aluno alcança uma das pequenas metas, ele é recompensado e assim por diante. Esse processo constitui a tríade estímulo, resposta e reforço. </a:t>
            </a:r>
          </a:p>
        </p:txBody>
      </p:sp>
      <p:sp>
        <p:nvSpPr>
          <p:cNvPr id="7" name="Retângulo 6"/>
          <p:cNvSpPr/>
          <p:nvPr/>
        </p:nvSpPr>
        <p:spPr>
          <a:xfrm>
            <a:off x="179512" y="3789040"/>
            <a:ext cx="90730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principais consequências possíveis dessa lógica behaviorista, para Bordenave, seriam as seguintes: </a:t>
            </a: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nível individual: </a:t>
            </a: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Alta eficiência para aprendizagem de dados mensuráveis e quantificáveis 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Tendência forte a individualidade e competitividade por parte dos alunos;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Tendência forte a refrear a criatividade e originalidade, pois as respostas corretas já são programadas de antemão. </a:t>
            </a:r>
          </a:p>
        </p:txBody>
      </p:sp>
    </p:spTree>
    <p:extLst>
      <p:ext uri="{BB962C8B-B14F-4D97-AF65-F5344CB8AC3E}">
        <p14:creationId xmlns:p14="http://schemas.microsoft.com/office/powerpoint/2010/main" val="298121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269776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7772400" cy="504528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 do Conhecimento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CaixaDeTexto 1040"/>
          <p:cNvSpPr txBox="1"/>
          <p:nvPr/>
        </p:nvSpPr>
        <p:spPr>
          <a:xfrm>
            <a:off x="179512" y="1772816"/>
            <a:ext cx="8784976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pt-BR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3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nível social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Homogeneização da população pela ausência de desenvolvimento da consciência crítico, com tendência à concentração dos esforços na produtividade e eficiência;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Eliminação do conflito no processo de aprendizagem e na relação aluno - professor.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Forte dependência de uma liderança e susceptibilidade à manipulação política e ideológica. </a:t>
            </a:r>
          </a:p>
        </p:txBody>
      </p:sp>
    </p:spTree>
    <p:extLst>
      <p:ext uri="{BB962C8B-B14F-4D97-AF65-F5344CB8AC3E}">
        <p14:creationId xmlns:p14="http://schemas.microsoft.com/office/powerpoint/2010/main" val="29227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7" name="Seta para a direita 6"/>
          <p:cNvSpPr/>
          <p:nvPr/>
        </p:nvSpPr>
        <p:spPr>
          <a:xfrm>
            <a:off x="251520" y="2132856"/>
            <a:ext cx="576064" cy="493678"/>
          </a:xfrm>
          <a:prstGeom prst="rightArrow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107504" y="1124744"/>
            <a:ext cx="7772400" cy="504528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da Problematização</a:t>
            </a:r>
          </a:p>
        </p:txBody>
      </p:sp>
      <p:sp>
        <p:nvSpPr>
          <p:cNvPr id="3" name="Retângulo 2"/>
          <p:cNvSpPr/>
          <p:nvPr/>
        </p:nvSpPr>
        <p:spPr>
          <a:xfrm>
            <a:off x="899592" y="1700808"/>
            <a:ext cx="8136904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1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da problematização </a:t>
            </a:r>
            <a:r>
              <a:rPr lang="pt-BR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incentiva tanto uma participação ativa quanto uma postura crítica e inquisitiva. O fundamental, nessa proposta, é aumentar a capacidade do aluno que não é visto mais como mero aprendiz, mas como veículo da transformação social. </a:t>
            </a:r>
          </a:p>
          <a:p>
            <a:pPr algn="ctr"/>
            <a:r>
              <a:rPr lang="pt-BR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Essa abordagem prepara o aluno para lidar com problemas reais e o incentiva a buscar soluções originais e criativas. 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2" t="39823" r="47732" b="27105"/>
          <a:stretch/>
        </p:blipFill>
        <p:spPr bwMode="auto">
          <a:xfrm>
            <a:off x="1331640" y="3861048"/>
            <a:ext cx="7022773" cy="2525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995936" y="6386552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Passei Direto</a:t>
            </a:r>
          </a:p>
        </p:txBody>
      </p:sp>
    </p:spTree>
    <p:extLst>
      <p:ext uri="{BB962C8B-B14F-4D97-AF65-F5344CB8AC3E}">
        <p14:creationId xmlns:p14="http://schemas.microsoft.com/office/powerpoint/2010/main" val="100004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413792"/>
            <a:ext cx="7772400" cy="710952"/>
          </a:xfr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Juan Bordenave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183976" y="1484312"/>
            <a:ext cx="7772400" cy="504528"/>
          </a:xfrm>
        </p:spPr>
        <p:txBody>
          <a:bodyPr>
            <a:noAutofit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da Problematização</a:t>
            </a:r>
          </a:p>
        </p:txBody>
      </p:sp>
      <p:sp>
        <p:nvSpPr>
          <p:cNvPr id="1040" name="Rectangle 41"/>
          <p:cNvSpPr>
            <a:spLocks noChangeArrowheads="1"/>
          </p:cNvSpPr>
          <p:nvPr/>
        </p:nvSpPr>
        <p:spPr bwMode="auto">
          <a:xfrm>
            <a:off x="30424438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Source Sans Pro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CaixaDeTexto 1040"/>
          <p:cNvSpPr txBox="1"/>
          <p:nvPr/>
        </p:nvSpPr>
        <p:spPr>
          <a:xfrm>
            <a:off x="107504" y="2230120"/>
            <a:ext cx="9577064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principais consequências possíveis da pedagogia da problematização, </a:t>
            </a:r>
          </a:p>
          <a:p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Bordenave, seriam as seguintes: </a:t>
            </a:r>
          </a:p>
          <a:p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3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nível individual: </a:t>
            </a:r>
          </a:p>
          <a:p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aprendizagem mais ligada às questões pungentes da realidade que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cerca o aluno;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Tendência a cooperação e ao desenvolvimento de laços entre os alunos; </a:t>
            </a: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 de um manancial analítico e crítico. </a:t>
            </a:r>
          </a:p>
          <a:p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43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2701</TotalTime>
  <Words>1079</Words>
  <Application>Microsoft Office PowerPoint</Application>
  <PresentationFormat>Apresentação na tela (4:3)</PresentationFormat>
  <Paragraphs>151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4" baseType="lpstr">
      <vt:lpstr>Algerian</vt:lpstr>
      <vt:lpstr>Arial</vt:lpstr>
      <vt:lpstr>Calibri</vt:lpstr>
      <vt:lpstr>Franklin Gothic Book</vt:lpstr>
      <vt:lpstr>Perpetua</vt:lpstr>
      <vt:lpstr>Source Sans Pro</vt:lpstr>
      <vt:lpstr>Times New Roman</vt:lpstr>
      <vt:lpstr>Verdana</vt:lpstr>
      <vt:lpstr>Wingdings</vt:lpstr>
      <vt:lpstr>Wingdings 2</vt:lpstr>
      <vt:lpstr>Capital Próprio</vt:lpstr>
      <vt:lpstr>Apresentação do PowerPoint</vt:lpstr>
      <vt:lpstr>Apresentação do PowerPoint</vt:lpstr>
      <vt:lpstr>Conversando com Juan Bordenave </vt:lpstr>
      <vt:lpstr>Conversando com Juan Bordenave</vt:lpstr>
      <vt:lpstr>Conversando com Juan Bordenave</vt:lpstr>
      <vt:lpstr>Conversando com Juan Bordenave</vt:lpstr>
      <vt:lpstr>Conversando com Juan Bordenave</vt:lpstr>
      <vt:lpstr>Conversando com Juan Bordenave</vt:lpstr>
      <vt:lpstr>Conversando com Juan Bordenave</vt:lpstr>
      <vt:lpstr>Conversando com Juan Bordenave</vt:lpstr>
      <vt:lpstr>Referências</vt:lpstr>
      <vt:lpstr>Créditos</vt:lpstr>
      <vt:lpstr>Créditos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Mylena Vilaça</dc:creator>
  <cp:lastModifiedBy>Miriam Marinho</cp:lastModifiedBy>
  <cp:revision>25</cp:revision>
  <dcterms:created xsi:type="dcterms:W3CDTF">2020-11-12T00:18:06Z</dcterms:created>
  <dcterms:modified xsi:type="dcterms:W3CDTF">2021-03-01T18:01:17Z</dcterms:modified>
</cp:coreProperties>
</file>