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119813" cy="885666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2" d="100"/>
          <a:sy n="62" d="100"/>
        </p:scale>
        <p:origin x="2154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8986" y="1449459"/>
            <a:ext cx="5201841" cy="3083431"/>
          </a:xfrm>
        </p:spPr>
        <p:txBody>
          <a:bodyPr anchor="b"/>
          <a:lstStyle>
            <a:lvl1pPr algn="ctr">
              <a:defRPr sz="401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4977" y="4651799"/>
            <a:ext cx="4589860" cy="2138309"/>
          </a:xfrm>
        </p:spPr>
        <p:txBody>
          <a:bodyPr/>
          <a:lstStyle>
            <a:lvl1pPr marL="0" indent="0" algn="ctr">
              <a:buNone/>
              <a:defRPr sz="1606"/>
            </a:lvl1pPr>
            <a:lvl2pPr marL="306004" indent="0" algn="ctr">
              <a:buNone/>
              <a:defRPr sz="1339"/>
            </a:lvl2pPr>
            <a:lvl3pPr marL="612008" indent="0" algn="ctr">
              <a:buNone/>
              <a:defRPr sz="1205"/>
            </a:lvl3pPr>
            <a:lvl4pPr marL="918012" indent="0" algn="ctr">
              <a:buNone/>
              <a:defRPr sz="1071"/>
            </a:lvl4pPr>
            <a:lvl5pPr marL="1224016" indent="0" algn="ctr">
              <a:buNone/>
              <a:defRPr sz="1071"/>
            </a:lvl5pPr>
            <a:lvl6pPr marL="1530020" indent="0" algn="ctr">
              <a:buNone/>
              <a:defRPr sz="1071"/>
            </a:lvl6pPr>
            <a:lvl7pPr marL="1836024" indent="0" algn="ctr">
              <a:buNone/>
              <a:defRPr sz="1071"/>
            </a:lvl7pPr>
            <a:lvl8pPr marL="2142028" indent="0" algn="ctr">
              <a:buNone/>
              <a:defRPr sz="1071"/>
            </a:lvl8pPr>
            <a:lvl9pPr marL="2448032" indent="0" algn="ctr">
              <a:buNone/>
              <a:defRPr sz="1071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027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268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9491" y="471535"/>
            <a:ext cx="1319585" cy="750561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0738" y="471535"/>
            <a:ext cx="3882256" cy="750561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179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4831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50" y="2208018"/>
            <a:ext cx="5278339" cy="3684125"/>
          </a:xfrm>
        </p:spPr>
        <p:txBody>
          <a:bodyPr anchor="b"/>
          <a:lstStyle>
            <a:lvl1pPr>
              <a:defRPr sz="4016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7550" y="5926996"/>
            <a:ext cx="5278339" cy="1937394"/>
          </a:xfrm>
        </p:spPr>
        <p:txBody>
          <a:bodyPr/>
          <a:lstStyle>
            <a:lvl1pPr marL="0" indent="0">
              <a:buNone/>
              <a:defRPr sz="1606">
                <a:solidFill>
                  <a:schemeClr val="tx1"/>
                </a:solidFill>
              </a:defRPr>
            </a:lvl1pPr>
            <a:lvl2pPr marL="306004" indent="0">
              <a:buNone/>
              <a:defRPr sz="1339">
                <a:solidFill>
                  <a:schemeClr val="tx1">
                    <a:tint val="75000"/>
                  </a:schemeClr>
                </a:solidFill>
              </a:defRPr>
            </a:lvl2pPr>
            <a:lvl3pPr marL="612008" indent="0">
              <a:buNone/>
              <a:defRPr sz="1205">
                <a:solidFill>
                  <a:schemeClr val="tx1">
                    <a:tint val="75000"/>
                  </a:schemeClr>
                </a:solidFill>
              </a:defRPr>
            </a:lvl3pPr>
            <a:lvl4pPr marL="91801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4pPr>
            <a:lvl5pPr marL="1224016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5pPr>
            <a:lvl6pPr marL="1530020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6pPr>
            <a:lvl7pPr marL="1836024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7pPr>
            <a:lvl8pPr marL="2142028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8pPr>
            <a:lvl9pPr marL="2448032" indent="0">
              <a:buNone/>
              <a:defRPr sz="1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952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0737" y="2357677"/>
            <a:ext cx="2600921" cy="561947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155" y="2357677"/>
            <a:ext cx="2600921" cy="5619471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9833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471537"/>
            <a:ext cx="5278339" cy="171187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1535" y="2171113"/>
            <a:ext cx="2588967" cy="1064029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1535" y="3235142"/>
            <a:ext cx="2588967" cy="475840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8155" y="2171113"/>
            <a:ext cx="2601718" cy="1064029"/>
          </a:xfrm>
        </p:spPr>
        <p:txBody>
          <a:bodyPr anchor="b"/>
          <a:lstStyle>
            <a:lvl1pPr marL="0" indent="0">
              <a:buNone/>
              <a:defRPr sz="1606" b="1"/>
            </a:lvl1pPr>
            <a:lvl2pPr marL="306004" indent="0">
              <a:buNone/>
              <a:defRPr sz="1339" b="1"/>
            </a:lvl2pPr>
            <a:lvl3pPr marL="612008" indent="0">
              <a:buNone/>
              <a:defRPr sz="1205" b="1"/>
            </a:lvl3pPr>
            <a:lvl4pPr marL="918012" indent="0">
              <a:buNone/>
              <a:defRPr sz="1071" b="1"/>
            </a:lvl4pPr>
            <a:lvl5pPr marL="1224016" indent="0">
              <a:buNone/>
              <a:defRPr sz="1071" b="1"/>
            </a:lvl5pPr>
            <a:lvl6pPr marL="1530020" indent="0">
              <a:buNone/>
              <a:defRPr sz="1071" b="1"/>
            </a:lvl6pPr>
            <a:lvl7pPr marL="1836024" indent="0">
              <a:buNone/>
              <a:defRPr sz="1071" b="1"/>
            </a:lvl7pPr>
            <a:lvl8pPr marL="2142028" indent="0">
              <a:buNone/>
              <a:defRPr sz="1071" b="1"/>
            </a:lvl8pPr>
            <a:lvl9pPr marL="2448032" indent="0">
              <a:buNone/>
              <a:defRPr sz="1071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8155" y="3235142"/>
            <a:ext cx="2601718" cy="4758407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44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106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6162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90444"/>
            <a:ext cx="1973799" cy="2066555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1718" y="1275197"/>
            <a:ext cx="3098155" cy="6293971"/>
          </a:xfrm>
        </p:spPr>
        <p:txBody>
          <a:bodyPr/>
          <a:lstStyle>
            <a:lvl1pPr>
              <a:defRPr sz="2142"/>
            </a:lvl1pPr>
            <a:lvl2pPr>
              <a:defRPr sz="1874"/>
            </a:lvl2pPr>
            <a:lvl3pPr>
              <a:defRPr sz="1606"/>
            </a:lvl3pPr>
            <a:lvl4pPr>
              <a:defRPr sz="1339"/>
            </a:lvl4pPr>
            <a:lvl5pPr>
              <a:defRPr sz="1339"/>
            </a:lvl5pPr>
            <a:lvl6pPr>
              <a:defRPr sz="1339"/>
            </a:lvl6pPr>
            <a:lvl7pPr>
              <a:defRPr sz="1339"/>
            </a:lvl7pPr>
            <a:lvl8pPr>
              <a:defRPr sz="1339"/>
            </a:lvl8pPr>
            <a:lvl9pPr>
              <a:defRPr sz="1339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656999"/>
            <a:ext cx="1973799" cy="4922419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7565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1534" y="590444"/>
            <a:ext cx="1973799" cy="2066555"/>
          </a:xfrm>
        </p:spPr>
        <p:txBody>
          <a:bodyPr anchor="b"/>
          <a:lstStyle>
            <a:lvl1pPr>
              <a:defRPr sz="2142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01718" y="1275197"/>
            <a:ext cx="3098155" cy="6293971"/>
          </a:xfrm>
        </p:spPr>
        <p:txBody>
          <a:bodyPr anchor="t"/>
          <a:lstStyle>
            <a:lvl1pPr marL="0" indent="0">
              <a:buNone/>
              <a:defRPr sz="2142"/>
            </a:lvl1pPr>
            <a:lvl2pPr marL="306004" indent="0">
              <a:buNone/>
              <a:defRPr sz="1874"/>
            </a:lvl2pPr>
            <a:lvl3pPr marL="612008" indent="0">
              <a:buNone/>
              <a:defRPr sz="1606"/>
            </a:lvl3pPr>
            <a:lvl4pPr marL="918012" indent="0">
              <a:buNone/>
              <a:defRPr sz="1339"/>
            </a:lvl4pPr>
            <a:lvl5pPr marL="1224016" indent="0">
              <a:buNone/>
              <a:defRPr sz="1339"/>
            </a:lvl5pPr>
            <a:lvl6pPr marL="1530020" indent="0">
              <a:buNone/>
              <a:defRPr sz="1339"/>
            </a:lvl6pPr>
            <a:lvl7pPr marL="1836024" indent="0">
              <a:buNone/>
              <a:defRPr sz="1339"/>
            </a:lvl7pPr>
            <a:lvl8pPr marL="2142028" indent="0">
              <a:buNone/>
              <a:defRPr sz="1339"/>
            </a:lvl8pPr>
            <a:lvl9pPr marL="2448032" indent="0">
              <a:buNone/>
              <a:defRPr sz="1339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1534" y="2656999"/>
            <a:ext cx="1973799" cy="4922419"/>
          </a:xfrm>
        </p:spPr>
        <p:txBody>
          <a:bodyPr/>
          <a:lstStyle>
            <a:lvl1pPr marL="0" indent="0">
              <a:buNone/>
              <a:defRPr sz="1071"/>
            </a:lvl1pPr>
            <a:lvl2pPr marL="306004" indent="0">
              <a:buNone/>
              <a:defRPr sz="937"/>
            </a:lvl2pPr>
            <a:lvl3pPr marL="612008" indent="0">
              <a:buNone/>
              <a:defRPr sz="803"/>
            </a:lvl3pPr>
            <a:lvl4pPr marL="918012" indent="0">
              <a:buNone/>
              <a:defRPr sz="669"/>
            </a:lvl4pPr>
            <a:lvl5pPr marL="1224016" indent="0">
              <a:buNone/>
              <a:defRPr sz="669"/>
            </a:lvl5pPr>
            <a:lvl6pPr marL="1530020" indent="0">
              <a:buNone/>
              <a:defRPr sz="669"/>
            </a:lvl6pPr>
            <a:lvl7pPr marL="1836024" indent="0">
              <a:buNone/>
              <a:defRPr sz="669"/>
            </a:lvl7pPr>
            <a:lvl8pPr marL="2142028" indent="0">
              <a:buNone/>
              <a:defRPr sz="669"/>
            </a:lvl8pPr>
            <a:lvl9pPr marL="2448032" indent="0">
              <a:buNone/>
              <a:defRPr sz="669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090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0737" y="471537"/>
            <a:ext cx="5278339" cy="17118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0737" y="2357677"/>
            <a:ext cx="5278339" cy="561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0737" y="8208817"/>
            <a:ext cx="1376958" cy="471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CEE0-4803-4C9C-A74D-FC174DA92BDC}" type="datetimeFigureOut">
              <a:rPr lang="pt-BR" smtClean="0"/>
              <a:t>17/08/2020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27188" y="8208817"/>
            <a:ext cx="2065437" cy="471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2118" y="8208817"/>
            <a:ext cx="1376958" cy="4715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6D0-54E1-4AFD-B246-FB6BA74E94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6705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12008" rtl="0" eaLnBrk="1" latinLnBrk="0" hangingPunct="1">
        <a:lnSpc>
          <a:spcPct val="90000"/>
        </a:lnSpc>
        <a:spcBef>
          <a:spcPct val="0"/>
        </a:spcBef>
        <a:buNone/>
        <a:defRPr sz="29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3002" indent="-153002" algn="l" defTabSz="612008" rtl="0" eaLnBrk="1" latinLnBrk="0" hangingPunct="1">
        <a:lnSpc>
          <a:spcPct val="90000"/>
        </a:lnSpc>
        <a:spcBef>
          <a:spcPts val="669"/>
        </a:spcBef>
        <a:buFont typeface="Arial" panose="020B0604020202020204" pitchFamily="34" charset="0"/>
        <a:buChar char="•"/>
        <a:defRPr sz="1874" kern="1200">
          <a:solidFill>
            <a:schemeClr val="tx1"/>
          </a:solidFill>
          <a:latin typeface="+mn-lt"/>
          <a:ea typeface="+mn-ea"/>
          <a:cs typeface="+mn-cs"/>
        </a:defRPr>
      </a:lvl1pPr>
      <a:lvl2pPr marL="45900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606" kern="1200">
          <a:solidFill>
            <a:schemeClr val="tx1"/>
          </a:solidFill>
          <a:latin typeface="+mn-lt"/>
          <a:ea typeface="+mn-ea"/>
          <a:cs typeface="+mn-cs"/>
        </a:defRPr>
      </a:lvl2pPr>
      <a:lvl3pPr marL="76501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339" kern="1200">
          <a:solidFill>
            <a:schemeClr val="tx1"/>
          </a:solidFill>
          <a:latin typeface="+mn-lt"/>
          <a:ea typeface="+mn-ea"/>
          <a:cs typeface="+mn-cs"/>
        </a:defRPr>
      </a:lvl3pPr>
      <a:lvl4pPr marL="107101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377018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683022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989026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295030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601034" indent="-153002" algn="l" defTabSz="612008" rtl="0" eaLnBrk="1" latinLnBrk="0" hangingPunct="1">
        <a:lnSpc>
          <a:spcPct val="90000"/>
        </a:lnSpc>
        <a:spcBef>
          <a:spcPts val="335"/>
        </a:spcBef>
        <a:buFont typeface="Arial" panose="020B0604020202020204" pitchFamily="34" charset="0"/>
        <a:buChar char="•"/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1pPr>
      <a:lvl2pPr marL="30600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2pPr>
      <a:lvl3pPr marL="61200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3pPr>
      <a:lvl4pPr marL="91801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4pPr>
      <a:lvl5pPr marL="1224016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5pPr>
      <a:lvl6pPr marL="1530020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6pPr>
      <a:lvl7pPr marL="1836024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7pPr>
      <a:lvl8pPr marL="2142028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8pPr>
      <a:lvl9pPr marL="2448032" algn="l" defTabSz="612008" rtl="0" eaLnBrk="1" latinLnBrk="0" hangingPunct="1">
        <a:defRPr sz="12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Agrupar 122"/>
          <p:cNvGrpSpPr/>
          <p:nvPr/>
        </p:nvGrpSpPr>
        <p:grpSpPr>
          <a:xfrm>
            <a:off x="139483" y="232474"/>
            <a:ext cx="6119813" cy="8407466"/>
            <a:chOff x="0" y="0"/>
            <a:chExt cx="5237183" cy="7196446"/>
          </a:xfrm>
        </p:grpSpPr>
        <p:sp>
          <p:nvSpPr>
            <p:cNvPr id="7" name="Caixa de Texto 2"/>
            <p:cNvSpPr txBox="1">
              <a:spLocks noChangeArrowheads="1"/>
            </p:cNvSpPr>
            <p:nvPr/>
          </p:nvSpPr>
          <p:spPr bwMode="auto">
            <a:xfrm>
              <a:off x="0" y="0"/>
              <a:ext cx="2484120" cy="1555845"/>
            </a:xfrm>
            <a:prstGeom prst="rect">
              <a:avLst/>
            </a:prstGeom>
            <a:ln w="1905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Envolve interação profunda entre mãe e filho. 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Melhora o estado nutricional da criança, 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Aumenta a defesa de infecções.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Promove o desenvolvimento cognitivo e emocional.                           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Caixa de Texto 2"/>
            <p:cNvSpPr txBox="1">
              <a:spLocks noChangeArrowheads="1"/>
            </p:cNvSpPr>
            <p:nvPr/>
          </p:nvSpPr>
          <p:spPr bwMode="auto">
            <a:xfrm>
              <a:off x="0" y="3396342"/>
              <a:ext cx="2484120" cy="2639060"/>
            </a:xfrm>
            <a:prstGeom prst="rect">
              <a:avLst/>
            </a:prstGeom>
            <a:ln w="19050"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pt-BR" sz="1400" dirty="0">
                  <a:effectLst/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Posicionamento 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Rosto do bebê de frente para a mama, com nariz na altura do mamilo;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Corpo do bebê próximo ao da mãe; 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Bebê com cabeça e tronco alinhados (pescoço não torcido); 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Bebê bem apoiado.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pt-BR" sz="1400" dirty="0">
                  <a:effectLst/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Pega adequada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 queixo encosta na mama;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Os lábios ficam virados para fora;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 nariz fica livre;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Aréola visível acima da boca do bebê.     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Caixa de Texto 2"/>
            <p:cNvSpPr txBox="1">
              <a:spLocks noChangeArrowheads="1"/>
            </p:cNvSpPr>
            <p:nvPr/>
          </p:nvSpPr>
          <p:spPr bwMode="auto">
            <a:xfrm>
              <a:off x="2541320" y="0"/>
              <a:ext cx="2466340" cy="1555845"/>
            </a:xfrm>
            <a:prstGeom prst="rect">
              <a:avLst/>
            </a:prstGeom>
            <a:ln w="19050"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1000"/>
                </a:spcAft>
              </a:pPr>
              <a:r>
                <a:rPr lang="pt-BR" sz="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pt-B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 criança deve ser amamentada sem restrições de horários e de tempo de permanência na mama.</a:t>
              </a:r>
              <a:endParaRPr lang="pt-B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15000"/>
                </a:lnSpc>
                <a:spcAft>
                  <a:spcPts val="1000"/>
                </a:spcAft>
                <a:buFont typeface="Wingdings" panose="05000000000000000000" pitchFamily="2" charset="2"/>
                <a:buChar char=""/>
              </a:pPr>
              <a:r>
                <a:rPr lang="pt-BR" sz="11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Mamilos muito doloridos e machucados, não são normais e precisam de intervenção.</a:t>
              </a:r>
              <a:endParaRPr lang="pt-B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Caixa de Texto 2"/>
            <p:cNvSpPr txBox="1">
              <a:spLocks noChangeArrowheads="1"/>
            </p:cNvSpPr>
            <p:nvPr/>
          </p:nvSpPr>
          <p:spPr bwMode="auto">
            <a:xfrm>
              <a:off x="2553195" y="3384467"/>
              <a:ext cx="2465229" cy="2650935"/>
            </a:xfrm>
            <a:prstGeom prst="rect">
              <a:avLst/>
            </a:prstGeom>
            <a:ln w="19050">
              <a:headEnd/>
              <a:tailEnd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 leite do início da mamada mata a sede, e do final da mamada mata a fome do bebê.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0"/>
                </a:spcAft>
              </a:pPr>
              <a:r>
                <a:rPr lang="pt-BR" sz="1400" dirty="0">
                  <a:effectLst/>
                  <a:latin typeface="Arial Black" panose="020B0A040201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Aspecto do leite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de Latin" panose="020A0A07050505020404" pitchFamily="18" charset="0"/>
                <a:buChar char="-"/>
              </a:pPr>
              <a:r>
                <a:rPr lang="pt-BR" sz="1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Início da mamada</a:t>
              </a: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alto teor de água;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de Latin" panose="020A0A07050505020404" pitchFamily="18" charset="0"/>
                <a:buChar char="-"/>
              </a:pPr>
              <a:r>
                <a:rPr lang="pt-BR" sz="1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Meio da mamada:</a:t>
              </a: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coloração branca opaca;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de Latin" panose="020A0A07050505020404" pitchFamily="18" charset="0"/>
                <a:buChar char="-"/>
              </a:pPr>
              <a:r>
                <a:rPr lang="pt-BR" sz="1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Final da mamada:</a:t>
              </a: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amarelado.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>
                <a:lnSpc>
                  <a:spcPct val="107000"/>
                </a:lnSpc>
                <a:spcAft>
                  <a:spcPts val="0"/>
                </a:spcAft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342900" lvl="0" indent="-342900" algn="just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"/>
              </a:pP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Durante a amamentação exclusiva ao leite materno, </a:t>
              </a:r>
              <a:r>
                <a:rPr lang="pt-BR" sz="1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NÃO</a:t>
              </a:r>
              <a:r>
                <a:rPr lang="pt-BR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há necessidade de oferecer água ou chás ao recém-nascido</a:t>
              </a:r>
              <a:r>
                <a:rPr lang="pt-BR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pt-BR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Caixa de Texto 2"/>
            <p:cNvSpPr txBox="1">
              <a:spLocks noChangeArrowheads="1"/>
            </p:cNvSpPr>
            <p:nvPr/>
          </p:nvSpPr>
          <p:spPr bwMode="auto">
            <a:xfrm>
              <a:off x="878774" y="6068290"/>
              <a:ext cx="3277870" cy="46609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pt-BR" sz="1200" b="1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MAMÃES É PROIBIDO AMAMENTAR BEBÊ QUE NÃO É O SEU.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12" name="Agrupar 93"/>
            <p:cNvGrpSpPr/>
            <p:nvPr/>
          </p:nvGrpSpPr>
          <p:grpSpPr>
            <a:xfrm>
              <a:off x="4346369" y="6282046"/>
              <a:ext cx="598170" cy="433706"/>
              <a:chOff x="0" y="0"/>
              <a:chExt cx="598638" cy="426649"/>
            </a:xfrm>
          </p:grpSpPr>
          <p:sp>
            <p:nvSpPr>
              <p:cNvPr id="29" name="Coração 28"/>
              <p:cNvSpPr/>
              <p:nvPr/>
            </p:nvSpPr>
            <p:spPr>
              <a:xfrm>
                <a:off x="0" y="189782"/>
                <a:ext cx="276225" cy="228600"/>
              </a:xfrm>
              <a:prstGeom prst="hear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30" name="Coração 29"/>
              <p:cNvSpPr/>
              <p:nvPr/>
            </p:nvSpPr>
            <p:spPr>
              <a:xfrm>
                <a:off x="379563" y="0"/>
                <a:ext cx="219075" cy="184150"/>
              </a:xfrm>
              <a:prstGeom prst="hear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31" name="Coração 30"/>
              <p:cNvSpPr/>
              <p:nvPr/>
            </p:nvSpPr>
            <p:spPr>
              <a:xfrm>
                <a:off x="345057" y="293299"/>
                <a:ext cx="180975" cy="133350"/>
              </a:xfrm>
              <a:prstGeom prst="hear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</p:grpSp>
        <p:grpSp>
          <p:nvGrpSpPr>
            <p:cNvPr id="13" name="Agrupar 97"/>
            <p:cNvGrpSpPr/>
            <p:nvPr/>
          </p:nvGrpSpPr>
          <p:grpSpPr>
            <a:xfrm>
              <a:off x="71251" y="6258296"/>
              <a:ext cx="638175" cy="443230"/>
              <a:chOff x="0" y="0"/>
              <a:chExt cx="638535" cy="435634"/>
            </a:xfrm>
          </p:grpSpPr>
          <p:sp>
            <p:nvSpPr>
              <p:cNvPr id="26" name="Coração 25"/>
              <p:cNvSpPr/>
              <p:nvPr/>
            </p:nvSpPr>
            <p:spPr>
              <a:xfrm>
                <a:off x="362310" y="207034"/>
                <a:ext cx="276225" cy="228600"/>
              </a:xfrm>
              <a:prstGeom prst="hear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7" name="Coração 26"/>
              <p:cNvSpPr/>
              <p:nvPr/>
            </p:nvSpPr>
            <p:spPr>
              <a:xfrm>
                <a:off x="241540" y="0"/>
                <a:ext cx="219075" cy="184150"/>
              </a:xfrm>
              <a:prstGeom prst="hear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8" name="Coração 27"/>
              <p:cNvSpPr/>
              <p:nvPr/>
            </p:nvSpPr>
            <p:spPr>
              <a:xfrm>
                <a:off x="0" y="172529"/>
                <a:ext cx="180975" cy="133350"/>
              </a:xfrm>
              <a:prstGeom prst="hear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</p:grpSp>
        <p:grpSp>
          <p:nvGrpSpPr>
            <p:cNvPr id="14" name="Agrupar 103"/>
            <p:cNvGrpSpPr/>
            <p:nvPr/>
          </p:nvGrpSpPr>
          <p:grpSpPr>
            <a:xfrm>
              <a:off x="2185060" y="1389413"/>
              <a:ext cx="2724785" cy="2084070"/>
              <a:chOff x="-253791" y="15185"/>
              <a:chExt cx="3426238" cy="2666095"/>
            </a:xfrm>
          </p:grpSpPr>
          <p:pic>
            <p:nvPicPr>
              <p:cNvPr id="19" name="Imagem 18" descr="Imagem relacionada"/>
              <p:cNvPicPr>
                <a:picLocks noChangeAspect="1"/>
              </p:cNvPicPr>
              <p:nvPr/>
            </p:nvPicPr>
            <p:blipFill rotWithShape="1"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1695"/>
              <a:stretch/>
            </p:blipFill>
            <p:spPr bwMode="auto">
              <a:xfrm>
                <a:off x="-73039" y="291631"/>
                <a:ext cx="3245486" cy="223710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20" name="Coração 19"/>
              <p:cNvSpPr/>
              <p:nvPr/>
            </p:nvSpPr>
            <p:spPr>
              <a:xfrm>
                <a:off x="2191696" y="280999"/>
                <a:ext cx="276225" cy="247650"/>
              </a:xfrm>
              <a:prstGeom prst="hear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1" name="Coração 20"/>
              <p:cNvSpPr/>
              <p:nvPr/>
            </p:nvSpPr>
            <p:spPr>
              <a:xfrm>
                <a:off x="2351185" y="15185"/>
                <a:ext cx="180976" cy="133351"/>
              </a:xfrm>
              <a:prstGeom prst="hear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2" name="Coração 21"/>
              <p:cNvSpPr/>
              <p:nvPr/>
            </p:nvSpPr>
            <p:spPr>
              <a:xfrm>
                <a:off x="2074738" y="68347"/>
                <a:ext cx="219074" cy="184150"/>
              </a:xfrm>
              <a:prstGeom prst="hear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3" name="Coração 22"/>
              <p:cNvSpPr/>
              <p:nvPr/>
            </p:nvSpPr>
            <p:spPr>
              <a:xfrm>
                <a:off x="-147466" y="2231318"/>
                <a:ext cx="276226" cy="247650"/>
              </a:xfrm>
              <a:prstGeom prst="hear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4" name="Coração 23"/>
              <p:cNvSpPr/>
              <p:nvPr/>
            </p:nvSpPr>
            <p:spPr>
              <a:xfrm>
                <a:off x="86451" y="2465234"/>
                <a:ext cx="180976" cy="133350"/>
              </a:xfrm>
              <a:prstGeom prst="hear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  <p:sp>
            <p:nvSpPr>
              <p:cNvPr id="25" name="Coração 24"/>
              <p:cNvSpPr/>
              <p:nvPr/>
            </p:nvSpPr>
            <p:spPr>
              <a:xfrm>
                <a:off x="-253791" y="2497131"/>
                <a:ext cx="219074" cy="184149"/>
              </a:xfrm>
              <a:prstGeom prst="hear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pt-BR"/>
              </a:p>
            </p:txBody>
          </p:sp>
        </p:grpSp>
        <p:sp>
          <p:nvSpPr>
            <p:cNvPr id="15" name="Caixa de Texto 2"/>
            <p:cNvSpPr txBox="1">
              <a:spLocks noChangeArrowheads="1"/>
            </p:cNvSpPr>
            <p:nvPr/>
          </p:nvSpPr>
          <p:spPr bwMode="auto">
            <a:xfrm>
              <a:off x="534390" y="6673932"/>
              <a:ext cx="4025900" cy="2590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9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Enfermeira Reni e Acadêmica de Enfermagem Larissa Scheeren Thomas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Coração 15"/>
            <p:cNvSpPr/>
            <p:nvPr/>
          </p:nvSpPr>
          <p:spPr>
            <a:xfrm>
              <a:off x="11875" y="1555667"/>
              <a:ext cx="2292350" cy="1802765"/>
            </a:xfrm>
            <a:prstGeom prst="heart">
              <a:avLst/>
            </a:prstGeom>
            <a:solidFill>
              <a:srgbClr val="B08200"/>
            </a:solidFill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Caixa de Texto 2"/>
            <p:cNvSpPr txBox="1">
              <a:spLocks noChangeArrowheads="1"/>
            </p:cNvSpPr>
            <p:nvPr/>
          </p:nvSpPr>
          <p:spPr bwMode="auto">
            <a:xfrm>
              <a:off x="106878" y="1947553"/>
              <a:ext cx="2185670" cy="1163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800" b="1">
                  <a:effectLst/>
                  <a:latin typeface="Berlin Sans FB Demi" panose="020E08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AMAMENTAÇÂO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600" b="1">
                  <a:effectLst/>
                  <a:latin typeface="Berlin Sans FB Demi" panose="020E08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ESSA INICIATIVA VALE OURO!!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Caixa de texto 1"/>
            <p:cNvSpPr txBox="1"/>
            <p:nvPr/>
          </p:nvSpPr>
          <p:spPr>
            <a:xfrm>
              <a:off x="106878" y="6840187"/>
              <a:ext cx="5130305" cy="356259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pt-BR" sz="70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REFERÊNCIA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>
                <a:lnSpc>
                  <a:spcPct val="107000"/>
                </a:lnSpc>
                <a:spcAft>
                  <a:spcPts val="0"/>
                </a:spcAft>
              </a:pPr>
              <a:r>
                <a:rPr lang="pt-BR" sz="7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BRASIL. Ministério da Saúde. </a:t>
              </a:r>
              <a:r>
                <a:rPr lang="pt-BR" sz="700" b="1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Saúde da criança :</a:t>
              </a:r>
              <a:r>
                <a:rPr lang="pt-BR" sz="7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 aleitamento materno e alimentação complementar. Brasília 2. Ed, 2015.</a:t>
              </a:r>
              <a:endParaRPr lang="pt-BR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9435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194</Words>
  <Application>Microsoft Office PowerPoint</Application>
  <PresentationFormat>Personalizar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Berlin Sans FB Demi</vt:lpstr>
      <vt:lpstr>Calibri</vt:lpstr>
      <vt:lpstr>Calibri Light</vt:lpstr>
      <vt:lpstr>Times New Roman</vt:lpstr>
      <vt:lpstr>Wide Latin</vt:lpstr>
      <vt:lpstr>Wingdings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Larissa Scheeren Thomas</dc:creator>
  <cp:lastModifiedBy>Larissa Scheeren Thomas</cp:lastModifiedBy>
  <cp:revision>2</cp:revision>
  <dcterms:created xsi:type="dcterms:W3CDTF">2020-08-17T22:55:38Z</dcterms:created>
  <dcterms:modified xsi:type="dcterms:W3CDTF">2020-08-17T23:09:55Z</dcterms:modified>
</cp:coreProperties>
</file>