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7" r:id="rId2"/>
    <p:sldId id="258" r:id="rId3"/>
    <p:sldId id="259" r:id="rId4"/>
    <p:sldId id="260" r:id="rId5"/>
    <p:sldId id="261" r:id="rId6"/>
    <p:sldId id="267" r:id="rId7"/>
    <p:sldId id="263" r:id="rId8"/>
    <p:sldId id="265" r:id="rId9"/>
    <p:sldId id="266" r:id="rId10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38B1855-1B75-4FBE-930C-398BA8C253C6}" styleName="Estilo com Tema 2 - Ênfase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Estilo com Tema 2 - Ênfase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B4B98B0-60AC-42C2-AFA5-B58CD77FA1E5}" styleName="Estilo Claro 1 - Ênfas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41" autoAdjust="0"/>
    <p:restoredTop sz="94660"/>
  </p:normalViewPr>
  <p:slideViewPr>
    <p:cSldViewPr>
      <p:cViewPr varScale="1">
        <p:scale>
          <a:sx n="66" d="100"/>
          <a:sy n="66" d="100"/>
        </p:scale>
        <p:origin x="-1428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C2663BE-7144-47B2-8DAA-A077BE576D26}" type="doc">
      <dgm:prSet loTypeId="urn:microsoft.com/office/officeart/2005/8/layout/vList2" loCatId="list" qsTypeId="urn:microsoft.com/office/officeart/2005/8/quickstyle/simple1" qsCatId="simple" csTypeId="urn:microsoft.com/office/officeart/2005/8/colors/colorful3" csCatId="colorful"/>
      <dgm:spPr/>
      <dgm:t>
        <a:bodyPr/>
        <a:lstStyle/>
        <a:p>
          <a:endParaRPr lang="pt-BR"/>
        </a:p>
      </dgm:t>
    </dgm:pt>
    <dgm:pt modelId="{7A70B1B9-D748-48E8-BAA8-29155517F2C2}">
      <dgm:prSet/>
      <dgm:spPr/>
      <dgm:t>
        <a:bodyPr/>
        <a:lstStyle/>
        <a:p>
          <a:pPr rtl="0"/>
          <a:r>
            <a:rPr lang="pt-BR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Demerval Saviani diz que as condições sociais econômicas e culturais pelas quais ele passou em sua infância e adolescência o levaram à um amadurecimento social, político e intelectual, tendo uma percepção crítica da situação do país e na consequente exigência de compreender teoricamente e atuar como educador.</a:t>
          </a:r>
          <a:endParaRPr lang="pt-BR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3BB4323-778F-434B-BC3A-B1B423E87860}" type="parTrans" cxnId="{EFA12E4A-B9CE-4996-8B43-47FD7DD688AD}">
      <dgm:prSet/>
      <dgm:spPr/>
      <dgm:t>
        <a:bodyPr/>
        <a:lstStyle/>
        <a:p>
          <a:endParaRPr lang="pt-BR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91B4B58-FC32-47B1-B047-A5BA277546DC}" type="sibTrans" cxnId="{EFA12E4A-B9CE-4996-8B43-47FD7DD688AD}">
      <dgm:prSet/>
      <dgm:spPr/>
      <dgm:t>
        <a:bodyPr/>
        <a:lstStyle/>
        <a:p>
          <a:endParaRPr lang="pt-BR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357B8A7-5F45-4029-9DE0-E5962515785A}" type="pres">
      <dgm:prSet presAssocID="{AC2663BE-7144-47B2-8DAA-A077BE576D26}" presName="linear" presStyleCnt="0">
        <dgm:presLayoutVars>
          <dgm:animLvl val="lvl"/>
          <dgm:resizeHandles val="exact"/>
        </dgm:presLayoutVars>
      </dgm:prSet>
      <dgm:spPr/>
    </dgm:pt>
    <dgm:pt modelId="{255FB407-F7D6-48C2-B37C-CB4917CF36DA}" type="pres">
      <dgm:prSet presAssocID="{7A70B1B9-D748-48E8-BAA8-29155517F2C2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EFA12E4A-B9CE-4996-8B43-47FD7DD688AD}" srcId="{AC2663BE-7144-47B2-8DAA-A077BE576D26}" destId="{7A70B1B9-D748-48E8-BAA8-29155517F2C2}" srcOrd="0" destOrd="0" parTransId="{53BB4323-778F-434B-BC3A-B1B423E87860}" sibTransId="{591B4B58-FC32-47B1-B047-A5BA277546DC}"/>
    <dgm:cxn modelId="{0D9BE8F0-28A1-4D11-96D5-092414B65C1A}" type="presOf" srcId="{7A70B1B9-D748-48E8-BAA8-29155517F2C2}" destId="{255FB407-F7D6-48C2-B37C-CB4917CF36DA}" srcOrd="0" destOrd="0" presId="urn:microsoft.com/office/officeart/2005/8/layout/vList2"/>
    <dgm:cxn modelId="{B051F2EF-2BD9-4962-9025-166A6152EDCA}" type="presOf" srcId="{AC2663BE-7144-47B2-8DAA-A077BE576D26}" destId="{0357B8A7-5F45-4029-9DE0-E5962515785A}" srcOrd="0" destOrd="0" presId="urn:microsoft.com/office/officeart/2005/8/layout/vList2"/>
    <dgm:cxn modelId="{D4408B0D-C16C-4A1A-A943-B3CBA385A79C}" type="presParOf" srcId="{0357B8A7-5F45-4029-9DE0-E5962515785A}" destId="{255FB407-F7D6-48C2-B37C-CB4917CF36DA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55FB407-F7D6-48C2-B37C-CB4917CF36DA}">
      <dsp:nvSpPr>
        <dsp:cNvPr id="0" name=""/>
        <dsp:cNvSpPr/>
      </dsp:nvSpPr>
      <dsp:spPr>
        <a:xfrm>
          <a:off x="0" y="129051"/>
          <a:ext cx="7704856" cy="416988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l" defTabSz="1466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33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Demerval Saviani diz que as condições sociais econômicas e culturais pelas quais ele passou em sua infância e adolescência o levaram à um amadurecimento social, político e intelectual, tendo uma percepção crítica da situação do país e na consequente exigência de compreender teoricamente e atuar como educador.</a:t>
          </a:r>
          <a:endParaRPr lang="pt-BR" sz="33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03557" y="332608"/>
        <a:ext cx="7297742" cy="376276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624912-70F4-4005-B545-5D1187311848}" type="datetimeFigureOut">
              <a:rPr lang="pt-BR" smtClean="0"/>
              <a:t>11/11/2020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85BA77-5F20-424D-92D0-28BF76D3902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094007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85BA77-5F20-424D-92D0-28BF76D39026}" type="slidenum">
              <a:rPr lang="pt-BR" smtClean="0"/>
              <a:t>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752112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tângulo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etângulo de cantos arredondados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28" name="Espaço Reservado para Data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61511-3C9C-4A4D-92AC-4A2D3D16B8DC}" type="datetimeFigureOut">
              <a:rPr lang="pt-BR" smtClean="0"/>
              <a:t>11/11/2020</a:t>
            </a:fld>
            <a:endParaRPr lang="pt-BR"/>
          </a:p>
        </p:txBody>
      </p:sp>
      <p:sp>
        <p:nvSpPr>
          <p:cNvPr id="17" name="Espaço Reservado para Rodapé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29" name="Espaço Reservado para Número de Slide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45ADC233-6B6E-44A5-9277-58B1E009CFAB}" type="slidenum">
              <a:rPr lang="pt-BR" smtClean="0"/>
              <a:t>‹nº›</a:t>
            </a:fld>
            <a:endParaRPr lang="pt-BR"/>
          </a:p>
        </p:txBody>
      </p:sp>
      <p:sp>
        <p:nvSpPr>
          <p:cNvPr id="7" name="Retângulo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ângulo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tângulo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61511-3C9C-4A4D-92AC-4A2D3D16B8DC}" type="datetimeFigureOut">
              <a:rPr lang="pt-BR" smtClean="0"/>
              <a:t>11/11/2020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DC233-6B6E-44A5-9277-58B1E009CFAB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61511-3C9C-4A4D-92AC-4A2D3D16B8DC}" type="datetimeFigureOut">
              <a:rPr lang="pt-BR" smtClean="0"/>
              <a:t>11/11/2020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DC233-6B6E-44A5-9277-58B1E009CFAB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61511-3C9C-4A4D-92AC-4A2D3D16B8DC}" type="datetimeFigureOut">
              <a:rPr lang="pt-BR" smtClean="0"/>
              <a:t>11/11/2020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DC233-6B6E-44A5-9277-58B1E009CFAB}" type="slidenum">
              <a:rPr lang="pt-BR" smtClean="0"/>
              <a:t>‹nº›</a:t>
            </a:fld>
            <a:endParaRPr lang="pt-BR"/>
          </a:p>
        </p:txBody>
      </p:sp>
      <p:sp>
        <p:nvSpPr>
          <p:cNvPr id="8" name="Espaço Reservado para Conteúdo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tângulo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etângulo de cantos arredondados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61511-3C9C-4A4D-92AC-4A2D3D16B8DC}" type="datetimeFigureOut">
              <a:rPr lang="pt-BR" smtClean="0"/>
              <a:t>11/11/2020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pt-BR"/>
          </a:p>
        </p:txBody>
      </p:sp>
      <p:sp>
        <p:nvSpPr>
          <p:cNvPr id="7" name="Retângulo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tângulo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45ADC233-6B6E-44A5-9277-58B1E009CFAB}" type="slidenum">
              <a:rPr lang="pt-BR" smtClean="0"/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61511-3C9C-4A4D-92AC-4A2D3D16B8DC}" type="datetimeFigureOut">
              <a:rPr lang="pt-BR" smtClean="0"/>
              <a:t>11/11/2020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DC233-6B6E-44A5-9277-58B1E009CFAB}" type="slidenum">
              <a:rPr lang="pt-BR" smtClean="0"/>
              <a:t>‹nº›</a:t>
            </a:fld>
            <a:endParaRPr lang="pt-BR"/>
          </a:p>
        </p:txBody>
      </p:sp>
      <p:sp>
        <p:nvSpPr>
          <p:cNvPr id="9" name="Espaço Reservado para Conteúdo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61511-3C9C-4A4D-92AC-4A2D3D16B8DC}" type="datetimeFigureOut">
              <a:rPr lang="pt-BR" smtClean="0"/>
              <a:t>11/11/2020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DC233-6B6E-44A5-9277-58B1E009CFAB}" type="slidenum">
              <a:rPr lang="pt-BR" smtClean="0"/>
              <a:t>‹nº›</a:t>
            </a:fld>
            <a:endParaRPr lang="pt-BR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3" name="Espaço Reservado para Conteúdo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61511-3C9C-4A4D-92AC-4A2D3D16B8DC}" type="datetimeFigureOut">
              <a:rPr lang="pt-BR" smtClean="0"/>
              <a:t>11/11/2020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DC233-6B6E-44A5-9277-58B1E009CFAB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61511-3C9C-4A4D-92AC-4A2D3D16B8DC}" type="datetimeFigureOut">
              <a:rPr lang="pt-BR" smtClean="0"/>
              <a:t>11/11/2020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DC233-6B6E-44A5-9277-58B1E009CFAB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ângulo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etângulo de cantos arredondados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61511-3C9C-4A4D-92AC-4A2D3D16B8DC}" type="datetimeFigureOut">
              <a:rPr lang="pt-BR" smtClean="0"/>
              <a:t>11/11/2020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DC233-6B6E-44A5-9277-58B1E009CFAB}" type="slidenum">
              <a:rPr lang="pt-BR" smtClean="0"/>
              <a:t>‹nº›</a:t>
            </a:fld>
            <a:endParaRPr lang="pt-BR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61511-3C9C-4A4D-92AC-4A2D3D16B8DC}" type="datetimeFigureOut">
              <a:rPr lang="pt-BR" smtClean="0"/>
              <a:t>11/11/2020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45ADC233-6B6E-44A5-9277-58B1E009CFAB}" type="slidenum">
              <a:rPr lang="pt-BR" smtClean="0"/>
              <a:t>‹nº›</a:t>
            </a:fld>
            <a:endParaRPr lang="pt-BR"/>
          </a:p>
        </p:txBody>
      </p:sp>
      <p:sp>
        <p:nvSpPr>
          <p:cNvPr id="11" name="Retângulo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tângulo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tângulo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ângulo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etângulo de cantos arredondados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Espaço Reservado para Título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13" name="Espaço Reservado para Texto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pt-BR" smtClean="0"/>
              <a:t>Clique para editar 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4" name="Espaço Reservado para Data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0C061511-3C9C-4A4D-92AC-4A2D3D16B8DC}" type="datetimeFigureOut">
              <a:rPr lang="pt-BR" smtClean="0"/>
              <a:t>11/11/2020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23" name="Espaço Reservado para Número de Slide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45ADC233-6B6E-44A5-9277-58B1E009CFAB}" type="slidenum">
              <a:rPr lang="pt-BR" smtClean="0"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orcid.org/0000-0002-2907-0067" TargetMode="External"/><Relationship Id="rId2" Type="http://schemas.openxmlformats.org/officeDocument/2006/relationships/hyperlink" Target="https://orcid.org/0000-0001-7498-4637" TargetMode="Externa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4294967295"/>
          </p:nvPr>
        </p:nvSpPr>
        <p:spPr>
          <a:xfrm>
            <a:off x="395411" y="3558381"/>
            <a:ext cx="4464621" cy="2174875"/>
          </a:xfrm>
        </p:spPr>
        <p:txBody>
          <a:bodyPr>
            <a:noAutofit/>
          </a:bodyPr>
          <a:lstStyle/>
          <a:p>
            <a:pPr marL="342900" indent="-34290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pt-BR" sz="1200" dirty="0" smtClean="0">
                <a:latin typeface="Verdana" panose="020B0604030504040204" pitchFamily="34" charset="0"/>
                <a:ea typeface="Verdana" panose="020B0604030504040204" pitchFamily="34" charset="0"/>
              </a:rPr>
              <a:t>CHRIZOSTIMO, Miriam Marinho:</a:t>
            </a:r>
          </a:p>
          <a:p>
            <a:pPr marL="342900" indent="-34290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pt-BR" sz="1200" dirty="0" smtClean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342900" indent="-34290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pt-BR" sz="1200" dirty="0" smtClean="0">
                <a:latin typeface="Verdana" panose="020B0604030504040204" pitchFamily="34" charset="0"/>
                <a:ea typeface="Verdana" panose="020B0604030504040204" pitchFamily="34" charset="0"/>
              </a:rPr>
              <a:t>ORCID: </a:t>
            </a:r>
            <a:r>
              <a:rPr lang="pt-BR" sz="1200" dirty="0">
                <a:latin typeface="Verdana" panose="020B0604030504040204" pitchFamily="34" charset="0"/>
                <a:ea typeface="Verdana" panose="020B0604030504040204" pitchFamily="34" charset="0"/>
                <a:hlinkClick r:id="rId2"/>
              </a:rPr>
              <a:t>https://orcid.org/0000-0001-7498-4637</a:t>
            </a:r>
            <a:endParaRPr lang="pt-BR" sz="1200" dirty="0" smtClean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342900" indent="-34290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pt-BR" sz="1200" dirty="0" smtClean="0">
                <a:latin typeface="Verdana" panose="020B0604030504040204" pitchFamily="34" charset="0"/>
                <a:ea typeface="Verdana" panose="020B0604030504040204" pitchFamily="34" charset="0"/>
              </a:rPr>
              <a:t>Instituição: MFE/ EEAAC/UFF</a:t>
            </a:r>
          </a:p>
          <a:p>
            <a:pPr marL="342900" indent="-34290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pt-BR" sz="1200" dirty="0" smtClean="0">
                <a:latin typeface="Verdana" panose="020B0604030504040204" pitchFamily="34" charset="0"/>
                <a:ea typeface="Verdana" panose="020B0604030504040204" pitchFamily="34" charset="0"/>
              </a:rPr>
              <a:t>Disciplina/Graduação; Educação no Campo da Saúde;</a:t>
            </a:r>
          </a:p>
          <a:p>
            <a:pPr marL="342900" indent="-34290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pt-BR" sz="1200" dirty="0" err="1" smtClean="0">
                <a:latin typeface="Verdana" panose="020B0604030504040204" pitchFamily="34" charset="0"/>
                <a:ea typeface="Verdana" panose="020B0604030504040204" pitchFamily="34" charset="0"/>
              </a:rPr>
              <a:t>Pós-graduação</a:t>
            </a:r>
            <a:r>
              <a:rPr lang="pt-BR" sz="1200" dirty="0" smtClean="0">
                <a:latin typeface="Verdana" panose="020B0604030504040204" pitchFamily="34" charset="0"/>
                <a:ea typeface="Verdana" panose="020B0604030504040204" pitchFamily="34" charset="0"/>
              </a:rPr>
              <a:t>  lato </a:t>
            </a:r>
            <a:r>
              <a:rPr lang="pt-BR" sz="1200" dirty="0" err="1" smtClean="0">
                <a:latin typeface="Verdana" panose="020B0604030504040204" pitchFamily="34" charset="0"/>
                <a:ea typeface="Verdana" panose="020B0604030504040204" pitchFamily="34" charset="0"/>
              </a:rPr>
              <a:t>Sensu</a:t>
            </a:r>
            <a:r>
              <a:rPr lang="pt-BR" sz="1200" dirty="0" smtClean="0">
                <a:latin typeface="Verdana" panose="020B0604030504040204" pitchFamily="34" charset="0"/>
                <a:ea typeface="Verdana" panose="020B0604030504040204" pitchFamily="34" charset="0"/>
              </a:rPr>
              <a:t>: Didática/CIAS</a:t>
            </a:r>
          </a:p>
          <a:p>
            <a:pPr marL="342900" indent="-34290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pt-BR" sz="1200" dirty="0" err="1" smtClean="0">
                <a:latin typeface="Verdana" panose="020B0604030504040204" pitchFamily="34" charset="0"/>
                <a:ea typeface="Verdana" panose="020B0604030504040204" pitchFamily="34" charset="0"/>
              </a:rPr>
              <a:t>Pós-graduação</a:t>
            </a:r>
            <a:r>
              <a:rPr lang="pt-BR" sz="1200" dirty="0" smtClean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t-BR" sz="1200" dirty="0" err="1" smtClean="0">
                <a:latin typeface="Verdana" panose="020B0604030504040204" pitchFamily="34" charset="0"/>
                <a:ea typeface="Verdana" panose="020B0604030504040204" pitchFamily="34" charset="0"/>
              </a:rPr>
              <a:t>Stricto</a:t>
            </a:r>
            <a:r>
              <a:rPr lang="pt-BR" sz="1200" dirty="0" smtClean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t-BR" sz="1200" dirty="0" err="1" smtClean="0">
                <a:latin typeface="Verdana" panose="020B0604030504040204" pitchFamily="34" charset="0"/>
                <a:ea typeface="Verdana" panose="020B0604030504040204" pitchFamily="34" charset="0"/>
              </a:rPr>
              <a:t>Sensu</a:t>
            </a:r>
            <a:r>
              <a:rPr lang="pt-BR" sz="1200" dirty="0" smtClean="0">
                <a:latin typeface="Verdana" panose="020B0604030504040204" pitchFamily="34" charset="0"/>
                <a:ea typeface="Verdana" panose="020B0604030504040204" pitchFamily="34" charset="0"/>
              </a:rPr>
              <a:t>: Currículo, ensino e Planejamento </a:t>
            </a:r>
          </a:p>
          <a:p>
            <a:pPr marL="342900" indent="-34290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pt-BR" sz="1200" dirty="0" smtClean="0">
                <a:latin typeface="Verdana" panose="020B0604030504040204" pitchFamily="34" charset="0"/>
                <a:ea typeface="Verdana" panose="020B0604030504040204" pitchFamily="34" charset="0"/>
              </a:rPr>
              <a:t>Grupo de Pesquisa: GESPRO</a:t>
            </a:r>
          </a:p>
          <a:p>
            <a:pPr marL="342900" indent="-34290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pt-BR" sz="1200" dirty="0" smtClean="0">
                <a:latin typeface="Verdana" panose="020B0604030504040204" pitchFamily="34" charset="0"/>
                <a:ea typeface="Verdana" panose="020B0604030504040204" pitchFamily="34" charset="0"/>
              </a:rPr>
              <a:t>Currículo </a:t>
            </a:r>
            <a:r>
              <a:rPr lang="pt-BR" sz="1200" u="sng" dirty="0" err="1" smtClean="0">
                <a:latin typeface="Verdana" panose="020B0604030504040204" pitchFamily="34" charset="0"/>
                <a:ea typeface="Verdana" panose="020B0604030504040204" pitchFamily="34" charset="0"/>
              </a:rPr>
              <a:t>Lattes</a:t>
            </a:r>
            <a:r>
              <a:rPr lang="pt-BR" sz="1200" u="sng" dirty="0" smtClean="0">
                <a:latin typeface="Verdana" panose="020B0604030504040204" pitchFamily="34" charset="0"/>
                <a:ea typeface="Verdana" panose="020B0604030504040204" pitchFamily="34" charset="0"/>
              </a:rPr>
              <a:t>:</a:t>
            </a:r>
            <a:r>
              <a:rPr lang="pt-BR" sz="1200" u="sng" dirty="0" smtClean="0">
                <a:solidFill>
                  <a:srgbClr val="69890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http://lattes.cnpq.br/2774740174692206</a:t>
            </a:r>
          </a:p>
          <a:p>
            <a:pPr marL="342900" indent="-34290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endParaRPr lang="pt-BR" sz="1200" dirty="0" smtClean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342900" indent="-342900" eaLnBrk="1" fontAlgn="auto" hangingPunct="1">
              <a:spcAft>
                <a:spcPts val="0"/>
              </a:spcAft>
              <a:buFont typeface="Wingdings 2"/>
              <a:buAutoNum type="arabicPeriod"/>
              <a:defRPr/>
            </a:pPr>
            <a:endParaRPr lang="pt-BR" sz="12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6147" name="CaixaDeTexto 4"/>
          <p:cNvSpPr txBox="1">
            <a:spLocks noChangeArrowheads="1"/>
          </p:cNvSpPr>
          <p:nvPr/>
        </p:nvSpPr>
        <p:spPr bwMode="auto">
          <a:xfrm>
            <a:off x="450850" y="272777"/>
            <a:ext cx="8264525" cy="45243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ts val="25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 sz="28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ts val="250"/>
              </a:spcBef>
              <a:buClr>
                <a:schemeClr val="accent1"/>
              </a:buClr>
              <a:buSzPct val="100000"/>
              <a:buFont typeface="Verdana" pitchFamily="34" charset="0"/>
              <a:buChar char="◦"/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ts val="250"/>
              </a:spcBef>
              <a:buClr>
                <a:srgbClr val="ED3742"/>
              </a:buClr>
              <a:buSzPct val="100000"/>
              <a:buFont typeface="Wingdings 2" pitchFamily="18" charset="2"/>
              <a:buChar char=""/>
              <a:defRPr sz="22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ts val="225"/>
              </a:spcBef>
              <a:buClr>
                <a:srgbClr val="ED3742"/>
              </a:buClr>
              <a:buSzPct val="112000"/>
              <a:buFont typeface="Verdana" pitchFamily="34" charset="0"/>
              <a:buChar char="◦"/>
              <a:defRPr sz="19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ts val="250"/>
              </a:spcBef>
              <a:buClr>
                <a:srgbClr val="4A85BF"/>
              </a:buClr>
              <a:buSzPct val="100000"/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pt-BR" altLang="pt-BR" sz="1800" dirty="0" smtClean="0">
                <a:solidFill>
                  <a:srgbClr val="002060"/>
                </a:solidFill>
                <a:latin typeface="Algerian" pitchFamily="82" charset="0"/>
              </a:rPr>
              <a:t>              C&amp;V 016 </a:t>
            </a:r>
            <a:r>
              <a:rPr lang="pt-BR" altLang="pt-BR" sz="1800" dirty="0">
                <a:solidFill>
                  <a:srgbClr val="002060"/>
                </a:solidFill>
                <a:latin typeface="Algerian" pitchFamily="82" charset="0"/>
              </a:rPr>
              <a:t>– Educação – </a:t>
            </a:r>
            <a:r>
              <a:rPr lang="pt-BR" altLang="pt-BR" sz="1800" i="1" dirty="0" err="1">
                <a:solidFill>
                  <a:srgbClr val="002060"/>
                </a:solidFill>
                <a:latin typeface="Algerian" pitchFamily="82" charset="0"/>
              </a:rPr>
              <a:t>Fantastic</a:t>
            </a:r>
            <a:r>
              <a:rPr lang="pt-BR" altLang="pt-BR" sz="1800" i="1" dirty="0">
                <a:solidFill>
                  <a:srgbClr val="002060"/>
                </a:solidFill>
                <a:latin typeface="Algerian" pitchFamily="82" charset="0"/>
              </a:rPr>
              <a:t> world </a:t>
            </a:r>
            <a:r>
              <a:rPr lang="pt-BR" altLang="pt-BR" sz="1800" i="1" dirty="0" err="1">
                <a:solidFill>
                  <a:srgbClr val="002060"/>
                </a:solidFill>
                <a:latin typeface="Algerian" pitchFamily="82" charset="0"/>
              </a:rPr>
              <a:t>of</a:t>
            </a:r>
            <a:r>
              <a:rPr lang="pt-BR" altLang="pt-BR" sz="1800" i="1" dirty="0">
                <a:solidFill>
                  <a:srgbClr val="002060"/>
                </a:solidFill>
                <a:latin typeface="Algerian" pitchFamily="82" charset="0"/>
              </a:rPr>
              <a:t> </a:t>
            </a:r>
            <a:r>
              <a:rPr lang="pt-BR" altLang="pt-BR" sz="1800" i="1" dirty="0" err="1">
                <a:solidFill>
                  <a:srgbClr val="002060"/>
                </a:solidFill>
                <a:latin typeface="Algerian" pitchFamily="82" charset="0"/>
              </a:rPr>
              <a:t>education</a:t>
            </a:r>
            <a:endParaRPr lang="pt-BR" altLang="pt-BR" sz="1800" i="1" dirty="0">
              <a:solidFill>
                <a:srgbClr val="002060"/>
              </a:solidFill>
              <a:latin typeface="Algerian" pitchFamily="82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pt-BR" altLang="pt-BR" sz="1800" dirty="0">
                <a:solidFill>
                  <a:srgbClr val="002060"/>
                </a:solidFill>
                <a:latin typeface="Algerian" pitchFamily="82" charset="0"/>
              </a:rPr>
              <a:t>                       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pt-BR" altLang="pt-BR" sz="1800" dirty="0">
                <a:latin typeface="Algerian" pitchFamily="82" charset="0"/>
              </a:rPr>
              <a:t>   </a:t>
            </a:r>
            <a:r>
              <a:rPr lang="pt-BR" altLang="pt-BR" sz="1800" dirty="0" smtClean="0">
                <a:latin typeface="Algerian" pitchFamily="82" charset="0"/>
              </a:rPr>
              <a:t> </a:t>
            </a:r>
            <a:r>
              <a:rPr lang="pt-BR" altLang="pt-BR" sz="1800" dirty="0" smtClean="0"/>
              <a:t>Conversa Com Os Autores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pt-BR" altLang="pt-BR" sz="1800" dirty="0" smtClean="0"/>
          </a:p>
          <a:p>
            <a:pPr eaLnBrk="1" hangingPunct="1">
              <a:spcBef>
                <a:spcPct val="0"/>
              </a:spcBef>
              <a:buClrTx/>
              <a:buSzTx/>
              <a:buNone/>
            </a:pPr>
            <a:r>
              <a:rPr lang="pt-BR" altLang="pt-BR" sz="1800" dirty="0" smtClean="0"/>
              <a:t>                        Conversando com </a:t>
            </a:r>
            <a:r>
              <a:rPr lang="pt-BR" sz="1800" dirty="0"/>
              <a:t>Dermeval </a:t>
            </a:r>
            <a:r>
              <a:rPr lang="pt-BR" sz="1800" dirty="0" smtClean="0"/>
              <a:t>Saviani</a:t>
            </a:r>
            <a:endParaRPr lang="pt-BR" altLang="pt-BR" sz="1800" dirty="0" smtClean="0"/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pt-BR" altLang="pt-BR" sz="1800" dirty="0"/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pt-BR" altLang="pt-BR" sz="1800" i="1" dirty="0" err="1"/>
              <a:t>Authors</a:t>
            </a:r>
            <a:r>
              <a:rPr lang="pt-BR" altLang="pt-BR" sz="1800" dirty="0"/>
              <a:t>: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pt-BR" altLang="pt-BR" sz="1800" dirty="0"/>
              <a:t>Miriam Marinho Chrizostimo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pt-BR" altLang="pt-BR" sz="1800" dirty="0"/>
              <a:t>(Doutora em educação)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pt-BR" altLang="pt-BR" sz="1800" dirty="0"/>
              <a:t>Mylena Vilaça Vivas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pt-BR" altLang="pt-BR" sz="1800" dirty="0"/>
              <a:t>(Especialista em Controle de Infecção em Assistência à Saúde/CIAS)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pt-BR" altLang="pt-BR" sz="1800" dirty="0"/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pt-BR" altLang="pt-BR" sz="1800" dirty="0"/>
              <a:t/>
            </a:r>
            <a:br>
              <a:rPr lang="pt-BR" altLang="pt-BR" sz="1800" dirty="0"/>
            </a:br>
            <a:endParaRPr lang="pt-BR" altLang="pt-BR" sz="1800" dirty="0"/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pt-BR" altLang="pt-BR" sz="1800" dirty="0"/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pt-BR" altLang="pt-BR" sz="1800" dirty="0"/>
          </a:p>
        </p:txBody>
      </p:sp>
      <p:sp>
        <p:nvSpPr>
          <p:cNvPr id="6148" name="Subtítulo 2"/>
          <p:cNvSpPr txBox="1">
            <a:spLocks/>
          </p:cNvSpPr>
          <p:nvPr/>
        </p:nvSpPr>
        <p:spPr bwMode="auto">
          <a:xfrm>
            <a:off x="4716463" y="3501008"/>
            <a:ext cx="4032250" cy="2160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82880" tIns="91440"/>
          <a:lstStyle>
            <a:lvl1pPr marL="342900" indent="-342900" eaLnBrk="0" hangingPunct="0">
              <a:spcBef>
                <a:spcPts val="25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 sz="28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ts val="250"/>
              </a:spcBef>
              <a:buClr>
                <a:schemeClr val="accent1"/>
              </a:buClr>
              <a:buSzPct val="100000"/>
              <a:buFont typeface="Verdana" pitchFamily="34" charset="0"/>
              <a:buChar char="◦"/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ts val="250"/>
              </a:spcBef>
              <a:buClr>
                <a:srgbClr val="ED3742"/>
              </a:buClr>
              <a:buSzPct val="100000"/>
              <a:buFont typeface="Wingdings 2" pitchFamily="18" charset="2"/>
              <a:buChar char=""/>
              <a:defRPr sz="22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ts val="225"/>
              </a:spcBef>
              <a:buClr>
                <a:srgbClr val="ED3742"/>
              </a:buClr>
              <a:buSzPct val="112000"/>
              <a:buFont typeface="Verdana" pitchFamily="34" charset="0"/>
              <a:buChar char="◦"/>
              <a:defRPr sz="19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ts val="250"/>
              </a:spcBef>
              <a:buClr>
                <a:srgbClr val="4A85BF"/>
              </a:buClr>
              <a:buSzPct val="100000"/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pt-BR" altLang="pt-BR" sz="1200" dirty="0"/>
              <a:t>VIVAS, Mylena Vilaça:</a:t>
            </a:r>
          </a:p>
          <a:p>
            <a:pPr eaLnBrk="1" hangingPunct="1"/>
            <a:endParaRPr lang="pt-BR" altLang="pt-BR" sz="1200" dirty="0"/>
          </a:p>
          <a:p>
            <a:pPr eaLnBrk="1" hangingPunct="1">
              <a:buFont typeface="Verdana" pitchFamily="34" charset="0"/>
              <a:buAutoNum type="arabicPeriod"/>
            </a:pPr>
            <a:r>
              <a:rPr lang="pt-BR" altLang="pt-BR" sz="1200" dirty="0"/>
              <a:t>ORCID: </a:t>
            </a:r>
            <a:r>
              <a:rPr lang="pt-BR" altLang="pt-BR" sz="1200" dirty="0">
                <a:hlinkClick r:id="rId3"/>
              </a:rPr>
              <a:t>https://orcid.org/0000-0002-2907-0067</a:t>
            </a:r>
            <a:endParaRPr lang="pt-BR" altLang="pt-BR" sz="1200" dirty="0"/>
          </a:p>
          <a:p>
            <a:pPr eaLnBrk="1" hangingPunct="1">
              <a:buFont typeface="Verdana" pitchFamily="34" charset="0"/>
              <a:buAutoNum type="arabicPeriod"/>
            </a:pPr>
            <a:r>
              <a:rPr lang="pt-BR" altLang="pt-BR" sz="1200" dirty="0"/>
              <a:t>Instituição: EEAAC/UFF</a:t>
            </a:r>
          </a:p>
          <a:p>
            <a:pPr eaLnBrk="1" hangingPunct="1">
              <a:buFont typeface="Verdana" pitchFamily="34" charset="0"/>
              <a:buAutoNum type="arabicPeriod"/>
            </a:pPr>
            <a:r>
              <a:rPr lang="pt-BR" altLang="pt-BR" sz="1200" dirty="0"/>
              <a:t>Pós-graduação  lato Sensu: CIAS</a:t>
            </a:r>
          </a:p>
          <a:p>
            <a:pPr eaLnBrk="1" hangingPunct="1">
              <a:buFont typeface="Verdana" pitchFamily="34" charset="0"/>
              <a:buAutoNum type="arabicPeriod"/>
            </a:pPr>
            <a:r>
              <a:rPr lang="pt-BR" altLang="pt-BR" sz="1200" dirty="0"/>
              <a:t>Grupo de Pesquisa: GESPRO</a:t>
            </a:r>
          </a:p>
          <a:p>
            <a:pPr eaLnBrk="1" hangingPunct="1">
              <a:buFont typeface="Verdana" pitchFamily="34" charset="0"/>
              <a:buAutoNum type="arabicPeriod"/>
            </a:pPr>
            <a:r>
              <a:rPr lang="pt-BR" altLang="pt-BR" sz="1200" dirty="0"/>
              <a:t>Currículo </a:t>
            </a:r>
            <a:r>
              <a:rPr lang="pt-BR" altLang="pt-BR" sz="1200" dirty="0" err="1"/>
              <a:t>Lattes:</a:t>
            </a:r>
            <a:r>
              <a:rPr lang="pt-BR" altLang="pt-BR" sz="1200" u="sng" dirty="0" err="1">
                <a:solidFill>
                  <a:srgbClr val="698901"/>
                </a:solidFill>
              </a:rPr>
              <a:t>http</a:t>
            </a:r>
            <a:r>
              <a:rPr lang="pt-BR" altLang="pt-BR" sz="1200" u="sng" dirty="0">
                <a:solidFill>
                  <a:srgbClr val="698901"/>
                </a:solidFill>
              </a:rPr>
              <a:t>://lattes.cnpq.br/4657598762657308</a:t>
            </a:r>
          </a:p>
          <a:p>
            <a:pPr eaLnBrk="1" hangingPunct="1">
              <a:buFont typeface="Wingdings 2" pitchFamily="18" charset="2"/>
              <a:buAutoNum type="arabicPeriod"/>
            </a:pPr>
            <a:endParaRPr lang="pt-BR" altLang="pt-BR" sz="1200" dirty="0"/>
          </a:p>
        </p:txBody>
      </p:sp>
    </p:spTree>
    <p:extLst>
      <p:ext uri="{BB962C8B-B14F-4D97-AF65-F5344CB8AC3E}">
        <p14:creationId xmlns:p14="http://schemas.microsoft.com/office/powerpoint/2010/main" val="117013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CaixaDeTexto 4"/>
          <p:cNvSpPr txBox="1">
            <a:spLocks noChangeArrowheads="1"/>
          </p:cNvSpPr>
          <p:nvPr/>
        </p:nvSpPr>
        <p:spPr bwMode="auto">
          <a:xfrm>
            <a:off x="539750" y="476250"/>
            <a:ext cx="7993063" cy="48397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ts val="25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 sz="28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ts val="250"/>
              </a:spcBef>
              <a:buClr>
                <a:schemeClr val="accent1"/>
              </a:buClr>
              <a:buSzPct val="100000"/>
              <a:buFont typeface="Verdana" pitchFamily="34" charset="0"/>
              <a:buChar char="◦"/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ts val="250"/>
              </a:spcBef>
              <a:buClr>
                <a:srgbClr val="ED3742"/>
              </a:buClr>
              <a:buSzPct val="100000"/>
              <a:buFont typeface="Wingdings 2" pitchFamily="18" charset="2"/>
              <a:buChar char=""/>
              <a:defRPr sz="22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ts val="225"/>
              </a:spcBef>
              <a:buClr>
                <a:srgbClr val="ED3742"/>
              </a:buClr>
              <a:buSzPct val="112000"/>
              <a:buFont typeface="Verdana" pitchFamily="34" charset="0"/>
              <a:buChar char="◦"/>
              <a:defRPr sz="19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ts val="250"/>
              </a:spcBef>
              <a:buClr>
                <a:srgbClr val="4A85BF"/>
              </a:buClr>
              <a:buSzPct val="100000"/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pt-BR" altLang="pt-BR" sz="1800" dirty="0" smtClean="0">
                <a:solidFill>
                  <a:schemeClr val="accent1"/>
                </a:solidFill>
                <a:latin typeface="Algerian" pitchFamily="82" charset="0"/>
              </a:rPr>
              <a:t>         </a:t>
            </a:r>
            <a:r>
              <a:rPr lang="pt-BR" altLang="pt-BR" sz="1800" dirty="0" smtClean="0">
                <a:solidFill>
                  <a:srgbClr val="002060"/>
                </a:solidFill>
                <a:latin typeface="Algerian" pitchFamily="82" charset="0"/>
              </a:rPr>
              <a:t>C&amp;V 016 </a:t>
            </a:r>
            <a:r>
              <a:rPr lang="pt-BR" altLang="pt-BR" sz="1800" dirty="0">
                <a:solidFill>
                  <a:srgbClr val="002060"/>
                </a:solidFill>
                <a:latin typeface="Algerian" pitchFamily="82" charset="0"/>
              </a:rPr>
              <a:t>– Educação – </a:t>
            </a:r>
            <a:r>
              <a:rPr lang="pt-BR" altLang="pt-BR" sz="1800" i="1" dirty="0" err="1">
                <a:solidFill>
                  <a:srgbClr val="002060"/>
                </a:solidFill>
                <a:latin typeface="Algerian" pitchFamily="82" charset="0"/>
              </a:rPr>
              <a:t>Fantastic</a:t>
            </a:r>
            <a:r>
              <a:rPr lang="pt-BR" altLang="pt-BR" sz="1800" i="1" dirty="0">
                <a:solidFill>
                  <a:srgbClr val="002060"/>
                </a:solidFill>
                <a:latin typeface="Algerian" pitchFamily="82" charset="0"/>
              </a:rPr>
              <a:t> world </a:t>
            </a:r>
            <a:r>
              <a:rPr lang="pt-BR" altLang="pt-BR" sz="1800" i="1" dirty="0" err="1">
                <a:solidFill>
                  <a:srgbClr val="002060"/>
                </a:solidFill>
                <a:latin typeface="Algerian" pitchFamily="82" charset="0"/>
              </a:rPr>
              <a:t>of</a:t>
            </a:r>
            <a:r>
              <a:rPr lang="pt-BR" altLang="pt-BR" sz="1800" i="1" dirty="0">
                <a:solidFill>
                  <a:srgbClr val="002060"/>
                </a:solidFill>
                <a:latin typeface="Algerian" pitchFamily="82" charset="0"/>
              </a:rPr>
              <a:t> </a:t>
            </a:r>
            <a:r>
              <a:rPr lang="pt-BR" altLang="pt-BR" sz="1800" i="1" dirty="0" err="1" smtClean="0">
                <a:solidFill>
                  <a:srgbClr val="002060"/>
                </a:solidFill>
                <a:latin typeface="Algerian" pitchFamily="82" charset="0"/>
              </a:rPr>
              <a:t>education</a:t>
            </a:r>
            <a:endParaRPr lang="pt-BR" altLang="pt-BR" sz="1800" i="1" dirty="0" smtClean="0">
              <a:solidFill>
                <a:srgbClr val="002060"/>
              </a:solidFill>
              <a:latin typeface="Algerian" pitchFamily="82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pt-BR" altLang="pt-BR" sz="1800" i="1" dirty="0">
              <a:solidFill>
                <a:schemeClr val="accent1"/>
              </a:solidFill>
              <a:latin typeface="Algerian" pitchFamily="82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pt-BR" altLang="pt-BR" sz="1800" i="1" dirty="0" smtClean="0">
                <a:solidFill>
                  <a:schemeClr val="accent1"/>
                </a:solidFill>
                <a:latin typeface="Algerian" pitchFamily="82" charset="0"/>
              </a:rPr>
              <a:t>                                       </a:t>
            </a:r>
            <a:r>
              <a:rPr lang="pt-BR" altLang="pt-BR" sz="1800" dirty="0" smtClean="0"/>
              <a:t>Conversa </a:t>
            </a:r>
            <a:r>
              <a:rPr lang="pt-BR" altLang="pt-BR" sz="1800" dirty="0"/>
              <a:t>C</a:t>
            </a:r>
            <a:r>
              <a:rPr lang="pt-BR" altLang="pt-BR" sz="1800" dirty="0" smtClean="0"/>
              <a:t>om Os Autores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pt-BR" altLang="pt-BR" sz="1800" dirty="0"/>
          </a:p>
          <a:p>
            <a:pPr fontAlgn="base">
              <a:buNone/>
            </a:pPr>
            <a:r>
              <a:rPr lang="pt-BR" altLang="pt-BR" sz="1800" dirty="0"/>
              <a:t> </a:t>
            </a:r>
            <a:r>
              <a:rPr lang="pt-BR" altLang="pt-BR" sz="1800" dirty="0" smtClean="0"/>
              <a:t>               </a:t>
            </a:r>
            <a:r>
              <a:rPr lang="pt-BR" altLang="pt-BR" sz="1800" dirty="0" smtClean="0"/>
              <a:t>    Conversando com </a:t>
            </a:r>
            <a:r>
              <a:rPr lang="pt-BR" sz="1800" dirty="0"/>
              <a:t>Dermeval Saviani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pt-BR" altLang="pt-BR" sz="1800" dirty="0"/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pt-BR" altLang="pt-BR" sz="1800" i="1" dirty="0" err="1"/>
              <a:t>Authors</a:t>
            </a:r>
            <a:r>
              <a:rPr lang="pt-BR" altLang="pt-BR" sz="1800" i="1" dirty="0"/>
              <a:t>: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pt-BR" altLang="pt-BR" sz="1800" dirty="0"/>
              <a:t>Miriam Marinho Chrizostimo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pt-BR" altLang="pt-BR" sz="1800" dirty="0"/>
              <a:t>(Doutora em educação)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pt-BR" altLang="pt-BR" sz="1800" dirty="0"/>
              <a:t>Mylena Vilaça Vivas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pt-BR" altLang="pt-BR" sz="1800" dirty="0"/>
              <a:t>(Especialista em Controle de Infecção em Assistência à Saúde)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pt-BR" altLang="pt-BR" sz="1800" dirty="0"/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pt-BR" altLang="pt-BR" sz="1800" dirty="0"/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pt-BR" altLang="pt-BR" sz="1800" dirty="0"/>
              <a:t/>
            </a:r>
            <a:br>
              <a:rPr lang="pt-BR" altLang="pt-BR" sz="1800" dirty="0"/>
            </a:br>
            <a:endParaRPr lang="pt-BR" altLang="pt-BR" sz="1800" dirty="0"/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pt-BR" altLang="pt-BR" sz="1800" dirty="0"/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pt-BR" altLang="pt-BR" sz="1800" dirty="0"/>
          </a:p>
        </p:txBody>
      </p:sp>
      <p:sp>
        <p:nvSpPr>
          <p:cNvPr id="4" name="Subtítulo 3"/>
          <p:cNvSpPr>
            <a:spLocks noGrp="1"/>
          </p:cNvSpPr>
          <p:nvPr>
            <p:ph type="subTitle" idx="4294967295"/>
          </p:nvPr>
        </p:nvSpPr>
        <p:spPr>
          <a:xfrm>
            <a:off x="539552" y="3789363"/>
            <a:ext cx="5784850" cy="1397000"/>
          </a:xfrm>
        </p:spPr>
        <p:txBody>
          <a:bodyPr>
            <a:normAutofit/>
          </a:bodyPr>
          <a:lstStyle/>
          <a:p>
            <a:pPr marL="265176" indent="-265176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pt-BR" sz="2000" dirty="0" smtClean="0"/>
              <a:t>E-mail: </a:t>
            </a:r>
            <a:r>
              <a:rPr lang="pt-BR" sz="2000" u="sng" dirty="0" smtClean="0">
                <a:solidFill>
                  <a:srgbClr val="698901"/>
                </a:solidFill>
              </a:rPr>
              <a:t>miriammarinho@id.uff.br</a:t>
            </a:r>
          </a:p>
          <a:p>
            <a:pPr marL="265176" indent="-265176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pt-BR" sz="2000" dirty="0" smtClean="0"/>
              <a:t>E-mail: </a:t>
            </a:r>
            <a:r>
              <a:rPr lang="pt-BR" sz="2000" u="sng" dirty="0" smtClean="0">
                <a:solidFill>
                  <a:srgbClr val="698901"/>
                </a:solidFill>
              </a:rPr>
              <a:t>mylenavivas@id.uff.br</a:t>
            </a:r>
          </a:p>
          <a:p>
            <a:pPr marL="265176" indent="-265176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pt-BR" sz="2000" dirty="0"/>
          </a:p>
          <a:p>
            <a:pPr marL="265176" indent="-265176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pt-BR" sz="2000" dirty="0" smtClean="0"/>
          </a:p>
          <a:p>
            <a:pPr marL="0" indent="0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pt-BR" sz="2000" dirty="0"/>
          </a:p>
        </p:txBody>
      </p:sp>
      <p:pic>
        <p:nvPicPr>
          <p:cNvPr id="7172" name="Imagem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3125" y="4640263"/>
            <a:ext cx="1035050" cy="1165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3" name="Imagem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30600" y="4880892"/>
            <a:ext cx="1833563" cy="1068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4" name="Imagem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588" y="4868763"/>
            <a:ext cx="1295400" cy="1152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3664050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/>
          </p:nvPr>
        </p:nvSpPr>
        <p:spPr>
          <a:xfrm>
            <a:off x="755576" y="-315416"/>
            <a:ext cx="7772400" cy="1143000"/>
          </a:xfrm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  <p:txBody>
          <a:bodyPr>
            <a:normAutofit/>
          </a:bodyPr>
          <a:lstStyle/>
          <a:p>
            <a:pPr algn="ctr"/>
            <a:r>
              <a:rPr lang="pt-BR" sz="34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Conversando com Dermeval Saviani</a:t>
            </a:r>
          </a:p>
        </p:txBody>
      </p:sp>
      <p:sp>
        <p:nvSpPr>
          <p:cNvPr id="8" name="Retângulo 7"/>
          <p:cNvSpPr/>
          <p:nvPr/>
        </p:nvSpPr>
        <p:spPr>
          <a:xfrm>
            <a:off x="323528" y="908720"/>
            <a:ext cx="4464496" cy="1107996"/>
          </a:xfrm>
          <a:prstGeom prst="rect">
            <a:avLst/>
          </a:prstGeom>
          <a:solidFill>
            <a:srgbClr val="00206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pt-B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Nasceu </a:t>
            </a:r>
            <a:r>
              <a:rPr lang="pt-B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em Santo Antônio de Posse, </a:t>
            </a:r>
            <a:r>
              <a:rPr lang="pt-B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é </a:t>
            </a:r>
            <a:r>
              <a:rPr lang="pt-B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neto de imigrantes italianos e filho de trabalhadores </a:t>
            </a:r>
            <a:r>
              <a:rPr lang="pt-B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rurais;</a:t>
            </a:r>
            <a:endParaRPr lang="pt-BR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Retângulo 10"/>
          <p:cNvSpPr/>
          <p:nvPr/>
        </p:nvSpPr>
        <p:spPr>
          <a:xfrm>
            <a:off x="323528" y="2126466"/>
            <a:ext cx="4464496" cy="1446550"/>
          </a:xfrm>
          <a:prstGeom prst="rect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pt-B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Concluiu o </a:t>
            </a:r>
            <a:r>
              <a:rPr lang="pt-B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curso primário, em 1954</a:t>
            </a:r>
            <a:r>
              <a:rPr lang="pt-B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pt-B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 em 1959, o Curso ginasial no Seminário Nossa Senhora da </a:t>
            </a:r>
            <a:r>
              <a:rPr lang="pt-B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Conceição</a:t>
            </a:r>
            <a:r>
              <a:rPr lang="pt-B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em </a:t>
            </a:r>
            <a:r>
              <a:rPr lang="pt-B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Cuiabá;</a:t>
            </a:r>
            <a:endParaRPr lang="pt-BR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Retângulo 12"/>
          <p:cNvSpPr/>
          <p:nvPr/>
        </p:nvSpPr>
        <p:spPr>
          <a:xfrm>
            <a:off x="323528" y="3645024"/>
            <a:ext cx="4464496" cy="769441"/>
          </a:xfrm>
          <a:prstGeom prst="rect">
            <a:avLst/>
          </a:prstGeom>
          <a:solidFill>
            <a:srgbClr val="00206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pt-B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Saviani é considerado um dos grandes educadores brasileiros da </a:t>
            </a:r>
            <a:r>
              <a:rPr lang="pt-B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atualidade;</a:t>
            </a:r>
          </a:p>
        </p:txBody>
      </p:sp>
      <p:sp>
        <p:nvSpPr>
          <p:cNvPr id="14" name="Retângulo 13"/>
          <p:cNvSpPr/>
          <p:nvPr/>
        </p:nvSpPr>
        <p:spPr>
          <a:xfrm>
            <a:off x="323528" y="4509120"/>
            <a:ext cx="4464496" cy="2123658"/>
          </a:xfrm>
          <a:prstGeom prst="rect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pt-B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Já recebeu </a:t>
            </a:r>
            <a:r>
              <a:rPr lang="pt-B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 título de professor Emérito na Universidade Estadual de Campinas (Unicamp) – faculdade onde começou a lecionar em 1980 e se aposentou, mas atua, às vezes, em algumas atividades na universidade.</a:t>
            </a:r>
            <a:endParaRPr lang="pt-BR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CaixaDeTexto 11"/>
          <p:cNvSpPr txBox="1"/>
          <p:nvPr/>
        </p:nvSpPr>
        <p:spPr>
          <a:xfrm rot="16200000">
            <a:off x="7997026" y="3028310"/>
            <a:ext cx="18722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Cacho</a:t>
            </a:r>
            <a:endParaRPr lang="pt-B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8" name="Picture 4" descr="Demerval_Saviani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32" y="908720"/>
            <a:ext cx="3960440" cy="57240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38122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/>
          </p:nvPr>
        </p:nvSpPr>
        <p:spPr>
          <a:xfrm>
            <a:off x="755576" y="485800"/>
            <a:ext cx="7772400" cy="710952"/>
          </a:xfrm>
          <a:solidFill>
            <a:schemeClr val="tx2">
              <a:lumMod val="40000"/>
              <a:lumOff val="6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>
            <a:normAutofit fontScale="90000"/>
          </a:bodyPr>
          <a:lstStyle/>
          <a:p>
            <a:pPr algn="ctr"/>
            <a:r>
              <a:rPr lang="pt-BR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Conversando com Dermeval Saviani</a:t>
            </a:r>
            <a:endParaRPr lang="pt-BR" b="1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1"/>
          </p:nvPr>
        </p:nvSpPr>
        <p:spPr>
          <a:xfrm>
            <a:off x="971600" y="1628800"/>
            <a:ext cx="7931224" cy="4572000"/>
          </a:xfrm>
        </p:spPr>
        <p:txBody>
          <a:bodyPr/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2300" b="0" i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Saviani é considerado um filósofo da educação e fundador de uma pedagogia dialética chamada de “Pedagogia Histórico-Crítica”, onde o principal objetivo é a transmissão do conhecimento significativo para que ele contribua com a inclusão social;</a:t>
            </a:r>
            <a:endParaRPr lang="pt-BR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t-BR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 sua visão, cada aprendizado deve ter como objetivo preparar os alunos para etapas subseqüentes do currículo escolar, tornando o aluno capaz de mobilizar suas aquisições escolares fora da escola, tornando qualquer ambiente, um ambiente pedagógico, independentemente de quaisquer situações.</a:t>
            </a:r>
          </a:p>
          <a:p>
            <a:pPr lvl="0" algn="ctr" defTabSz="124460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pt-B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rtl="0"/>
            <a:endParaRPr lang="pt-BR" dirty="0"/>
          </a:p>
        </p:txBody>
      </p:sp>
      <p:sp>
        <p:nvSpPr>
          <p:cNvPr id="7" name="Seta para a direita 6"/>
          <p:cNvSpPr/>
          <p:nvPr/>
        </p:nvSpPr>
        <p:spPr>
          <a:xfrm>
            <a:off x="251520" y="1952328"/>
            <a:ext cx="720080" cy="576064"/>
          </a:xfrm>
          <a:prstGeom prst="rightArrow">
            <a:avLst/>
          </a:prstGeom>
          <a:solidFill>
            <a:srgbClr val="00206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9" name="Seta para a direita 8"/>
          <p:cNvSpPr/>
          <p:nvPr/>
        </p:nvSpPr>
        <p:spPr>
          <a:xfrm>
            <a:off x="251520" y="4328592"/>
            <a:ext cx="720080" cy="576064"/>
          </a:xfrm>
          <a:prstGeom prst="rightArrow">
            <a:avLst/>
          </a:prstGeom>
          <a:solidFill>
            <a:srgbClr val="00206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1886143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ço Reservado para Conteúdo 5"/>
          <p:cNvSpPr>
            <a:spLocks noGrp="1"/>
          </p:cNvSpPr>
          <p:nvPr>
            <p:ph sz="quarter" idx="1"/>
          </p:nvPr>
        </p:nvSpPr>
        <p:spPr>
          <a:xfrm>
            <a:off x="827584" y="2132856"/>
            <a:ext cx="7920880" cy="1224136"/>
          </a:xfr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lvl="0" indent="0" algn="just">
              <a:spcBef>
                <a:spcPts val="0"/>
              </a:spcBef>
              <a:buClrTx/>
              <a:buSzTx/>
              <a:buNone/>
            </a:pPr>
            <a:r>
              <a:rPr lang="pt-B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Dermeval 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Saviani sempre defendeu a escola pública e preocupou-se com o alcance político da ação pedagógica enquanto estratégia de construção da </a:t>
            </a:r>
            <a:r>
              <a:rPr lang="pt-B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contra-ideologia;</a:t>
            </a:r>
            <a:endParaRPr lang="pt-B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rtl="0"/>
            <a:endParaRPr lang="pt-BR" dirty="0"/>
          </a:p>
        </p:txBody>
      </p:sp>
      <p:sp>
        <p:nvSpPr>
          <p:cNvPr id="10" name="Seta para a direita 9"/>
          <p:cNvSpPr/>
          <p:nvPr/>
        </p:nvSpPr>
        <p:spPr>
          <a:xfrm>
            <a:off x="179512" y="2420888"/>
            <a:ext cx="576064" cy="576064"/>
          </a:xfrm>
          <a:prstGeom prst="rightArrow">
            <a:avLst/>
          </a:prstGeom>
          <a:solidFill>
            <a:srgbClr val="00206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2" name="CaixaDeTexto 11"/>
          <p:cNvSpPr txBox="1"/>
          <p:nvPr/>
        </p:nvSpPr>
        <p:spPr>
          <a:xfrm>
            <a:off x="827584" y="4091588"/>
            <a:ext cx="7956376" cy="156966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pt-B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Sua atividade intelectual, sempre a serviço da contra ideologia, destina-se a esclarecer valores necessários à libertação dos oprimidos – esse caráter de solidária militância é um traço fundamental que marca sua obra.</a:t>
            </a:r>
          </a:p>
        </p:txBody>
      </p:sp>
      <p:sp>
        <p:nvSpPr>
          <p:cNvPr id="13" name="Seta para a direita 12"/>
          <p:cNvSpPr/>
          <p:nvPr/>
        </p:nvSpPr>
        <p:spPr>
          <a:xfrm>
            <a:off x="179512" y="4562354"/>
            <a:ext cx="576064" cy="576064"/>
          </a:xfrm>
          <a:prstGeom prst="rightArrow">
            <a:avLst/>
          </a:prstGeom>
          <a:solidFill>
            <a:srgbClr val="00206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4" name="Título 4"/>
          <p:cNvSpPr txBox="1">
            <a:spLocks/>
          </p:cNvSpPr>
          <p:nvPr/>
        </p:nvSpPr>
        <p:spPr>
          <a:xfrm>
            <a:off x="755576" y="701824"/>
            <a:ext cx="7772400" cy="710952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bIns="91440" anchor="b" anchorCtr="0">
            <a:normAutofit fontScale="900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b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Conversando com Dermeval Saviani</a:t>
            </a:r>
            <a:endParaRPr lang="pt-BR" b="1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958729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Espaço Reservado para Conteúdo 1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812358559"/>
              </p:ext>
            </p:extLst>
          </p:nvPr>
        </p:nvGraphicFramePr>
        <p:xfrm>
          <a:off x="899592" y="1844824"/>
          <a:ext cx="7704856" cy="44279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Seta para a direita 6"/>
          <p:cNvSpPr/>
          <p:nvPr/>
        </p:nvSpPr>
        <p:spPr>
          <a:xfrm>
            <a:off x="251520" y="3501008"/>
            <a:ext cx="576064" cy="576064"/>
          </a:xfrm>
          <a:prstGeom prst="rightArrow">
            <a:avLst/>
          </a:prstGeom>
          <a:solidFill>
            <a:srgbClr val="00206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8" name="Título 4"/>
          <p:cNvSpPr>
            <a:spLocks noGrp="1"/>
          </p:cNvSpPr>
          <p:nvPr>
            <p:ph type="title"/>
          </p:nvPr>
        </p:nvSpPr>
        <p:spPr>
          <a:xfrm>
            <a:off x="755576" y="485800"/>
            <a:ext cx="7772400" cy="710952"/>
          </a:xfrm>
          <a:solidFill>
            <a:schemeClr val="tx2">
              <a:lumMod val="40000"/>
              <a:lumOff val="6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>
            <a:normAutofit fontScale="90000"/>
          </a:bodyPr>
          <a:lstStyle/>
          <a:p>
            <a:pPr algn="ctr"/>
            <a:r>
              <a:rPr lang="pt-BR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Conversando com Dermeval Saviani</a:t>
            </a:r>
            <a:endParaRPr lang="pt-BR" b="1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55340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ço Reservado para Conteúdo 5"/>
          <p:cNvSpPr>
            <a:spLocks noGrp="1"/>
          </p:cNvSpPr>
          <p:nvPr>
            <p:ph sz="quarter" idx="1"/>
          </p:nvPr>
        </p:nvSpPr>
        <p:spPr>
          <a:xfrm>
            <a:off x="179512" y="1844824"/>
            <a:ext cx="8856984" cy="4572000"/>
          </a:xfrm>
        </p:spPr>
        <p:txBody>
          <a:bodyPr>
            <a:normAutofit/>
          </a:bodyPr>
          <a:lstStyle/>
          <a:p>
            <a:pPr>
              <a:buClr>
                <a:srgbClr val="002060"/>
              </a:buClr>
            </a:pPr>
            <a:r>
              <a:rPr lang="pt-B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BLOG CACHOEDU. </a:t>
            </a:r>
            <a:r>
              <a:rPr lang="pt-B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Grandes nomes da Educação: Dermeval Saviani (1943-)</a:t>
            </a:r>
            <a:r>
              <a:rPr lang="pt-B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Disponível em</a:t>
            </a:r>
            <a:r>
              <a:rPr lang="pt-B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https://www.catho.com.br/educacao/blog/grandes-nomes-da-educacao-dermeval-saviani-1943/#:~:text=Autor%20de%20v%C3%A1rios%20livros%2C%20Saviani,contribua%20com%20a%20inclus%C3%A3o%20social.Acesso </a:t>
            </a:r>
            <a:r>
              <a:rPr lang="pt-B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em: 10 nov. 2020.</a:t>
            </a:r>
          </a:p>
          <a:p>
            <a:pPr marL="0" indent="0">
              <a:buClr>
                <a:srgbClr val="002060"/>
              </a:buClr>
              <a:buNone/>
            </a:pPr>
            <a:endParaRPr lang="pt-B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Clr>
                <a:srgbClr val="002060"/>
              </a:buClr>
            </a:pPr>
            <a:endParaRPr lang="pt-B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ítulo 4"/>
          <p:cNvSpPr>
            <a:spLocks noGrp="1"/>
          </p:cNvSpPr>
          <p:nvPr>
            <p:ph type="title"/>
          </p:nvPr>
        </p:nvSpPr>
        <p:spPr>
          <a:xfrm>
            <a:off x="395536" y="274638"/>
            <a:ext cx="7772400" cy="1143000"/>
          </a:xfrm>
          <a:effectLst>
            <a:outerShdw blurRad="152400" dist="317500" dir="5400000" sx="90000" sy="-19000" rotWithShape="0">
              <a:prstClr val="black">
                <a:alpha val="15000"/>
              </a:prstClr>
            </a:outerShdw>
            <a:reflection blurRad="6350" stA="50000" endA="300" endPos="55500" dist="50800" dir="5400000" sy="-100000" algn="bl" rotWithShape="0"/>
          </a:effectLst>
        </p:spPr>
        <p:txBody>
          <a:bodyPr>
            <a:normAutofit/>
          </a:bodyPr>
          <a:lstStyle/>
          <a:p>
            <a:pPr algn="ctr"/>
            <a:r>
              <a:rPr lang="pt-BR" b="1" dirty="0" smtClean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Referências</a:t>
            </a:r>
            <a:endParaRPr lang="pt-BR" b="1" dirty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761980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55576" y="-171400"/>
            <a:ext cx="7568008" cy="908721"/>
          </a:xfr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pt-BR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Créditos</a:t>
            </a:r>
            <a:endParaRPr lang="pt-BR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00063" y="778743"/>
            <a:ext cx="8143875" cy="4162425"/>
          </a:xfrm>
        </p:spPr>
        <p:txBody>
          <a:bodyPr>
            <a:noAutofit/>
          </a:bodyPr>
          <a:lstStyle/>
          <a:p>
            <a:pPr marL="265176" indent="-265176" eaLnBrk="1" fontAlgn="auto" hangingPunct="1">
              <a:spcAft>
                <a:spcPts val="0"/>
              </a:spcAft>
              <a:buClr>
                <a:srgbClr val="002060"/>
              </a:buClr>
              <a:buFont typeface="Wingdings 2"/>
              <a:buChar char=""/>
              <a:defRPr/>
            </a:pPr>
            <a:r>
              <a:rPr lang="pt-B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Universidade Federal </a:t>
            </a:r>
            <a:r>
              <a:rPr lang="pt-BR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Fluminense/UFF</a:t>
            </a:r>
          </a:p>
          <a:p>
            <a:pPr marL="265176" indent="-265176" eaLnBrk="1" fontAlgn="auto" hangingPunct="1">
              <a:spcAft>
                <a:spcPts val="0"/>
              </a:spcAft>
              <a:buClr>
                <a:srgbClr val="002060"/>
              </a:buClr>
              <a:buFont typeface="Wingdings 2" pitchFamily="18" charset="2"/>
              <a:buNone/>
              <a:defRPr/>
            </a:pPr>
            <a:r>
              <a:rPr lang="pt-BR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265176" indent="-265176" eaLnBrk="1" fontAlgn="auto" hangingPunct="1">
              <a:spcAft>
                <a:spcPts val="0"/>
              </a:spcAft>
              <a:buClr>
                <a:srgbClr val="002060"/>
              </a:buClr>
              <a:buFont typeface="Wingdings 2"/>
              <a:buChar char=""/>
              <a:defRPr/>
            </a:pPr>
            <a:r>
              <a:rPr lang="pt-BR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Escola </a:t>
            </a:r>
            <a:r>
              <a:rPr lang="pt-B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 Enfermagem Aurora de Afonso </a:t>
            </a:r>
            <a:r>
              <a:rPr lang="pt-BR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Costa/EEAAC</a:t>
            </a:r>
          </a:p>
          <a:p>
            <a:pPr marL="265176" indent="-265176" eaLnBrk="1" fontAlgn="auto" hangingPunct="1">
              <a:spcAft>
                <a:spcPts val="0"/>
              </a:spcAft>
              <a:buClr>
                <a:srgbClr val="002060"/>
              </a:buClr>
              <a:buFont typeface="Wingdings 2"/>
              <a:buChar char=""/>
              <a:defRPr/>
            </a:pPr>
            <a:endParaRPr lang="pt-BR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65176" indent="-265176" eaLnBrk="1" fontAlgn="auto" hangingPunct="1">
              <a:spcAft>
                <a:spcPts val="0"/>
              </a:spcAft>
              <a:buClr>
                <a:srgbClr val="002060"/>
              </a:buClr>
              <a:buFont typeface="Wingdings 2"/>
              <a:buChar char=""/>
              <a:defRPr/>
            </a:pPr>
            <a:r>
              <a:rPr lang="pt-BR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Departamento </a:t>
            </a:r>
            <a:r>
              <a:rPr lang="pt-B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 Fundamentos de Enfermagem e </a:t>
            </a:r>
            <a:r>
              <a:rPr lang="pt-BR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Administração/MFE</a:t>
            </a:r>
          </a:p>
          <a:p>
            <a:pPr marL="265176" indent="-265176" eaLnBrk="1" fontAlgn="auto" hangingPunct="1">
              <a:spcAft>
                <a:spcPts val="0"/>
              </a:spcAft>
              <a:buClr>
                <a:srgbClr val="002060"/>
              </a:buClr>
              <a:buFont typeface="Wingdings 2" pitchFamily="18" charset="2"/>
              <a:buNone/>
              <a:defRPr/>
            </a:pPr>
            <a:endParaRPr lang="pt-BR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65176" indent="-265176" eaLnBrk="1" fontAlgn="auto" hangingPunct="1">
              <a:spcAft>
                <a:spcPts val="0"/>
              </a:spcAft>
              <a:buClr>
                <a:srgbClr val="002060"/>
              </a:buClr>
              <a:buFont typeface="Wingdings 2"/>
              <a:buChar char=""/>
              <a:defRPr/>
            </a:pPr>
            <a:r>
              <a:rPr lang="pt-BR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Progama</a:t>
            </a:r>
            <a:r>
              <a:rPr lang="pt-BR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Interinstitucional no Ensino da Enfermagem, Educação e Gerência- ação interdisciplinar em saúde – PROEX</a:t>
            </a:r>
          </a:p>
          <a:p>
            <a:pPr marL="265176" indent="-265176" eaLnBrk="1" fontAlgn="auto" hangingPunct="1">
              <a:spcAft>
                <a:spcPts val="0"/>
              </a:spcAft>
              <a:buClr>
                <a:srgbClr val="002060"/>
              </a:buClr>
              <a:buFont typeface="Wingdings 2"/>
              <a:buChar char=""/>
              <a:defRPr/>
            </a:pPr>
            <a:endParaRPr lang="pt-BR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65176" indent="-265176" eaLnBrk="1" fontAlgn="auto" hangingPunct="1">
              <a:spcAft>
                <a:spcPts val="0"/>
              </a:spcAft>
              <a:buClr>
                <a:srgbClr val="002060"/>
              </a:buClr>
              <a:buFont typeface="Wingdings 2"/>
              <a:buChar char=""/>
              <a:defRPr/>
            </a:pPr>
            <a:r>
              <a:rPr lang="pt-BR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Coordenação: </a:t>
            </a:r>
            <a:r>
              <a:rPr lang="pt-BR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Drª</a:t>
            </a:r>
            <a:r>
              <a:rPr lang="pt-BR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Miriam Marinho </a:t>
            </a:r>
            <a:r>
              <a:rPr lang="pt-BR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Chrizostimo</a:t>
            </a:r>
            <a:endParaRPr lang="pt-BR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65176" indent="-265176" eaLnBrk="1" fontAlgn="auto" hangingPunct="1">
              <a:spcAft>
                <a:spcPts val="0"/>
              </a:spcAft>
              <a:buClr>
                <a:srgbClr val="002060"/>
              </a:buClr>
              <a:buFont typeface="Wingdings 2"/>
              <a:buChar char=""/>
              <a:defRPr/>
            </a:pPr>
            <a:endParaRPr lang="pt-BR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65176" indent="-265176" eaLnBrk="1" fontAlgn="auto" hangingPunct="1">
              <a:spcAft>
                <a:spcPts val="0"/>
              </a:spcAft>
              <a:buClr>
                <a:srgbClr val="002060"/>
              </a:buClr>
              <a:buFont typeface="Wingdings 2"/>
              <a:buChar char=""/>
              <a:defRPr/>
            </a:pPr>
            <a:r>
              <a:rPr lang="pt-BR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Grupo de Pesquisa - Gestão da Formação e Qualificação Profissional: Educação e Saúde (GESPRO/UFF) - </a:t>
            </a:r>
            <a:r>
              <a:rPr lang="pt-BR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PROPPi</a:t>
            </a:r>
            <a:endParaRPr lang="pt-BR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65176" indent="-265176" eaLnBrk="1" fontAlgn="auto" hangingPunct="1">
              <a:spcAft>
                <a:spcPts val="0"/>
              </a:spcAft>
              <a:buClr>
                <a:srgbClr val="002060"/>
              </a:buClr>
              <a:buFont typeface="Wingdings 2" pitchFamily="18" charset="2"/>
              <a:buNone/>
              <a:defRPr/>
            </a:pPr>
            <a:endParaRPr lang="pt-BR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65176" indent="-265176" eaLnBrk="1" fontAlgn="auto" hangingPunct="1">
              <a:spcAft>
                <a:spcPts val="0"/>
              </a:spcAft>
              <a:buClr>
                <a:srgbClr val="002060"/>
              </a:buClr>
              <a:buFont typeface="Wingdings 2"/>
              <a:buChar char=""/>
              <a:defRPr/>
            </a:pPr>
            <a:r>
              <a:rPr lang="pt-BR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Líderes</a:t>
            </a:r>
            <a:r>
              <a:rPr lang="pt-B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pt-BR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65176" indent="-265176" eaLnBrk="1" fontAlgn="auto" hangingPunct="1">
              <a:spcAft>
                <a:spcPts val="0"/>
              </a:spcAft>
              <a:buClr>
                <a:srgbClr val="002060"/>
              </a:buClr>
              <a:buFont typeface="Wingdings 2" pitchFamily="18" charset="2"/>
              <a:buNone/>
              <a:defRPr/>
            </a:pPr>
            <a:r>
              <a:rPr lang="pt-BR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Dr.ª </a:t>
            </a:r>
            <a:r>
              <a:rPr lang="pt-B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Miriam Marinho </a:t>
            </a:r>
            <a:r>
              <a:rPr lang="pt-BR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Chrizostimo</a:t>
            </a:r>
            <a:r>
              <a:rPr lang="pt-BR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265176" indent="-265176" eaLnBrk="1" fontAlgn="auto" hangingPunct="1">
              <a:spcAft>
                <a:spcPts val="0"/>
              </a:spcAft>
              <a:buClr>
                <a:srgbClr val="002060"/>
              </a:buClr>
              <a:buFont typeface="Wingdings 2" pitchFamily="18" charset="2"/>
              <a:buNone/>
              <a:defRPr/>
            </a:pPr>
            <a:r>
              <a:rPr lang="pt-BR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Dr.ª Alessandra </a:t>
            </a:r>
            <a:r>
              <a:rPr lang="pt-B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Conceição Leite Funchal </a:t>
            </a:r>
            <a:r>
              <a:rPr lang="pt-BR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Camacho</a:t>
            </a:r>
          </a:p>
          <a:p>
            <a:pPr marL="265176" indent="-265176" algn="ctr" eaLnBrk="1" fontAlgn="auto" hangingPunct="1">
              <a:spcAft>
                <a:spcPts val="0"/>
              </a:spcAft>
              <a:buClr>
                <a:srgbClr val="002060"/>
              </a:buClr>
              <a:buFont typeface="Wingdings 2" pitchFamily="18" charset="2"/>
              <a:buNone/>
              <a:defRPr/>
            </a:pPr>
            <a:endParaRPr lang="pt-BR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7652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5611515"/>
            <a:ext cx="876300" cy="985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53" name="Imagem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275" y="5723210"/>
            <a:ext cx="1800225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54" name="Imagem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85000" y="5761310"/>
            <a:ext cx="971550" cy="908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43884521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92125" y="-215800"/>
            <a:ext cx="8183563" cy="1052512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pt-BR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Créditos</a:t>
            </a:r>
            <a:endParaRPr lang="pt-BR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51520" y="836712"/>
            <a:ext cx="8928992" cy="4929188"/>
          </a:xfrm>
        </p:spPr>
        <p:txBody>
          <a:bodyPr>
            <a:noAutofit/>
          </a:bodyPr>
          <a:lstStyle/>
          <a:p>
            <a:pPr marL="265176" indent="-265176" eaLnBrk="1" fontAlgn="auto" hangingPunct="1">
              <a:spcAft>
                <a:spcPts val="0"/>
              </a:spcAft>
              <a:buClr>
                <a:srgbClr val="002060"/>
              </a:buClr>
              <a:buFont typeface="Wingdings 2" pitchFamily="18" charset="2"/>
              <a:buNone/>
              <a:defRPr/>
            </a:pPr>
            <a:endParaRPr lang="pt-BR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65176" indent="-265176" eaLnBrk="1" fontAlgn="auto" hangingPunct="1">
              <a:spcAft>
                <a:spcPts val="0"/>
              </a:spcAft>
              <a:buClr>
                <a:srgbClr val="002060"/>
              </a:buClr>
              <a:buFont typeface="Wingdings 2"/>
              <a:buChar char=""/>
              <a:defRPr/>
            </a:pPr>
            <a:r>
              <a:rPr lang="pt-B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Coordenação</a:t>
            </a:r>
            <a:r>
              <a:rPr lang="pt-B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pt-B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Drª</a:t>
            </a:r>
            <a:r>
              <a:rPr lang="pt-B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Miriam Marinho </a:t>
            </a:r>
            <a:r>
              <a:rPr lang="pt-BR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Chrizostimo</a:t>
            </a:r>
            <a:endParaRPr lang="pt-BR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65176" indent="-265176" eaLnBrk="1" fontAlgn="auto" hangingPunct="1">
              <a:spcAft>
                <a:spcPts val="0"/>
              </a:spcAft>
              <a:buClr>
                <a:srgbClr val="002060"/>
              </a:buClr>
              <a:buFont typeface="Wingdings 2" pitchFamily="18" charset="2"/>
              <a:buNone/>
              <a:defRPr/>
            </a:pPr>
            <a:endParaRPr lang="pt-BR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65176" indent="-265176" eaLnBrk="1" fontAlgn="auto" hangingPunct="1">
              <a:spcAft>
                <a:spcPts val="0"/>
              </a:spcAft>
              <a:buClr>
                <a:srgbClr val="002060"/>
              </a:buClr>
              <a:buFont typeface="Wingdings 2"/>
              <a:buChar char=""/>
              <a:defRPr/>
            </a:pPr>
            <a:r>
              <a:rPr lang="pt-B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Autora </a:t>
            </a:r>
            <a:r>
              <a:rPr lang="pt-B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 S</a:t>
            </a:r>
            <a:r>
              <a:rPr lang="pt-B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lide: </a:t>
            </a:r>
            <a:r>
              <a:rPr lang="pt-BR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Drª</a:t>
            </a:r>
            <a:r>
              <a:rPr lang="pt-B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.Miriam Marinho </a:t>
            </a:r>
            <a:r>
              <a:rPr lang="pt-BR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Chrizostimo</a:t>
            </a:r>
            <a:r>
              <a:rPr lang="pt-B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265176" indent="-265176" eaLnBrk="1" fontAlgn="auto" hangingPunct="1">
              <a:spcAft>
                <a:spcPts val="0"/>
              </a:spcAft>
              <a:buClr>
                <a:srgbClr val="002060"/>
              </a:buClr>
              <a:buFont typeface="Wingdings 2" pitchFamily="18" charset="2"/>
              <a:buNone/>
              <a:defRPr/>
            </a:pPr>
            <a:r>
              <a:rPr lang="pt-B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               Especialista:</a:t>
            </a:r>
            <a:r>
              <a:rPr lang="pt-BR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Mylena</a:t>
            </a:r>
            <a:r>
              <a:rPr lang="pt-B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Vilaça</a:t>
            </a:r>
            <a:r>
              <a:rPr lang="pt-B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Vivas</a:t>
            </a:r>
          </a:p>
          <a:p>
            <a:pPr marL="265176" indent="-265176" eaLnBrk="1" fontAlgn="auto" hangingPunct="1">
              <a:spcAft>
                <a:spcPts val="0"/>
              </a:spcAft>
              <a:buClr>
                <a:srgbClr val="002060"/>
              </a:buClr>
              <a:buFont typeface="Wingdings 2" pitchFamily="18" charset="2"/>
              <a:buNone/>
              <a:defRPr/>
            </a:pPr>
            <a:endParaRPr lang="pt-BR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65176" indent="-265176" eaLnBrk="1" fontAlgn="auto" hangingPunct="1">
              <a:spcAft>
                <a:spcPts val="0"/>
              </a:spcAft>
              <a:buClr>
                <a:srgbClr val="002060"/>
              </a:buClr>
              <a:buFont typeface="Wingdings 2"/>
              <a:buChar char=""/>
              <a:defRPr/>
            </a:pPr>
            <a:r>
              <a:rPr lang="pt-B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Orientadora/Responsável: Dr.ª </a:t>
            </a:r>
            <a:r>
              <a:rPr lang="pt-B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Miriam Marinho </a:t>
            </a:r>
            <a:r>
              <a:rPr lang="pt-BR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Chrizostimo</a:t>
            </a:r>
            <a:endParaRPr lang="pt-BR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65176" indent="-265176" eaLnBrk="1" fontAlgn="auto" hangingPunct="1">
              <a:spcAft>
                <a:spcPts val="0"/>
              </a:spcAft>
              <a:buClr>
                <a:srgbClr val="002060"/>
              </a:buClr>
              <a:buFont typeface="Wingdings 2" pitchFamily="18" charset="2"/>
              <a:buNone/>
              <a:defRPr/>
            </a:pPr>
            <a:endParaRPr lang="pt-BR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65176" indent="-265176" eaLnBrk="1" fontAlgn="auto" hangingPunct="1">
              <a:spcAft>
                <a:spcPts val="0"/>
              </a:spcAft>
              <a:buClr>
                <a:srgbClr val="002060"/>
              </a:buClr>
              <a:buFont typeface="Wingdings 2"/>
              <a:buChar char=""/>
              <a:defRPr/>
            </a:pPr>
            <a:r>
              <a:rPr lang="pt-B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Bolsistas </a:t>
            </a:r>
            <a:r>
              <a:rPr lang="pt-B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 </a:t>
            </a:r>
            <a:r>
              <a:rPr lang="pt-B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GESPRO: </a:t>
            </a:r>
            <a:r>
              <a:rPr lang="pt-B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Mylena Vilaça </a:t>
            </a:r>
            <a:r>
              <a:rPr lang="pt-B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Vivas. </a:t>
            </a:r>
            <a:endParaRPr lang="pt-BR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65176" indent="-265176" eaLnBrk="1" fontAlgn="auto" hangingPunct="1">
              <a:spcAft>
                <a:spcPts val="0"/>
              </a:spcAft>
              <a:buClr>
                <a:srgbClr val="002060"/>
              </a:buClr>
              <a:buFont typeface="Wingdings 2" pitchFamily="18" charset="2"/>
              <a:buNone/>
              <a:defRPr/>
            </a:pPr>
            <a:r>
              <a:rPr lang="pt-B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			</a:t>
            </a:r>
          </a:p>
          <a:p>
            <a:pPr marL="265176" indent="-265176" eaLnBrk="1" fontAlgn="auto" hangingPunct="1">
              <a:spcAft>
                <a:spcPts val="0"/>
              </a:spcAft>
              <a:buClr>
                <a:srgbClr val="002060"/>
              </a:buClr>
              <a:buFont typeface="Wingdings 2"/>
              <a:buChar char=""/>
              <a:defRPr/>
            </a:pPr>
            <a:r>
              <a:rPr lang="pt-B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Pré-produção</a:t>
            </a:r>
            <a:r>
              <a:rPr lang="pt-B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Produção e </a:t>
            </a:r>
            <a:r>
              <a:rPr lang="pt-B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Pós-produção: </a:t>
            </a:r>
            <a:r>
              <a:rPr lang="pt-B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Especialista Mylena </a:t>
            </a:r>
            <a:r>
              <a:rPr lang="pt-B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Vilaça Vivas</a:t>
            </a:r>
          </a:p>
        </p:txBody>
      </p:sp>
      <p:pic>
        <p:nvPicPr>
          <p:cNvPr id="28676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5787727"/>
            <a:ext cx="720725" cy="809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677" name="Imagem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39083" y="5877272"/>
            <a:ext cx="2241029" cy="8096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678" name="Imagem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78650" y="5889898"/>
            <a:ext cx="833438" cy="779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61078356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apital Próprio">
  <a:themeElements>
    <a:clrScheme name="Capital Próprio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Capital Próprio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apital Próprio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2604</TotalTime>
  <Words>505</Words>
  <Application>Microsoft Office PowerPoint</Application>
  <PresentationFormat>Apresentação na tela (4:3)</PresentationFormat>
  <Paragraphs>92</Paragraphs>
  <Slides>9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9</vt:i4>
      </vt:variant>
    </vt:vector>
  </HeadingPairs>
  <TitlesOfParts>
    <vt:vector size="10" baseType="lpstr">
      <vt:lpstr>Capital Próprio</vt:lpstr>
      <vt:lpstr>Apresentação do PowerPoint</vt:lpstr>
      <vt:lpstr>Apresentação do PowerPoint</vt:lpstr>
      <vt:lpstr>Conversando com Dermeval Saviani</vt:lpstr>
      <vt:lpstr>Conversando com Dermeval Saviani</vt:lpstr>
      <vt:lpstr>Apresentação do PowerPoint</vt:lpstr>
      <vt:lpstr>Conversando com Dermeval Saviani</vt:lpstr>
      <vt:lpstr>Referências</vt:lpstr>
      <vt:lpstr>Créditos</vt:lpstr>
      <vt:lpstr>Créditos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Mylena Vilaça</dc:creator>
  <cp:lastModifiedBy>Mylena Vilaça</cp:lastModifiedBy>
  <cp:revision>14</cp:revision>
  <dcterms:created xsi:type="dcterms:W3CDTF">2020-11-12T00:18:06Z</dcterms:created>
  <dcterms:modified xsi:type="dcterms:W3CDTF">2020-11-13T19:42:42Z</dcterms:modified>
</cp:coreProperties>
</file>