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663BE-7144-47B2-8DAA-A077BE576D2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pt-BR"/>
        </a:p>
      </dgm:t>
    </dgm:pt>
    <dgm:pt modelId="{7A70B1B9-D748-48E8-BAA8-29155517F2C2}">
      <dgm:prSet/>
      <dgm:spPr/>
      <dgm:t>
        <a:bodyPr/>
        <a:lstStyle/>
        <a:p>
          <a:pPr rtl="0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Demerval Saviani diz que as condições sociais econômicas e culturais pelas quais ele passou em sua infância e adolescência o levaram à um amadurecimento social, político e intelectual, tendo uma percepção crítica da situação do país e na consequente exigência de compreender teoricamente e atuar como educador.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B4323-778F-434B-BC3A-B1B423E87860}" type="parTrans" cxnId="{EFA12E4A-B9CE-4996-8B43-47FD7DD688A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1B4B58-FC32-47B1-B047-A5BA277546DC}" type="sibTrans" cxnId="{EFA12E4A-B9CE-4996-8B43-47FD7DD688A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57B8A7-5F45-4029-9DE0-E5962515785A}" type="pres">
      <dgm:prSet presAssocID="{AC2663BE-7144-47B2-8DAA-A077BE576D26}" presName="linear" presStyleCnt="0">
        <dgm:presLayoutVars>
          <dgm:animLvl val="lvl"/>
          <dgm:resizeHandles val="exact"/>
        </dgm:presLayoutVars>
      </dgm:prSet>
      <dgm:spPr/>
    </dgm:pt>
    <dgm:pt modelId="{255FB407-F7D6-48C2-B37C-CB4917CF36DA}" type="pres">
      <dgm:prSet presAssocID="{7A70B1B9-D748-48E8-BAA8-29155517F2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FA12E4A-B9CE-4996-8B43-47FD7DD688AD}" srcId="{AC2663BE-7144-47B2-8DAA-A077BE576D26}" destId="{7A70B1B9-D748-48E8-BAA8-29155517F2C2}" srcOrd="0" destOrd="0" parTransId="{53BB4323-778F-434B-BC3A-B1B423E87860}" sibTransId="{591B4B58-FC32-47B1-B047-A5BA277546DC}"/>
    <dgm:cxn modelId="{0D9BE8F0-28A1-4D11-96D5-092414B65C1A}" type="presOf" srcId="{7A70B1B9-D748-48E8-BAA8-29155517F2C2}" destId="{255FB407-F7D6-48C2-B37C-CB4917CF36DA}" srcOrd="0" destOrd="0" presId="urn:microsoft.com/office/officeart/2005/8/layout/vList2"/>
    <dgm:cxn modelId="{B051F2EF-2BD9-4962-9025-166A6152EDCA}" type="presOf" srcId="{AC2663BE-7144-47B2-8DAA-A077BE576D26}" destId="{0357B8A7-5F45-4029-9DE0-E5962515785A}" srcOrd="0" destOrd="0" presId="urn:microsoft.com/office/officeart/2005/8/layout/vList2"/>
    <dgm:cxn modelId="{D4408B0D-C16C-4A1A-A943-B3CBA385A79C}" type="presParOf" srcId="{0357B8A7-5F45-4029-9DE0-E5962515785A}" destId="{255FB407-F7D6-48C2-B37C-CB4917CF36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FB407-F7D6-48C2-B37C-CB4917CF36DA}">
      <dsp:nvSpPr>
        <dsp:cNvPr id="0" name=""/>
        <dsp:cNvSpPr/>
      </dsp:nvSpPr>
      <dsp:spPr>
        <a:xfrm>
          <a:off x="0" y="129051"/>
          <a:ext cx="7704856" cy="4169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Demerval Saviani diz que as condições sociais econômicas e culturais pelas quais ele passou em sua infância e adolescência o levaram à um amadurecimento social, político e intelectual, tendo uma percepção crítica da situação do país e na consequente exigência de compreender teoricamente e atuar como educador.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557" y="332608"/>
        <a:ext cx="7297742" cy="3762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912-70F4-4005-B545-5D118731184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BA77-5F20-424D-92D0-28BF76D39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0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BA77-5F20-424D-92D0-28BF76D3902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21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1511-3C9C-4A4D-92AC-4A2D3D16B8D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2907-0067" TargetMode="External"/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95411" y="3558381"/>
            <a:ext cx="4464621" cy="2174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CHRIZOSTIMO, Miriam Marinho: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ORCID: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https://orcid.org/0000-0001-7498-4637</a:t>
            </a: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Instituição: MFE/ EEAAC/UFF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Disciplina/Graduação; Educação no Campo da Saúde;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lato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Didática/CIAS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Stricto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Currículo, ensino e Planejamento 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Grupo de Pesquisa: GESPRO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Currículo </a:t>
            </a:r>
            <a:r>
              <a:rPr lang="pt-BR" sz="1200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Lattes</a:t>
            </a:r>
            <a:r>
              <a:rPr lang="pt-B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pt-BR" sz="1200" u="sng" dirty="0" smtClean="0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47" name="CaixaDeTexto 4"/>
          <p:cNvSpPr txBox="1">
            <a:spLocks noChangeArrowheads="1"/>
          </p:cNvSpPr>
          <p:nvPr/>
        </p:nvSpPr>
        <p:spPr bwMode="auto">
          <a:xfrm>
            <a:off x="450850" y="272777"/>
            <a:ext cx="82645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rgbClr val="002060"/>
                </a:solidFill>
                <a:latin typeface="Algerian" pitchFamily="82" charset="0"/>
              </a:rPr>
              <a:t>              C&amp;V 016 </a:t>
            </a: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– Educação – </a:t>
            </a:r>
            <a:r>
              <a:rPr lang="pt-BR" altLang="pt-BR" sz="1800" i="1" dirty="0" err="1">
                <a:solidFill>
                  <a:srgbClr val="00206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00206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00206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rgbClr val="002060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rgbClr val="00206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                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lgerian" pitchFamily="82" charset="0"/>
              </a:rPr>
              <a:t>   </a:t>
            </a:r>
            <a:r>
              <a:rPr lang="pt-BR" altLang="pt-BR" sz="1800" dirty="0" smtClean="0">
                <a:latin typeface="Algerian" pitchFamily="82" charset="0"/>
              </a:rPr>
              <a:t> </a:t>
            </a:r>
            <a:r>
              <a:rPr lang="pt-BR" altLang="pt-BR" sz="1800" dirty="0" smtClean="0"/>
              <a:t>Conversa Com Os Autores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 smtClean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1800" dirty="0" smtClean="0"/>
              <a:t>                        Conversando com </a:t>
            </a:r>
            <a:r>
              <a:rPr lang="pt-BR" sz="1800" dirty="0"/>
              <a:t>Dermeval </a:t>
            </a:r>
            <a:r>
              <a:rPr lang="pt-BR" sz="1800" dirty="0" smtClean="0"/>
              <a:t>Saviani</a:t>
            </a:r>
            <a:endParaRPr lang="pt-BR" altLang="pt-BR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6148" name="Subtítulo 2"/>
          <p:cNvSpPr txBox="1">
            <a:spLocks/>
          </p:cNvSpPr>
          <p:nvPr/>
        </p:nvSpPr>
        <p:spPr bwMode="auto">
          <a:xfrm>
            <a:off x="4716463" y="3501008"/>
            <a:ext cx="40322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dirty="0"/>
              <a:t>VIVAS, Mylena Vilaça:</a:t>
            </a:r>
          </a:p>
          <a:p>
            <a:pPr eaLnBrk="1" hangingPunct="1"/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ORCID: </a:t>
            </a:r>
            <a:r>
              <a:rPr lang="pt-BR" altLang="pt-BR" sz="1200" dirty="0">
                <a:hlinkClick r:id="rId3"/>
              </a:rPr>
              <a:t>https://orcid.org/0000-0002-2907-0067</a:t>
            </a:r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Instituição: EEAAC/UFF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Pós-graduação  lato Sensu: CIAS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Grupo de Pesquisa: GESPRO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Currículo </a:t>
            </a:r>
            <a:r>
              <a:rPr lang="pt-BR" altLang="pt-BR" sz="1200" dirty="0" err="1"/>
              <a:t>Lattes:</a:t>
            </a:r>
            <a:r>
              <a:rPr lang="pt-BR" altLang="pt-BR" sz="1200" u="sng" dirty="0" err="1">
                <a:solidFill>
                  <a:srgbClr val="698901"/>
                </a:solidFill>
              </a:rPr>
              <a:t>http</a:t>
            </a:r>
            <a:r>
              <a:rPr lang="pt-BR" altLang="pt-BR" sz="1200" u="sng" dirty="0">
                <a:solidFill>
                  <a:srgbClr val="698901"/>
                </a:solidFill>
              </a:rPr>
              <a:t>://lattes.cnpq.br/4657598762657308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1170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4"/>
          <p:cNvSpPr txBox="1">
            <a:spLocks noChangeArrowheads="1"/>
          </p:cNvSpPr>
          <p:nvPr/>
        </p:nvSpPr>
        <p:spPr bwMode="auto">
          <a:xfrm>
            <a:off x="539750" y="476250"/>
            <a:ext cx="7993063" cy="48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accent1"/>
                </a:solidFill>
                <a:latin typeface="Algerian" pitchFamily="82" charset="0"/>
              </a:rPr>
              <a:t>         </a:t>
            </a:r>
            <a:r>
              <a:rPr lang="pt-BR" altLang="pt-BR" sz="1800" dirty="0" smtClean="0">
                <a:solidFill>
                  <a:srgbClr val="002060"/>
                </a:solidFill>
                <a:latin typeface="Algerian" pitchFamily="82" charset="0"/>
              </a:rPr>
              <a:t>C&amp;V 016 </a:t>
            </a: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– Educação – </a:t>
            </a:r>
            <a:r>
              <a:rPr lang="pt-BR" altLang="pt-BR" sz="1800" i="1" dirty="0" err="1">
                <a:solidFill>
                  <a:srgbClr val="00206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00206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00206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 smtClean="0">
                <a:solidFill>
                  <a:srgbClr val="002060"/>
                </a:solidFill>
                <a:latin typeface="Algerian" pitchFamily="82" charset="0"/>
              </a:rPr>
              <a:t>education</a:t>
            </a:r>
            <a:endParaRPr lang="pt-BR" altLang="pt-BR" sz="1800" i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smtClean="0">
                <a:solidFill>
                  <a:schemeClr val="accent1"/>
                </a:solidFill>
                <a:latin typeface="Algerian" pitchFamily="82" charset="0"/>
              </a:rPr>
              <a:t>                                       </a:t>
            </a:r>
            <a:r>
              <a:rPr lang="pt-BR" altLang="pt-BR" sz="1800" dirty="0" smtClean="0"/>
              <a:t>Conversa </a:t>
            </a:r>
            <a:r>
              <a:rPr lang="pt-BR" altLang="pt-BR" sz="1800" dirty="0"/>
              <a:t>C</a:t>
            </a:r>
            <a:r>
              <a:rPr lang="pt-BR" altLang="pt-BR" sz="1800" dirty="0" smtClean="0"/>
              <a:t>om Os Autores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fontAlgn="base">
              <a:buNone/>
            </a:pPr>
            <a:r>
              <a:rPr lang="pt-BR" altLang="pt-BR" sz="1800" dirty="0"/>
              <a:t> </a:t>
            </a:r>
            <a:r>
              <a:rPr lang="pt-BR" altLang="pt-BR" sz="1800" dirty="0" smtClean="0"/>
              <a:t>               </a:t>
            </a:r>
            <a:r>
              <a:rPr lang="pt-BR" altLang="pt-BR" sz="1800" dirty="0" smtClean="0"/>
              <a:t>    Conversando com </a:t>
            </a:r>
            <a:r>
              <a:rPr lang="pt-BR" sz="1800" dirty="0"/>
              <a:t>Dermeval Saviani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539552" y="3789363"/>
            <a:ext cx="5784850" cy="1397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E-mail: </a:t>
            </a:r>
            <a:r>
              <a:rPr lang="pt-BR" sz="2000" u="sng" dirty="0" smtClean="0">
                <a:solidFill>
                  <a:srgbClr val="698901"/>
                </a:solidFill>
              </a:rPr>
              <a:t>miriammarinho@id.uff.br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E-mail: </a:t>
            </a:r>
            <a:r>
              <a:rPr lang="pt-BR" sz="2000" u="sng" dirty="0" smtClean="0">
                <a:solidFill>
                  <a:srgbClr val="698901"/>
                </a:solidFill>
              </a:rPr>
              <a:t>mylenavivas@id.uff.br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  <p:pic>
        <p:nvPicPr>
          <p:cNvPr id="717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0263"/>
            <a:ext cx="10350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880892"/>
            <a:ext cx="18335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868763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0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-315416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pt-BR" sz="3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Dermeval Saviani</a:t>
            </a:r>
          </a:p>
        </p:txBody>
      </p:sp>
      <p:sp>
        <p:nvSpPr>
          <p:cNvPr id="8" name="Retângulo 7"/>
          <p:cNvSpPr/>
          <p:nvPr/>
        </p:nvSpPr>
        <p:spPr>
          <a:xfrm>
            <a:off x="323528" y="908720"/>
            <a:ext cx="4464496" cy="110799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Nasceu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Santo Antônio de Posse,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neto de imigrantes italianos e filho de trabalhadores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rurais;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3528" y="2126466"/>
            <a:ext cx="4464496" cy="14465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Concluiu 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primário, em 1954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em 1959, o Curso ginasial no Seminário Nossa Senhora 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Conceição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Cuiabá;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23528" y="3645024"/>
            <a:ext cx="4464496" cy="76944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Saviani é considerado um dos grandes educadores brasileiros 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atualidade;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23528" y="4509120"/>
            <a:ext cx="4464496" cy="212365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recebeu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título de professor Emérito na Universidade Estadual de Campinas (Unicamp) – faculdade onde começou a lecionar em 1980 e se aposentou, mas atua, às vezes, em algumas atividades na universidade.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16200000">
            <a:off x="7997026" y="30283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emerval_Savia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3960440" cy="572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1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710952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Dermeval Saviani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931224" cy="457200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3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Saviani é considerado um filósofo da educação e fundador de uma pedagogia dialética chamada de “Pedagogia Histórico-Crítica”, onde o principal objetivo é a transmissão do conhecimento significativo para que ele contribua com a inclusão social;</a:t>
            </a:r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sua visão, cada aprendizado deve ter como objetivo preparar os alunos para etapas subseqüentes do currículo escolar, tornando o aluno capaz de mobilizar suas aquisições escolares fora da escola, tornando qualquer ambiente, um ambiente pedagógico, independentemente de quaisquer situações.</a:t>
            </a:r>
          </a:p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rtl="0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251520" y="1952328"/>
            <a:ext cx="720080" cy="576064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251520" y="4328592"/>
            <a:ext cx="720080" cy="576064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61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920880" cy="122413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Dermeval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Saviani sempre defendeu a escola pública e preocupou-se com o alcance político da ação pedagógica enquanto estratégia de construção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contra-ideologia;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rtl="0"/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179512" y="2420888"/>
            <a:ext cx="576064" cy="576064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27584" y="4091588"/>
            <a:ext cx="7956376" cy="15696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atividade intelectual, sempre a serviço da contra ideologia, destina-se a esclarecer valores necessários à libertação dos oprimidos – esse caráter de solidária militância é um traço fundamental que marca sua obra.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179512" y="4562354"/>
            <a:ext cx="576064" cy="576064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Título 4"/>
          <p:cNvSpPr txBox="1">
            <a:spLocks/>
          </p:cNvSpPr>
          <p:nvPr/>
        </p:nvSpPr>
        <p:spPr>
          <a:xfrm>
            <a:off x="755576" y="701824"/>
            <a:ext cx="7772400" cy="7109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bIns="9144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Dermeval Saviani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872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2358559"/>
              </p:ext>
            </p:extLst>
          </p:nvPr>
        </p:nvGraphicFramePr>
        <p:xfrm>
          <a:off x="899592" y="1844824"/>
          <a:ext cx="7704856" cy="442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 para a direita 6"/>
          <p:cNvSpPr/>
          <p:nvPr/>
        </p:nvSpPr>
        <p:spPr>
          <a:xfrm>
            <a:off x="251520" y="3501008"/>
            <a:ext cx="576064" cy="576064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710952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Dermeval Saviani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3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572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BLOG CACHOEDU.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Grandes nomes da Educação: Dermeval Saviani (1943-)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Disponível em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https://www.catho.com.br/educacao/blog/grandes-nomes-da-educacao-dermeval-saviani-1943/#:~:text=Autor%20de%20v%C3%A1rios%20livros%2C%20Saviani,contribua%20com%20a%20inclus%C3%A3o%20social.Acesso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em: 10 nov. 2020.</a:t>
            </a:r>
          </a:p>
          <a:p>
            <a:pPr marL="0" indent="0">
              <a:buClr>
                <a:srgbClr val="002060"/>
              </a:buClr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19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568008" cy="90872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  <a:endParaRPr lang="pt-B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778743"/>
            <a:ext cx="8143875" cy="416242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Fluminense/UFF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Enfermagem Aurora de Afonso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Costa/EEAAC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Fundamentos de Enfermagem e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Administração/MFE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Progama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Interinstitucional no Ensino da Enfermagem, Educação e Gerência- ação interdisciplinar em saúde – PROEX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Coordenação: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Pesquisa - Gestão da Formação e Qualificação Profissional: Educação e Saúde (GESPRO/UFF) -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PROPPi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Dr.ª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Miriam Marinho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Dr.ª Alessandra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Conceição Leite Funchal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Camacho</a:t>
            </a:r>
          </a:p>
          <a:p>
            <a:pPr marL="265176" indent="-265176" algn="ctr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11515"/>
            <a:ext cx="8763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72321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761310"/>
            <a:ext cx="9715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84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-215800"/>
            <a:ext cx="8183563" cy="1052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  <a:endParaRPr lang="pt-B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928992" cy="4929188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lide: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Especialista: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Mylena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Vilaça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Vivas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Orientadora/Responsável: Dr.ª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Bolsistas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GESPRO: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Mylena Vilaça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Vivas.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Pré-produção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Produção 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Pós-produção: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Especialista Mylena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Vilaça Vivas</a:t>
            </a: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87727"/>
            <a:ext cx="720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83" y="5877272"/>
            <a:ext cx="2241029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889898"/>
            <a:ext cx="833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78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2604</TotalTime>
  <Words>505</Words>
  <Application>Microsoft Office PowerPoint</Application>
  <PresentationFormat>Apresentação na tela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Capital Próprio</vt:lpstr>
      <vt:lpstr>Apresentação do PowerPoint</vt:lpstr>
      <vt:lpstr>Apresentação do PowerPoint</vt:lpstr>
      <vt:lpstr>Conversando com Dermeval Saviani</vt:lpstr>
      <vt:lpstr>Conversando com Dermeval Saviani</vt:lpstr>
      <vt:lpstr>Apresentação do PowerPoint</vt:lpstr>
      <vt:lpstr>Conversando com Dermeval Saviani</vt:lpstr>
      <vt:lpstr>Referências</vt:lpstr>
      <vt:lpstr>Créditos</vt:lpstr>
      <vt:lpstr>Créditos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Mylena Vilaça</dc:creator>
  <cp:lastModifiedBy>Mylena Vilaça</cp:lastModifiedBy>
  <cp:revision>14</cp:revision>
  <dcterms:created xsi:type="dcterms:W3CDTF">2020-11-12T00:18:06Z</dcterms:created>
  <dcterms:modified xsi:type="dcterms:W3CDTF">2020-11-13T19:42:42Z</dcterms:modified>
</cp:coreProperties>
</file>