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357" r:id="rId3"/>
    <p:sldId id="323" r:id="rId4"/>
    <p:sldId id="356" r:id="rId5"/>
    <p:sldId id="324" r:id="rId6"/>
    <p:sldId id="355" r:id="rId7"/>
    <p:sldId id="302" r:id="rId8"/>
    <p:sldId id="354" r:id="rId9"/>
    <p:sldId id="322" r:id="rId10"/>
    <p:sldId id="353" r:id="rId11"/>
    <p:sldId id="333" r:id="rId12"/>
    <p:sldId id="352" r:id="rId13"/>
    <p:sldId id="334" r:id="rId14"/>
    <p:sldId id="351" r:id="rId15"/>
    <p:sldId id="335" r:id="rId16"/>
    <p:sldId id="350" r:id="rId17"/>
    <p:sldId id="336" r:id="rId18"/>
    <p:sldId id="349" r:id="rId19"/>
    <p:sldId id="325" r:id="rId20"/>
    <p:sldId id="348" r:id="rId21"/>
    <p:sldId id="314" r:id="rId22"/>
    <p:sldId id="347" r:id="rId23"/>
    <p:sldId id="306" r:id="rId24"/>
    <p:sldId id="346" r:id="rId25"/>
    <p:sldId id="315" r:id="rId26"/>
    <p:sldId id="345" r:id="rId27"/>
    <p:sldId id="307" r:id="rId28"/>
    <p:sldId id="344" r:id="rId29"/>
    <p:sldId id="316" r:id="rId30"/>
    <p:sldId id="343" r:id="rId31"/>
    <p:sldId id="308" r:id="rId32"/>
    <p:sldId id="342" r:id="rId33"/>
    <p:sldId id="332" r:id="rId34"/>
    <p:sldId id="341" r:id="rId35"/>
    <p:sldId id="329" r:id="rId36"/>
    <p:sldId id="340" r:id="rId37"/>
    <p:sldId id="331" r:id="rId38"/>
    <p:sldId id="339" r:id="rId39"/>
    <p:sldId id="328" r:id="rId40"/>
    <p:sldId id="338" r:id="rId41"/>
    <p:sldId id="330" r:id="rId42"/>
    <p:sldId id="337" r:id="rId43"/>
    <p:sldId id="326" r:id="rId44"/>
    <p:sldId id="299" r:id="rId45"/>
    <p:sldId id="327" r:id="rId4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5790"/>
    <a:srgbClr val="1655A2"/>
    <a:srgbClr val="034EBD"/>
    <a:srgbClr val="2B688D"/>
    <a:srgbClr val="24667A"/>
    <a:srgbClr val="255979"/>
    <a:srgbClr val="2666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5" autoAdjust="0"/>
    <p:restoredTop sz="94624" autoAdjust="0"/>
  </p:normalViewPr>
  <p:slideViewPr>
    <p:cSldViewPr>
      <p:cViewPr varScale="1">
        <p:scale>
          <a:sx n="78" d="100"/>
          <a:sy n="78" d="100"/>
        </p:scale>
        <p:origin x="1512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9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1A-442A-4908-B796-F54AC80D98FA}" type="datetimeFigureOut">
              <a:rPr lang="pt-BR" smtClean="0"/>
              <a:pPr/>
              <a:t>23/10/2020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BEA0-2998-4650-99D2-16BC204CFC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1A-442A-4908-B796-F54AC80D98FA}" type="datetimeFigureOut">
              <a:rPr lang="pt-BR" smtClean="0"/>
              <a:pPr/>
              <a:t>23/10/2020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BEA0-2998-4650-99D2-16BC204CFC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1A-442A-4908-B796-F54AC80D98FA}" type="datetimeFigureOut">
              <a:rPr lang="pt-BR" smtClean="0"/>
              <a:pPr/>
              <a:t>23/10/2020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BEA0-2998-4650-99D2-16BC204CFC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1A-442A-4908-B796-F54AC80D98FA}" type="datetimeFigureOut">
              <a:rPr lang="pt-BR" smtClean="0"/>
              <a:pPr/>
              <a:t>23/10/2020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BEA0-2998-4650-99D2-16BC204CFC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1A-442A-4908-B796-F54AC80D98FA}" type="datetimeFigureOut">
              <a:rPr lang="pt-BR" smtClean="0"/>
              <a:pPr/>
              <a:t>23/10/2020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BEA0-2998-4650-99D2-16BC204CFC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1A-442A-4908-B796-F54AC80D98FA}" type="datetimeFigureOut">
              <a:rPr lang="pt-BR" smtClean="0"/>
              <a:pPr/>
              <a:t>23/10/2020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BEA0-2998-4650-99D2-16BC204CFC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1A-442A-4908-B796-F54AC80D98FA}" type="datetimeFigureOut">
              <a:rPr lang="pt-BR" smtClean="0"/>
              <a:pPr/>
              <a:t>23/10/2020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BEA0-2998-4650-99D2-16BC204CFC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1A-442A-4908-B796-F54AC80D98FA}" type="datetimeFigureOut">
              <a:rPr lang="pt-BR" smtClean="0"/>
              <a:pPr/>
              <a:t>23/10/2020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BEA0-2998-4650-99D2-16BC204CFC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1A-442A-4908-B796-F54AC80D98FA}" type="datetimeFigureOut">
              <a:rPr lang="pt-BR" smtClean="0"/>
              <a:pPr/>
              <a:t>23/10/2020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BEA0-2998-4650-99D2-16BC204CFC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1A-442A-4908-B796-F54AC80D98FA}" type="datetimeFigureOut">
              <a:rPr lang="pt-BR" smtClean="0"/>
              <a:pPr/>
              <a:t>23/10/2020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BEA0-2998-4650-99D2-16BC204CFC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1A-442A-4908-B796-F54AC80D98FA}" type="datetimeFigureOut">
              <a:rPr lang="pt-BR" smtClean="0"/>
              <a:pPr/>
              <a:t>23/10/2020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BEA0-2998-4650-99D2-16BC204CFC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47D1A-442A-4908-B796-F54AC80D98FA}" type="datetimeFigureOut">
              <a:rPr lang="pt-BR" smtClean="0"/>
              <a:pPr/>
              <a:t>23/10/2020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5BEA0-2998-4650-99D2-16BC204CFC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35.xml"/><Relationship Id="rId13" Type="http://schemas.openxmlformats.org/officeDocument/2006/relationships/slide" Target="slide5.xml"/><Relationship Id="rId18" Type="http://schemas.openxmlformats.org/officeDocument/2006/relationships/slide" Target="slide25.xml"/><Relationship Id="rId3" Type="http://schemas.openxmlformats.org/officeDocument/2006/relationships/slide" Target="slide15.xml"/><Relationship Id="rId21" Type="http://schemas.openxmlformats.org/officeDocument/2006/relationships/slide" Target="slide37.xml"/><Relationship Id="rId7" Type="http://schemas.openxmlformats.org/officeDocument/2006/relationships/slide" Target="slide31.xml"/><Relationship Id="rId12" Type="http://schemas.openxmlformats.org/officeDocument/2006/relationships/slide" Target="slide7.xml"/><Relationship Id="rId17" Type="http://schemas.openxmlformats.org/officeDocument/2006/relationships/slide" Target="slide21.xml"/><Relationship Id="rId2" Type="http://schemas.openxmlformats.org/officeDocument/2006/relationships/slide" Target="slide11.xml"/><Relationship Id="rId16" Type="http://schemas.openxmlformats.org/officeDocument/2006/relationships/slide" Target="slide17.xml"/><Relationship Id="rId20" Type="http://schemas.openxmlformats.org/officeDocument/2006/relationships/slide" Target="slide3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7.xml"/><Relationship Id="rId11" Type="http://schemas.openxmlformats.org/officeDocument/2006/relationships/slide" Target="slide3.xml"/><Relationship Id="rId5" Type="http://schemas.openxmlformats.org/officeDocument/2006/relationships/slide" Target="slide23.xml"/><Relationship Id="rId15" Type="http://schemas.openxmlformats.org/officeDocument/2006/relationships/slide" Target="slide13.xml"/><Relationship Id="rId23" Type="http://schemas.openxmlformats.org/officeDocument/2006/relationships/slide" Target="slide45.xml"/><Relationship Id="rId10" Type="http://schemas.openxmlformats.org/officeDocument/2006/relationships/slide" Target="slide43.xml"/><Relationship Id="rId19" Type="http://schemas.openxmlformats.org/officeDocument/2006/relationships/slide" Target="slide29.xml"/><Relationship Id="rId4" Type="http://schemas.openxmlformats.org/officeDocument/2006/relationships/slide" Target="slide19.xml"/><Relationship Id="rId9" Type="http://schemas.openxmlformats.org/officeDocument/2006/relationships/slide" Target="slide39.xml"/><Relationship Id="rId14" Type="http://schemas.openxmlformats.org/officeDocument/2006/relationships/slide" Target="slide9.xml"/><Relationship Id="rId22" Type="http://schemas.openxmlformats.org/officeDocument/2006/relationships/slide" Target="slide4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tângulo de cantos arredondados 69"/>
          <p:cNvSpPr/>
          <p:nvPr/>
        </p:nvSpPr>
        <p:spPr>
          <a:xfrm>
            <a:off x="7072362" y="71414"/>
            <a:ext cx="2000232" cy="6715148"/>
          </a:xfrm>
          <a:prstGeom prst="roundRect">
            <a:avLst/>
          </a:prstGeom>
          <a:solidFill>
            <a:srgbClr val="1655A2">
              <a:alpha val="17000"/>
            </a:srgbClr>
          </a:solidFill>
          <a:ln>
            <a:solidFill>
              <a:srgbClr val="1655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9" name="Retângulo de cantos arredondados 68"/>
          <p:cNvSpPr/>
          <p:nvPr/>
        </p:nvSpPr>
        <p:spPr>
          <a:xfrm>
            <a:off x="71438" y="71414"/>
            <a:ext cx="2000232" cy="6715148"/>
          </a:xfrm>
          <a:prstGeom prst="roundRect">
            <a:avLst/>
          </a:prstGeom>
          <a:solidFill>
            <a:srgbClr val="C00000">
              <a:alpha val="17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16" y="783535"/>
            <a:ext cx="7772400" cy="1470025"/>
          </a:xfrm>
        </p:spPr>
        <p:txBody>
          <a:bodyPr>
            <a:normAutofit/>
          </a:bodyPr>
          <a:lstStyle/>
          <a:p>
            <a:r>
              <a:rPr lang="pt-BR" sz="2800" dirty="0">
                <a:solidFill>
                  <a:srgbClr val="C00000"/>
                </a:solidFill>
                <a:latin typeface="Orandakan Kana" pitchFamily="2" charset="-128"/>
                <a:ea typeface="Orandakan Kana" pitchFamily="2" charset="-128"/>
              </a:rPr>
              <a:t>Comunica </a:t>
            </a:r>
            <a:r>
              <a:rPr lang="pt-BR" sz="2800" dirty="0" err="1">
                <a:solidFill>
                  <a:srgbClr val="C00000"/>
                </a:solidFill>
                <a:latin typeface="Orandakan Kana" pitchFamily="2" charset="-128"/>
                <a:ea typeface="Orandakan Kana" pitchFamily="2" charset="-128"/>
              </a:rPr>
              <a:t>saude</a:t>
            </a:r>
            <a:br>
              <a:rPr lang="pt-BR" sz="2100" dirty="0">
                <a:solidFill>
                  <a:srgbClr val="C00000"/>
                </a:solidFill>
                <a:latin typeface="Orandakan Kana" pitchFamily="2" charset="-128"/>
                <a:ea typeface="Orandakan Kana" pitchFamily="2" charset="-128"/>
              </a:rPr>
            </a:br>
            <a:br>
              <a:rPr lang="pt-BR" sz="2100" dirty="0">
                <a:latin typeface="Orandakan Kana" pitchFamily="2" charset="-128"/>
                <a:ea typeface="Orandakan Kana" pitchFamily="2" charset="-128"/>
              </a:rPr>
            </a:br>
            <a:endParaRPr lang="pt-BR" sz="2100" dirty="0">
              <a:solidFill>
                <a:srgbClr val="002060"/>
              </a:solidFill>
              <a:latin typeface="Orandakan Kana" pitchFamily="2" charset="-128"/>
              <a:ea typeface="Orandakan Kana" pitchFamily="2" charset="-128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7429520" y="426345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1655A2"/>
                </a:solidFill>
                <a:latin typeface="HoratioDMed" pitchFamily="34" charset="0"/>
              </a:rPr>
              <a:t>Tema 01</a:t>
            </a:r>
          </a:p>
        </p:txBody>
      </p:sp>
      <p:sp>
        <p:nvSpPr>
          <p:cNvPr id="42" name="CaixaDeTexto 41"/>
          <p:cNvSpPr txBox="1"/>
          <p:nvPr/>
        </p:nvSpPr>
        <p:spPr>
          <a:xfrm>
            <a:off x="7429520" y="997849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1655A2"/>
                </a:solidFill>
                <a:latin typeface="HoratioDMed" pitchFamily="34" charset="0"/>
              </a:rPr>
              <a:t>Tema 02</a:t>
            </a:r>
          </a:p>
        </p:txBody>
      </p:sp>
      <p:sp>
        <p:nvSpPr>
          <p:cNvPr id="43" name="CaixaDeTexto 42"/>
          <p:cNvSpPr txBox="1"/>
          <p:nvPr/>
        </p:nvSpPr>
        <p:spPr>
          <a:xfrm>
            <a:off x="7429520" y="2140857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1655A2"/>
                </a:solidFill>
                <a:latin typeface="HoratioDMed" pitchFamily="34" charset="0"/>
              </a:rPr>
              <a:t>Tema 04</a:t>
            </a:r>
          </a:p>
        </p:txBody>
      </p:sp>
      <p:sp>
        <p:nvSpPr>
          <p:cNvPr id="46" name="CaixaDeTexto 45"/>
          <p:cNvSpPr txBox="1"/>
          <p:nvPr/>
        </p:nvSpPr>
        <p:spPr>
          <a:xfrm>
            <a:off x="7429520" y="1569353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1655A2"/>
                </a:solidFill>
                <a:latin typeface="HoratioDMed" pitchFamily="34" charset="0"/>
              </a:rPr>
              <a:t>Tema 03</a:t>
            </a:r>
          </a:p>
        </p:txBody>
      </p:sp>
      <p:sp>
        <p:nvSpPr>
          <p:cNvPr id="50" name="CaixaDeTexto 49"/>
          <p:cNvSpPr txBox="1"/>
          <p:nvPr/>
        </p:nvSpPr>
        <p:spPr>
          <a:xfrm>
            <a:off x="7429520" y="2710102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1655A2"/>
                </a:solidFill>
                <a:latin typeface="HoratioDMed" pitchFamily="34" charset="0"/>
              </a:rPr>
              <a:t>Tema 05</a:t>
            </a:r>
          </a:p>
        </p:txBody>
      </p:sp>
      <p:sp>
        <p:nvSpPr>
          <p:cNvPr id="51" name="CaixaDeTexto 50"/>
          <p:cNvSpPr txBox="1"/>
          <p:nvPr/>
        </p:nvSpPr>
        <p:spPr>
          <a:xfrm>
            <a:off x="7429520" y="3281606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1655A2"/>
                </a:solidFill>
                <a:latin typeface="HoratioDMed" pitchFamily="34" charset="0"/>
              </a:rPr>
              <a:t>Tema 06</a:t>
            </a:r>
          </a:p>
        </p:txBody>
      </p:sp>
      <p:sp>
        <p:nvSpPr>
          <p:cNvPr id="52" name="CaixaDeTexto 51"/>
          <p:cNvSpPr txBox="1"/>
          <p:nvPr/>
        </p:nvSpPr>
        <p:spPr>
          <a:xfrm>
            <a:off x="7429520" y="4426873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1655A2"/>
                </a:solidFill>
                <a:latin typeface="HoratioDMed" pitchFamily="34" charset="0"/>
              </a:rPr>
              <a:t>Tema 08</a:t>
            </a:r>
          </a:p>
        </p:txBody>
      </p:sp>
      <p:sp>
        <p:nvSpPr>
          <p:cNvPr id="53" name="CaixaDeTexto 52"/>
          <p:cNvSpPr txBox="1"/>
          <p:nvPr/>
        </p:nvSpPr>
        <p:spPr>
          <a:xfrm>
            <a:off x="7429520" y="3855369"/>
            <a:ext cx="12144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1655A2"/>
                </a:solidFill>
                <a:latin typeface="HoratioDMed" pitchFamily="34" charset="0"/>
              </a:rPr>
              <a:t>Tema 07</a:t>
            </a:r>
          </a:p>
        </p:txBody>
      </p:sp>
      <p:sp>
        <p:nvSpPr>
          <p:cNvPr id="54" name="CaixaDeTexto 53"/>
          <p:cNvSpPr txBox="1"/>
          <p:nvPr/>
        </p:nvSpPr>
        <p:spPr>
          <a:xfrm>
            <a:off x="7429520" y="4996118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1655A2"/>
                </a:solidFill>
                <a:latin typeface="HoratioDMed" pitchFamily="34" charset="0"/>
              </a:rPr>
              <a:t>Tema 09</a:t>
            </a:r>
          </a:p>
        </p:txBody>
      </p:sp>
      <p:sp>
        <p:nvSpPr>
          <p:cNvPr id="55" name="CaixaDeTexto 54"/>
          <p:cNvSpPr txBox="1"/>
          <p:nvPr/>
        </p:nvSpPr>
        <p:spPr>
          <a:xfrm>
            <a:off x="7429520" y="5567622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1655A2"/>
                </a:solidFill>
                <a:latin typeface="HoratioDMed" pitchFamily="34" charset="0"/>
              </a:rPr>
              <a:t>Tema 10</a:t>
            </a:r>
          </a:p>
        </p:txBody>
      </p:sp>
      <p:sp>
        <p:nvSpPr>
          <p:cNvPr id="57" name="CaixaDeTexto 56"/>
          <p:cNvSpPr txBox="1"/>
          <p:nvPr/>
        </p:nvSpPr>
        <p:spPr>
          <a:xfrm>
            <a:off x="7429520" y="6141385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1655A2"/>
                </a:solidFill>
                <a:latin typeface="HoratioDMed" pitchFamily="34" charset="0"/>
              </a:rPr>
              <a:t>Tema  11</a:t>
            </a:r>
          </a:p>
        </p:txBody>
      </p:sp>
      <p:sp>
        <p:nvSpPr>
          <p:cNvPr id="58" name="CaixaDeTexto 57"/>
          <p:cNvSpPr txBox="1"/>
          <p:nvPr/>
        </p:nvSpPr>
        <p:spPr>
          <a:xfrm>
            <a:off x="785786" y="428604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C00000"/>
                </a:solidFill>
                <a:latin typeface="HoratioDMed" pitchFamily="34" charset="0"/>
              </a:rPr>
              <a:t>Tema 01</a:t>
            </a:r>
          </a:p>
        </p:txBody>
      </p:sp>
      <p:sp>
        <p:nvSpPr>
          <p:cNvPr id="59" name="CaixaDeTexto 58"/>
          <p:cNvSpPr txBox="1"/>
          <p:nvPr/>
        </p:nvSpPr>
        <p:spPr>
          <a:xfrm>
            <a:off x="785786" y="1000108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C00000"/>
                </a:solidFill>
                <a:latin typeface="HoratioDMed" pitchFamily="34" charset="0"/>
              </a:rPr>
              <a:t>Tema 02</a:t>
            </a:r>
          </a:p>
        </p:txBody>
      </p:sp>
      <p:sp>
        <p:nvSpPr>
          <p:cNvPr id="60" name="CaixaDeTexto 59"/>
          <p:cNvSpPr txBox="1"/>
          <p:nvPr/>
        </p:nvSpPr>
        <p:spPr>
          <a:xfrm>
            <a:off x="785786" y="2143116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C00000"/>
                </a:solidFill>
                <a:latin typeface="HoratioDMed" pitchFamily="34" charset="0"/>
              </a:rPr>
              <a:t>Tema 04</a:t>
            </a:r>
          </a:p>
        </p:txBody>
      </p:sp>
      <p:sp>
        <p:nvSpPr>
          <p:cNvPr id="61" name="CaixaDeTexto 60"/>
          <p:cNvSpPr txBox="1"/>
          <p:nvPr/>
        </p:nvSpPr>
        <p:spPr>
          <a:xfrm>
            <a:off x="785786" y="1571612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C00000"/>
                </a:solidFill>
                <a:latin typeface="HoratioDMed" pitchFamily="34" charset="0"/>
              </a:rPr>
              <a:t>Tema 03</a:t>
            </a:r>
          </a:p>
        </p:txBody>
      </p:sp>
      <p:sp>
        <p:nvSpPr>
          <p:cNvPr id="62" name="CaixaDeTexto 61"/>
          <p:cNvSpPr txBox="1"/>
          <p:nvPr/>
        </p:nvSpPr>
        <p:spPr>
          <a:xfrm>
            <a:off x="785786" y="2712361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C00000"/>
                </a:solidFill>
                <a:latin typeface="HoratioDMed" pitchFamily="34" charset="0"/>
              </a:rPr>
              <a:t>Tema 05</a:t>
            </a:r>
          </a:p>
        </p:txBody>
      </p:sp>
      <p:sp>
        <p:nvSpPr>
          <p:cNvPr id="63" name="CaixaDeTexto 62"/>
          <p:cNvSpPr txBox="1"/>
          <p:nvPr/>
        </p:nvSpPr>
        <p:spPr>
          <a:xfrm>
            <a:off x="785786" y="3283865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C00000"/>
                </a:solidFill>
                <a:latin typeface="HoratioDMed" pitchFamily="34" charset="0"/>
              </a:rPr>
              <a:t>Tema 06</a:t>
            </a:r>
          </a:p>
        </p:txBody>
      </p:sp>
      <p:sp>
        <p:nvSpPr>
          <p:cNvPr id="64" name="CaixaDeTexto 63"/>
          <p:cNvSpPr txBox="1"/>
          <p:nvPr/>
        </p:nvSpPr>
        <p:spPr>
          <a:xfrm>
            <a:off x="785786" y="4429132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C00000"/>
                </a:solidFill>
                <a:latin typeface="HoratioDMed" pitchFamily="34" charset="0"/>
              </a:rPr>
              <a:t>Tema 08</a:t>
            </a:r>
          </a:p>
        </p:txBody>
      </p:sp>
      <p:sp>
        <p:nvSpPr>
          <p:cNvPr id="65" name="CaixaDeTexto 64"/>
          <p:cNvSpPr txBox="1"/>
          <p:nvPr/>
        </p:nvSpPr>
        <p:spPr>
          <a:xfrm>
            <a:off x="785786" y="3857628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C00000"/>
                </a:solidFill>
                <a:latin typeface="HoratioDMed" pitchFamily="34" charset="0"/>
              </a:rPr>
              <a:t>Tema 07</a:t>
            </a:r>
          </a:p>
        </p:txBody>
      </p:sp>
      <p:sp>
        <p:nvSpPr>
          <p:cNvPr id="66" name="CaixaDeTexto 65"/>
          <p:cNvSpPr txBox="1"/>
          <p:nvPr/>
        </p:nvSpPr>
        <p:spPr>
          <a:xfrm>
            <a:off x="785786" y="4998377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C00000"/>
                </a:solidFill>
                <a:latin typeface="HoratioDMed" pitchFamily="34" charset="0"/>
              </a:rPr>
              <a:t>Tema 09</a:t>
            </a:r>
          </a:p>
        </p:txBody>
      </p:sp>
      <p:sp>
        <p:nvSpPr>
          <p:cNvPr id="67" name="CaixaDeTexto 66"/>
          <p:cNvSpPr txBox="1"/>
          <p:nvPr/>
        </p:nvSpPr>
        <p:spPr>
          <a:xfrm>
            <a:off x="785786" y="5569881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C00000"/>
                </a:solidFill>
                <a:latin typeface="HoratioDMed" pitchFamily="34" charset="0"/>
              </a:rPr>
              <a:t>Tema 10</a:t>
            </a:r>
          </a:p>
        </p:txBody>
      </p:sp>
      <p:sp>
        <p:nvSpPr>
          <p:cNvPr id="68" name="CaixaDeTexto 67"/>
          <p:cNvSpPr txBox="1"/>
          <p:nvPr/>
        </p:nvSpPr>
        <p:spPr>
          <a:xfrm>
            <a:off x="785786" y="6143644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rgbClr val="C00000"/>
                </a:solidFill>
                <a:latin typeface="HoratioDMed" pitchFamily="34" charset="0"/>
              </a:rPr>
              <a:t>Tema  11</a:t>
            </a:r>
          </a:p>
        </p:txBody>
      </p:sp>
      <p:sp>
        <p:nvSpPr>
          <p:cNvPr id="71" name="Retângulo de cantos arredondados 70"/>
          <p:cNvSpPr/>
          <p:nvPr/>
        </p:nvSpPr>
        <p:spPr>
          <a:xfrm>
            <a:off x="2143108" y="500043"/>
            <a:ext cx="4857784" cy="1428759"/>
          </a:xfrm>
          <a:prstGeom prst="roundRect">
            <a:avLst/>
          </a:prstGeom>
          <a:noFill/>
          <a:ln>
            <a:solidFill>
              <a:srgbClr val="1655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3" name="Retângulo de cantos arredondados 72"/>
          <p:cNvSpPr/>
          <p:nvPr/>
        </p:nvSpPr>
        <p:spPr>
          <a:xfrm>
            <a:off x="2214546" y="571480"/>
            <a:ext cx="4714908" cy="128588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7" name="Título 1"/>
          <p:cNvSpPr txBox="1">
            <a:spLocks/>
          </p:cNvSpPr>
          <p:nvPr/>
        </p:nvSpPr>
        <p:spPr>
          <a:xfrm>
            <a:off x="857224" y="2967087"/>
            <a:ext cx="447198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3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Orandakan Kana" pitchFamily="2" charset="-128"/>
                <a:ea typeface="Orandakan Kana" pitchFamily="2" charset="-128"/>
                <a:cs typeface="+mj-cs"/>
              </a:rPr>
              <a:t> EQUIPE#1</a:t>
            </a:r>
            <a:endParaRPr kumimoji="0" lang="pt-BR" sz="23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Orandakan Kana" pitchFamily="2" charset="-128"/>
              <a:ea typeface="Orandakan Kana" pitchFamily="2" charset="-128"/>
              <a:cs typeface="+mj-cs"/>
            </a:endParaRPr>
          </a:p>
        </p:txBody>
      </p:sp>
      <p:sp>
        <p:nvSpPr>
          <p:cNvPr id="78" name="Título 1"/>
          <p:cNvSpPr txBox="1">
            <a:spLocks/>
          </p:cNvSpPr>
          <p:nvPr/>
        </p:nvSpPr>
        <p:spPr>
          <a:xfrm>
            <a:off x="3714744" y="3181401"/>
            <a:ext cx="4286280" cy="10001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3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Orandakan Kana" pitchFamily="2" charset="-128"/>
                <a:ea typeface="Orandakan Kana" pitchFamily="2" charset="-128"/>
                <a:cs typeface="+mj-cs"/>
              </a:rPr>
              <a:t> </a:t>
            </a:r>
            <a:r>
              <a:rPr kumimoji="0" lang="pt-BR" sz="23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randakan Kana" pitchFamily="2" charset="-128"/>
                <a:ea typeface="Orandakan Kana" pitchFamily="2" charset="-128"/>
                <a:cs typeface="+mj-cs"/>
              </a:rPr>
              <a:t>EQUIPE#2</a:t>
            </a:r>
          </a:p>
        </p:txBody>
      </p:sp>
      <p:sp>
        <p:nvSpPr>
          <p:cNvPr id="29" name="Botão de ação: Avançar ou Próximo 28">
            <a:hlinkClick r:id="rId2" action="ppaction://hlinksldjump" highlightClick="1"/>
          </p:cNvPr>
          <p:cNvSpPr/>
          <p:nvPr/>
        </p:nvSpPr>
        <p:spPr>
          <a:xfrm>
            <a:off x="8434422" y="1500174"/>
            <a:ext cx="500066" cy="500066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Botão de ação: Avançar ou Próximo 29">
            <a:hlinkClick r:id="rId3" action="ppaction://hlinksldjump" highlightClick="1"/>
          </p:cNvPr>
          <p:cNvSpPr/>
          <p:nvPr/>
        </p:nvSpPr>
        <p:spPr>
          <a:xfrm>
            <a:off x="8429652" y="2071678"/>
            <a:ext cx="500066" cy="500066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Botão de ação: Avançar ou Próximo 30">
            <a:hlinkClick r:id="rId4" action="ppaction://hlinksldjump" highlightClick="1"/>
          </p:cNvPr>
          <p:cNvSpPr/>
          <p:nvPr/>
        </p:nvSpPr>
        <p:spPr>
          <a:xfrm>
            <a:off x="8429652" y="2643182"/>
            <a:ext cx="500066" cy="500066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Botão de ação: Avançar ou Próximo 33">
            <a:hlinkClick r:id="rId5" action="ppaction://hlinksldjump" highlightClick="1"/>
          </p:cNvPr>
          <p:cNvSpPr/>
          <p:nvPr/>
        </p:nvSpPr>
        <p:spPr>
          <a:xfrm>
            <a:off x="8429652" y="3214686"/>
            <a:ext cx="500066" cy="500066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5" name="Botão de ação: Avançar ou Próximo 34">
            <a:hlinkClick r:id="rId6" action="ppaction://hlinksldjump" highlightClick="1"/>
          </p:cNvPr>
          <p:cNvSpPr/>
          <p:nvPr/>
        </p:nvSpPr>
        <p:spPr>
          <a:xfrm>
            <a:off x="8429652" y="3786190"/>
            <a:ext cx="500066" cy="500066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Botão de ação: Avançar ou Próximo 35">
            <a:hlinkClick r:id="rId7" action="ppaction://hlinksldjump" highlightClick="1"/>
          </p:cNvPr>
          <p:cNvSpPr/>
          <p:nvPr/>
        </p:nvSpPr>
        <p:spPr>
          <a:xfrm>
            <a:off x="8429652" y="4357694"/>
            <a:ext cx="500066" cy="500066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Botão de ação: Avançar ou Próximo 36">
            <a:hlinkClick r:id="rId8" action="ppaction://hlinksldjump" highlightClick="1"/>
          </p:cNvPr>
          <p:cNvSpPr/>
          <p:nvPr/>
        </p:nvSpPr>
        <p:spPr>
          <a:xfrm>
            <a:off x="8429652" y="4929198"/>
            <a:ext cx="500066" cy="500066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Botão de ação: Avançar ou Próximo 32">
            <a:hlinkClick r:id="rId9" action="ppaction://hlinksldjump" highlightClick="1"/>
          </p:cNvPr>
          <p:cNvSpPr/>
          <p:nvPr/>
        </p:nvSpPr>
        <p:spPr>
          <a:xfrm>
            <a:off x="8429652" y="5500702"/>
            <a:ext cx="500066" cy="500066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Botão de ação: Avançar ou Próximo 31">
            <a:hlinkClick r:id="rId10" action="ppaction://hlinksldjump" highlightClick="1"/>
          </p:cNvPr>
          <p:cNvSpPr/>
          <p:nvPr/>
        </p:nvSpPr>
        <p:spPr>
          <a:xfrm>
            <a:off x="8429652" y="6072206"/>
            <a:ext cx="500066" cy="500066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Botão de ação: Avançar ou Próximo 4">
            <a:hlinkClick r:id="rId11" action="ppaction://hlinksldjump" highlightClick="1"/>
          </p:cNvPr>
          <p:cNvSpPr/>
          <p:nvPr/>
        </p:nvSpPr>
        <p:spPr>
          <a:xfrm>
            <a:off x="8429652" y="357166"/>
            <a:ext cx="500066" cy="500066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Botão de ação: Avançar ou Próximo 27">
            <a:hlinkClick r:id="rId12" action="ppaction://hlinksldjump" highlightClick="1"/>
          </p:cNvPr>
          <p:cNvSpPr/>
          <p:nvPr/>
        </p:nvSpPr>
        <p:spPr>
          <a:xfrm>
            <a:off x="8434422" y="928670"/>
            <a:ext cx="500066" cy="500066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Botão de ação: Voltar ou Anterior 6">
            <a:hlinkClick r:id="rId13" action="ppaction://hlinksldjump" highlightClick="1"/>
          </p:cNvPr>
          <p:cNvSpPr/>
          <p:nvPr/>
        </p:nvSpPr>
        <p:spPr>
          <a:xfrm>
            <a:off x="285720" y="357166"/>
            <a:ext cx="500066" cy="500066"/>
          </a:xfrm>
          <a:prstGeom prst="actionButtonBackPrevio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Botão de ação: Voltar ou Anterior 17">
            <a:hlinkClick r:id="rId14" action="ppaction://hlinksldjump" highlightClick="1"/>
          </p:cNvPr>
          <p:cNvSpPr/>
          <p:nvPr/>
        </p:nvSpPr>
        <p:spPr>
          <a:xfrm>
            <a:off x="285720" y="928670"/>
            <a:ext cx="500066" cy="500066"/>
          </a:xfrm>
          <a:prstGeom prst="actionButtonBackPrevio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Botão de ação: Voltar ou Anterior 18">
            <a:hlinkClick r:id="rId15" action="ppaction://hlinksldjump" highlightClick="1"/>
          </p:cNvPr>
          <p:cNvSpPr/>
          <p:nvPr/>
        </p:nvSpPr>
        <p:spPr>
          <a:xfrm>
            <a:off x="285720" y="1500174"/>
            <a:ext cx="500066" cy="500066"/>
          </a:xfrm>
          <a:prstGeom prst="actionButtonBackPrevio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Botão de ação: Voltar ou Anterior 19">
            <a:hlinkClick r:id="rId16" action="ppaction://hlinksldjump" highlightClick="1"/>
          </p:cNvPr>
          <p:cNvSpPr/>
          <p:nvPr/>
        </p:nvSpPr>
        <p:spPr>
          <a:xfrm>
            <a:off x="285720" y="2071678"/>
            <a:ext cx="500066" cy="500066"/>
          </a:xfrm>
          <a:prstGeom prst="actionButtonBackPrevio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Botão de ação: Voltar ou Anterior 20">
            <a:hlinkClick r:id="rId17" action="ppaction://hlinksldjump" highlightClick="1"/>
          </p:cNvPr>
          <p:cNvSpPr/>
          <p:nvPr/>
        </p:nvSpPr>
        <p:spPr>
          <a:xfrm>
            <a:off x="285720" y="2643182"/>
            <a:ext cx="500066" cy="500066"/>
          </a:xfrm>
          <a:prstGeom prst="actionButtonBackPrevio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Botão de ação: Voltar ou Anterior 21">
            <a:hlinkClick r:id="rId18" action="ppaction://hlinksldjump" highlightClick="1"/>
          </p:cNvPr>
          <p:cNvSpPr/>
          <p:nvPr/>
        </p:nvSpPr>
        <p:spPr>
          <a:xfrm>
            <a:off x="285720" y="3214686"/>
            <a:ext cx="500066" cy="500066"/>
          </a:xfrm>
          <a:prstGeom prst="actionButtonBackPrevio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Botão de ação: Voltar ou Anterior 22">
            <a:hlinkClick r:id="rId19" action="ppaction://hlinksldjump" highlightClick="1"/>
          </p:cNvPr>
          <p:cNvSpPr/>
          <p:nvPr/>
        </p:nvSpPr>
        <p:spPr>
          <a:xfrm>
            <a:off x="285720" y="3786190"/>
            <a:ext cx="500066" cy="500066"/>
          </a:xfrm>
          <a:prstGeom prst="actionButtonBackPrevio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Botão de ação: Voltar ou Anterior 23">
            <a:hlinkClick r:id="rId20" action="ppaction://hlinksldjump" highlightClick="1"/>
          </p:cNvPr>
          <p:cNvSpPr/>
          <p:nvPr/>
        </p:nvSpPr>
        <p:spPr>
          <a:xfrm>
            <a:off x="285720" y="4357694"/>
            <a:ext cx="500066" cy="500066"/>
          </a:xfrm>
          <a:prstGeom prst="actionButtonBackPrevio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Botão de ação: Voltar ou Anterior 24">
            <a:hlinkClick r:id="rId21" action="ppaction://hlinksldjump" highlightClick="1"/>
          </p:cNvPr>
          <p:cNvSpPr/>
          <p:nvPr/>
        </p:nvSpPr>
        <p:spPr>
          <a:xfrm>
            <a:off x="285720" y="4929198"/>
            <a:ext cx="500066" cy="500066"/>
          </a:xfrm>
          <a:prstGeom prst="actionButtonBackPrevio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Botão de ação: Voltar ou Anterior 25">
            <a:hlinkClick r:id="rId22" action="ppaction://hlinksldjump" highlightClick="1"/>
          </p:cNvPr>
          <p:cNvSpPr/>
          <p:nvPr/>
        </p:nvSpPr>
        <p:spPr>
          <a:xfrm>
            <a:off x="285720" y="5500702"/>
            <a:ext cx="500066" cy="500066"/>
          </a:xfrm>
          <a:prstGeom prst="actionButtonBackPrevio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Botão de ação: Voltar ou Anterior 26">
            <a:hlinkClick r:id="rId23" action="ppaction://hlinksldjump" highlightClick="1"/>
          </p:cNvPr>
          <p:cNvSpPr/>
          <p:nvPr/>
        </p:nvSpPr>
        <p:spPr>
          <a:xfrm>
            <a:off x="285720" y="6072206"/>
            <a:ext cx="500066" cy="500066"/>
          </a:xfrm>
          <a:prstGeom prst="actionButtonBackPrevio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lum/>
          </a:blip>
          <a:srcRect/>
          <a:stretch>
            <a:fillRect/>
          </a:stretch>
        </p:blipFill>
        <p:spPr bwMode="auto">
          <a:xfrm>
            <a:off x="76337" y="1065270"/>
            <a:ext cx="8996257" cy="379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0" y="1857364"/>
            <a:ext cx="9144000" cy="2357454"/>
          </a:xfrm>
          <a:prstGeom prst="rect">
            <a:avLst/>
          </a:prstGeom>
          <a:solidFill>
            <a:srgbClr val="1655A2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71470" y="2079301"/>
            <a:ext cx="9144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chemeClr val="bg1"/>
                </a:solidFill>
              </a:rPr>
              <a:t>03 – “</a:t>
            </a:r>
            <a:r>
              <a:rPr lang="pt-BR" sz="2600" b="1" dirty="0" err="1">
                <a:solidFill>
                  <a:schemeClr val="bg1"/>
                </a:solidFill>
              </a:rPr>
              <a:t>Azidume</a:t>
            </a:r>
            <a:r>
              <a:rPr lang="pt-BR" sz="2600" b="1" dirty="0">
                <a:solidFill>
                  <a:schemeClr val="bg1"/>
                </a:solidFill>
              </a:rPr>
              <a:t>”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Náusea e vômitos (R11)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Flatulência e afecções correlatas (R14)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Dispepsia (K30)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Vaginite aguda (N76.0)</a:t>
            </a:r>
          </a:p>
          <a:p>
            <a:pPr algn="ctr"/>
            <a:endParaRPr lang="pt-BR" sz="2600" b="1" dirty="0">
              <a:solidFill>
                <a:schemeClr val="bg1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928694" y="6000768"/>
            <a:ext cx="22145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285790"/>
                </a:solidFill>
                <a:latin typeface="Arial" pitchFamily="34" charset="0"/>
                <a:cs typeface="Arial" pitchFamily="34" charset="0"/>
              </a:rPr>
              <a:t>P r o f .   V i c t o r</a:t>
            </a:r>
          </a:p>
          <a:p>
            <a:r>
              <a:rPr lang="pt-BR" b="1" dirty="0">
                <a:solidFill>
                  <a:srgbClr val="285790"/>
                </a:solidFill>
                <a:latin typeface="Arial" pitchFamily="34" charset="0"/>
                <a:cs typeface="Arial" pitchFamily="34" charset="0"/>
              </a:rPr>
              <a:t>G a m e   S h o w !</a:t>
            </a:r>
            <a:endParaRPr lang="pt-BR" dirty="0">
              <a:solidFill>
                <a:srgbClr val="28579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6337" y="1065270"/>
            <a:ext cx="8996257" cy="379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0" y="1643050"/>
            <a:ext cx="9144000" cy="2500330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71470" y="1864987"/>
            <a:ext cx="91440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chemeClr val="bg1"/>
                </a:solidFill>
              </a:rPr>
              <a:t>03 – “Vazando pelo pito”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Varizes (I83)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Derrame articular (M25.4)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Alterações da secreção salivar (K11.7)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 Diarréia e </a:t>
            </a:r>
            <a:r>
              <a:rPr lang="pt-BR" sz="2600" b="1" dirty="0" err="1">
                <a:solidFill>
                  <a:schemeClr val="bg1"/>
                </a:solidFill>
              </a:rPr>
              <a:t>gastroenterite</a:t>
            </a:r>
            <a:r>
              <a:rPr lang="pt-BR" sz="2600" b="1" dirty="0">
                <a:solidFill>
                  <a:schemeClr val="bg1"/>
                </a:solidFill>
              </a:rPr>
              <a:t> de origem infecciosa presumível (A09)</a:t>
            </a:r>
          </a:p>
          <a:p>
            <a:pPr algn="ctr"/>
            <a:endParaRPr lang="pt-BR" sz="2600" b="1" dirty="0">
              <a:solidFill>
                <a:schemeClr val="bg1"/>
              </a:solidFill>
            </a:endParaRPr>
          </a:p>
          <a:p>
            <a:pPr algn="ctr"/>
            <a:endParaRPr lang="pt-BR" sz="2600" b="1" dirty="0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928694" y="6000768"/>
            <a:ext cx="22145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 r o f .   V i c t o r</a:t>
            </a:r>
          </a:p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 a m e   S h o w !</a:t>
            </a:r>
            <a:endParaRPr lang="pt-BR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lum/>
          </a:blip>
          <a:srcRect/>
          <a:stretch>
            <a:fillRect/>
          </a:stretch>
        </p:blipFill>
        <p:spPr bwMode="auto">
          <a:xfrm>
            <a:off x="76337" y="1065270"/>
            <a:ext cx="8996257" cy="379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0" y="1928802"/>
            <a:ext cx="9144000" cy="2714644"/>
          </a:xfrm>
          <a:prstGeom prst="rect">
            <a:avLst/>
          </a:prstGeom>
          <a:solidFill>
            <a:srgbClr val="1655A2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71470" y="2150739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chemeClr val="bg1"/>
                </a:solidFill>
              </a:rPr>
              <a:t>04 – “Comer carne de ovelha”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Infecção Alimentar (A05)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Relação Sexual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 Diarréia e </a:t>
            </a:r>
            <a:r>
              <a:rPr lang="pt-BR" sz="2600" b="1" dirty="0" err="1">
                <a:solidFill>
                  <a:schemeClr val="bg1"/>
                </a:solidFill>
              </a:rPr>
              <a:t>gastroenterite</a:t>
            </a:r>
            <a:r>
              <a:rPr lang="pt-BR" sz="2600" b="1" dirty="0">
                <a:solidFill>
                  <a:schemeClr val="bg1"/>
                </a:solidFill>
              </a:rPr>
              <a:t> de origem infecciosa presumível (A09)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Dilatação aguda do estômago  (K31.0)</a:t>
            </a:r>
          </a:p>
        </p:txBody>
      </p:sp>
      <p:sp>
        <p:nvSpPr>
          <p:cNvPr id="9" name="Retângulo 8"/>
          <p:cNvSpPr/>
          <p:nvPr/>
        </p:nvSpPr>
        <p:spPr>
          <a:xfrm>
            <a:off x="928694" y="6000768"/>
            <a:ext cx="22145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285790"/>
                </a:solidFill>
                <a:latin typeface="Arial" pitchFamily="34" charset="0"/>
                <a:cs typeface="Arial" pitchFamily="34" charset="0"/>
              </a:rPr>
              <a:t>P r o f .   V i c t o r</a:t>
            </a:r>
          </a:p>
          <a:p>
            <a:r>
              <a:rPr lang="pt-BR" b="1" dirty="0">
                <a:solidFill>
                  <a:srgbClr val="285790"/>
                </a:solidFill>
                <a:latin typeface="Arial" pitchFamily="34" charset="0"/>
                <a:cs typeface="Arial" pitchFamily="34" charset="0"/>
              </a:rPr>
              <a:t>G a m e   S h o w !</a:t>
            </a:r>
            <a:endParaRPr lang="pt-BR" dirty="0">
              <a:solidFill>
                <a:srgbClr val="28579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6337" y="1065270"/>
            <a:ext cx="8996257" cy="379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0" y="1785926"/>
            <a:ext cx="9144000" cy="2428892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71470" y="2007863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chemeClr val="bg1"/>
                </a:solidFill>
              </a:rPr>
              <a:t>04 – “Maria Preta”</a:t>
            </a:r>
          </a:p>
          <a:p>
            <a:pPr algn="ctr"/>
            <a:r>
              <a:rPr lang="pt-BR" sz="2600" b="1" dirty="0" err="1">
                <a:solidFill>
                  <a:schemeClr val="bg1"/>
                </a:solidFill>
              </a:rPr>
              <a:t>Foliculite</a:t>
            </a:r>
            <a:r>
              <a:rPr lang="pt-BR" sz="2600" b="1" dirty="0">
                <a:solidFill>
                  <a:schemeClr val="bg1"/>
                </a:solidFill>
              </a:rPr>
              <a:t> (L66.2)</a:t>
            </a:r>
          </a:p>
          <a:p>
            <a:pPr algn="ctr"/>
            <a:r>
              <a:rPr lang="pt-BR" sz="2600" b="1" dirty="0" err="1">
                <a:solidFill>
                  <a:schemeClr val="bg1"/>
                </a:solidFill>
              </a:rPr>
              <a:t>Leuconíquia</a:t>
            </a:r>
            <a:r>
              <a:rPr lang="pt-BR" sz="2600" b="1" dirty="0">
                <a:solidFill>
                  <a:schemeClr val="bg1"/>
                </a:solidFill>
              </a:rPr>
              <a:t> (Q84.4)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Manchas café-com-leite (L81.3)</a:t>
            </a:r>
          </a:p>
          <a:p>
            <a:pPr algn="ctr"/>
            <a:r>
              <a:rPr lang="pt-BR" sz="2600" b="1" dirty="0" err="1">
                <a:solidFill>
                  <a:schemeClr val="bg1"/>
                </a:solidFill>
              </a:rPr>
              <a:t>Melasma</a:t>
            </a:r>
            <a:r>
              <a:rPr lang="pt-BR" sz="2600" b="1" dirty="0">
                <a:solidFill>
                  <a:schemeClr val="bg1"/>
                </a:solidFill>
              </a:rPr>
              <a:t>/Cloasma (L81.1)</a:t>
            </a:r>
          </a:p>
        </p:txBody>
      </p:sp>
      <p:sp>
        <p:nvSpPr>
          <p:cNvPr id="9" name="Retângulo 8"/>
          <p:cNvSpPr/>
          <p:nvPr/>
        </p:nvSpPr>
        <p:spPr>
          <a:xfrm>
            <a:off x="928694" y="6000768"/>
            <a:ext cx="22145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 r o f .   V i c t o r</a:t>
            </a:r>
          </a:p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 a m e   S h o w !</a:t>
            </a:r>
            <a:endParaRPr lang="pt-BR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lum/>
          </a:blip>
          <a:srcRect/>
          <a:stretch>
            <a:fillRect/>
          </a:stretch>
        </p:blipFill>
        <p:spPr bwMode="auto">
          <a:xfrm>
            <a:off x="76337" y="1065270"/>
            <a:ext cx="8996257" cy="379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0" y="1714488"/>
            <a:ext cx="9144000" cy="2857520"/>
          </a:xfrm>
          <a:prstGeom prst="rect">
            <a:avLst/>
          </a:prstGeom>
          <a:solidFill>
            <a:srgbClr val="1655A2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71470" y="1936425"/>
            <a:ext cx="9144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chemeClr val="bg1"/>
                </a:solidFill>
              </a:rPr>
              <a:t>05 – “Espinhela Caída”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Osteoporose sem fratura patológica (M81)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Síndrome da junção </a:t>
            </a:r>
            <a:r>
              <a:rPr lang="pt-BR" sz="2600" b="1" dirty="0" err="1">
                <a:solidFill>
                  <a:schemeClr val="bg1"/>
                </a:solidFill>
              </a:rPr>
              <a:t>condrocostal</a:t>
            </a:r>
            <a:r>
              <a:rPr lang="pt-BR" sz="2600" b="1" dirty="0">
                <a:solidFill>
                  <a:schemeClr val="bg1"/>
                </a:solidFill>
              </a:rPr>
              <a:t> – </a:t>
            </a:r>
            <a:r>
              <a:rPr lang="pt-BR" sz="2600" b="1" dirty="0" err="1">
                <a:solidFill>
                  <a:schemeClr val="bg1"/>
                </a:solidFill>
              </a:rPr>
              <a:t>Tietze</a:t>
            </a:r>
            <a:r>
              <a:rPr lang="pt-BR" sz="2600" b="1" dirty="0">
                <a:solidFill>
                  <a:schemeClr val="bg1"/>
                </a:solidFill>
              </a:rPr>
              <a:t> (M94.0)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Esporão do calcâneo (M77.3)</a:t>
            </a:r>
          </a:p>
          <a:p>
            <a:pPr algn="ctr"/>
            <a:r>
              <a:rPr lang="pt-BR" sz="2600" b="1" dirty="0" err="1">
                <a:solidFill>
                  <a:schemeClr val="bg1"/>
                </a:solidFill>
              </a:rPr>
              <a:t>Osteofito</a:t>
            </a:r>
            <a:r>
              <a:rPr lang="pt-BR" sz="2600" b="1" dirty="0">
                <a:solidFill>
                  <a:schemeClr val="bg1"/>
                </a:solidFill>
              </a:rPr>
              <a:t> (M25.7)</a:t>
            </a:r>
          </a:p>
          <a:p>
            <a:pPr algn="ctr"/>
            <a:endParaRPr lang="pt-BR" sz="2600" b="1" dirty="0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928694" y="6000768"/>
            <a:ext cx="22145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285790"/>
                </a:solidFill>
                <a:latin typeface="Arial" pitchFamily="34" charset="0"/>
                <a:cs typeface="Arial" pitchFamily="34" charset="0"/>
              </a:rPr>
              <a:t>P r o f .   V i c t o r</a:t>
            </a:r>
          </a:p>
          <a:p>
            <a:r>
              <a:rPr lang="pt-BR" b="1" dirty="0">
                <a:solidFill>
                  <a:srgbClr val="285790"/>
                </a:solidFill>
                <a:latin typeface="Arial" pitchFamily="34" charset="0"/>
                <a:cs typeface="Arial" pitchFamily="34" charset="0"/>
              </a:rPr>
              <a:t>G a m e   S h o w !</a:t>
            </a:r>
            <a:endParaRPr lang="pt-BR" dirty="0">
              <a:solidFill>
                <a:srgbClr val="28579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357490" y="0"/>
            <a:ext cx="5786510" cy="2439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C:\Users\Victor\Desktop\TCC\crono\TCC\SLIDES\Atividade Avaliativa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lum bright="-14000" contrast="75000"/>
          </a:blip>
          <a:srcRect/>
          <a:stretch>
            <a:fillRect/>
          </a:stretch>
        </p:blipFill>
        <p:spPr bwMode="auto">
          <a:xfrm>
            <a:off x="214282" y="1428736"/>
            <a:ext cx="6215106" cy="5072098"/>
          </a:xfrm>
          <a:prstGeom prst="rect">
            <a:avLst/>
          </a:prstGeom>
          <a:noFill/>
        </p:spPr>
      </p:pic>
      <p:sp>
        <p:nvSpPr>
          <p:cNvPr id="12" name="Retângulo 11"/>
          <p:cNvSpPr/>
          <p:nvPr/>
        </p:nvSpPr>
        <p:spPr>
          <a:xfrm>
            <a:off x="0" y="214290"/>
            <a:ext cx="9144000" cy="928694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/>
          <p:cNvSpPr txBox="1"/>
          <p:nvPr/>
        </p:nvSpPr>
        <p:spPr>
          <a:xfrm>
            <a:off x="3714744" y="3429000"/>
            <a:ext cx="53578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/>
              <a:t>Icterícia não especificada R17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3786150" y="2571744"/>
            <a:ext cx="53578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/>
              <a:t>Diabetes </a:t>
            </a:r>
            <a:r>
              <a:rPr lang="pt-BR" sz="2200" dirty="0" err="1"/>
              <a:t>mellitus</a:t>
            </a:r>
            <a:r>
              <a:rPr lang="pt-BR" sz="2200" dirty="0"/>
              <a:t> </a:t>
            </a:r>
            <a:r>
              <a:rPr lang="pt-BR" sz="2200" dirty="0" err="1"/>
              <a:t>insulino-dependente</a:t>
            </a:r>
            <a:r>
              <a:rPr lang="pt-BR" sz="2200" dirty="0"/>
              <a:t> E10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3786150" y="4253219"/>
            <a:ext cx="53578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/>
              <a:t>Ancilostomose B76.0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3786150" y="5072074"/>
            <a:ext cx="53578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dirty="0"/>
              <a:t>Outras micoses superficiais especificadas B49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0" y="436227"/>
            <a:ext cx="928690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b="1" dirty="0">
                <a:solidFill>
                  <a:schemeClr val="bg1"/>
                </a:solidFill>
              </a:rPr>
              <a:t>05 – Usuário referiu um “Amarelo”. O que significa?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928694" y="6488692"/>
            <a:ext cx="5072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 r o f .   V i c t o r    G a m e   S h o w !   </a:t>
            </a:r>
            <a:endParaRPr lang="pt-BR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/>
          </a:blip>
          <a:srcRect/>
          <a:stretch>
            <a:fillRect/>
          </a:stretch>
        </p:blipFill>
        <p:spPr bwMode="auto">
          <a:xfrm>
            <a:off x="3357490" y="0"/>
            <a:ext cx="5786510" cy="2439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C:\Users\Victor\Desktop\TCC\crono\TCC\SLIDES\Atividade Avaliativa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lum bright="-12000" contrast="50000"/>
          </a:blip>
          <a:srcRect/>
          <a:stretch>
            <a:fillRect/>
          </a:stretch>
        </p:blipFill>
        <p:spPr bwMode="auto">
          <a:xfrm>
            <a:off x="214282" y="1428736"/>
            <a:ext cx="6215106" cy="5072098"/>
          </a:xfrm>
          <a:prstGeom prst="rect">
            <a:avLst/>
          </a:prstGeom>
          <a:noFill/>
        </p:spPr>
      </p:pic>
      <p:sp>
        <p:nvSpPr>
          <p:cNvPr id="12" name="Retângulo 11"/>
          <p:cNvSpPr/>
          <p:nvPr/>
        </p:nvSpPr>
        <p:spPr>
          <a:xfrm>
            <a:off x="0" y="214290"/>
            <a:ext cx="9144000" cy="928694"/>
          </a:xfrm>
          <a:prstGeom prst="rect">
            <a:avLst/>
          </a:prstGeom>
          <a:solidFill>
            <a:srgbClr val="1655A2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/>
          <p:cNvSpPr txBox="1"/>
          <p:nvPr/>
        </p:nvSpPr>
        <p:spPr>
          <a:xfrm>
            <a:off x="3714744" y="3214686"/>
            <a:ext cx="53578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/>
              <a:t>Diarréia e </a:t>
            </a:r>
            <a:r>
              <a:rPr lang="pt-BR" sz="2200" dirty="0" err="1"/>
              <a:t>gastroenterite</a:t>
            </a:r>
            <a:r>
              <a:rPr lang="pt-BR" sz="2200" dirty="0"/>
              <a:t> de origem infecciosa presumível A09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3786182" y="2610145"/>
            <a:ext cx="53578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/>
              <a:t>Dor articular. M25.5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3786150" y="4253219"/>
            <a:ext cx="53578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/>
              <a:t>Paraplegia não especificada G82.2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3714744" y="4945575"/>
            <a:ext cx="53578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dirty="0"/>
              <a:t>Diabetes </a:t>
            </a:r>
            <a:r>
              <a:rPr lang="pt-BR" sz="2200" dirty="0" err="1"/>
              <a:t>mellitus</a:t>
            </a:r>
            <a:r>
              <a:rPr lang="pt-BR" sz="2200" dirty="0"/>
              <a:t> </a:t>
            </a:r>
            <a:r>
              <a:rPr lang="pt-BR" sz="2200" dirty="0" err="1"/>
              <a:t>insulino-dependente</a:t>
            </a:r>
            <a:r>
              <a:rPr lang="pt-BR" sz="2200" dirty="0"/>
              <a:t> - com complicações circulatórias periféricas E10.50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71470" y="285728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b="1" dirty="0">
                <a:solidFill>
                  <a:schemeClr val="bg1"/>
                </a:solidFill>
              </a:rPr>
              <a:t>06 – Usuário referiu “Andaço”. O que significa?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928694" y="6488692"/>
            <a:ext cx="5072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285790"/>
                </a:solidFill>
                <a:latin typeface="Arial" pitchFamily="34" charset="0"/>
                <a:cs typeface="Arial" pitchFamily="34" charset="0"/>
              </a:rPr>
              <a:t>P r o f .   V i c t o r    G a m e   S h o w !   </a:t>
            </a:r>
            <a:endParaRPr lang="pt-BR" dirty="0">
              <a:solidFill>
                <a:srgbClr val="28579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357490" y="0"/>
            <a:ext cx="5786510" cy="2439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C:\Users\Victor\Desktop\TCC\crono\TCC\SLIDES\Atividade Avaliativa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lum bright="-14000" contrast="75000"/>
          </a:blip>
          <a:srcRect/>
          <a:stretch>
            <a:fillRect/>
          </a:stretch>
        </p:blipFill>
        <p:spPr bwMode="auto">
          <a:xfrm>
            <a:off x="214282" y="1428736"/>
            <a:ext cx="6215106" cy="5072098"/>
          </a:xfrm>
          <a:prstGeom prst="rect">
            <a:avLst/>
          </a:prstGeom>
          <a:noFill/>
        </p:spPr>
      </p:pic>
      <p:sp>
        <p:nvSpPr>
          <p:cNvPr id="12" name="Retângulo 11"/>
          <p:cNvSpPr/>
          <p:nvPr/>
        </p:nvSpPr>
        <p:spPr>
          <a:xfrm>
            <a:off x="0" y="214290"/>
            <a:ext cx="9144000" cy="928694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0" y="436227"/>
            <a:ext cx="950122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b="1" dirty="0">
                <a:solidFill>
                  <a:schemeClr val="bg1"/>
                </a:solidFill>
              </a:rPr>
              <a:t>06- Usuário referiu “</a:t>
            </a:r>
            <a:r>
              <a:rPr lang="pt-BR" sz="2600" b="1" dirty="0" err="1">
                <a:solidFill>
                  <a:schemeClr val="bg1"/>
                </a:solidFill>
              </a:rPr>
              <a:t>Curuba</a:t>
            </a:r>
            <a:r>
              <a:rPr lang="pt-BR" sz="2600" b="1" dirty="0">
                <a:solidFill>
                  <a:schemeClr val="bg1"/>
                </a:solidFill>
              </a:rPr>
              <a:t>”. O que significa?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3714744" y="3395963"/>
            <a:ext cx="535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Vermelhidão na pele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3786150" y="2538707"/>
            <a:ext cx="535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Coceira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3714776" y="4181781"/>
            <a:ext cx="5500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Queimadura de sol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3786150" y="5110475"/>
            <a:ext cx="485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Diarréia 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928694" y="6488692"/>
            <a:ext cx="5072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 r o f .   V i c t o r    G a m e   S h o w !   </a:t>
            </a:r>
            <a:endParaRPr lang="pt-BR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/>
          </a:blip>
          <a:srcRect/>
          <a:stretch>
            <a:fillRect/>
          </a:stretch>
        </p:blipFill>
        <p:spPr bwMode="auto">
          <a:xfrm>
            <a:off x="3357490" y="0"/>
            <a:ext cx="5786510" cy="2439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C:\Users\Victor\Desktop\TCC\crono\TCC\SLIDES\Atividade Avaliativa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lum bright="-12000" contrast="50000"/>
          </a:blip>
          <a:srcRect/>
          <a:stretch>
            <a:fillRect/>
          </a:stretch>
        </p:blipFill>
        <p:spPr bwMode="auto">
          <a:xfrm>
            <a:off x="214282" y="1428736"/>
            <a:ext cx="6215106" cy="5072098"/>
          </a:xfrm>
          <a:prstGeom prst="rect">
            <a:avLst/>
          </a:prstGeom>
          <a:noFill/>
        </p:spPr>
      </p:pic>
      <p:sp>
        <p:nvSpPr>
          <p:cNvPr id="12" name="Retângulo 11"/>
          <p:cNvSpPr/>
          <p:nvPr/>
        </p:nvSpPr>
        <p:spPr>
          <a:xfrm>
            <a:off x="0" y="214290"/>
            <a:ext cx="9144000" cy="928694"/>
          </a:xfrm>
          <a:prstGeom prst="rect">
            <a:avLst/>
          </a:prstGeom>
          <a:solidFill>
            <a:srgbClr val="1655A2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/>
          <p:cNvSpPr txBox="1"/>
          <p:nvPr/>
        </p:nvSpPr>
        <p:spPr>
          <a:xfrm>
            <a:off x="3714744" y="3429000"/>
            <a:ext cx="535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Herpes Labial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3786150" y="2571744"/>
            <a:ext cx="535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Ferida na boca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3786150" y="4253219"/>
            <a:ext cx="535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Sapinho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3786150" y="5072074"/>
            <a:ext cx="535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Aftas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71470" y="436227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b="1" dirty="0">
                <a:solidFill>
                  <a:schemeClr val="bg1"/>
                </a:solidFill>
              </a:rPr>
              <a:t>07- Usuário referiu “Boqueira”. O que significa?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928694" y="6488692"/>
            <a:ext cx="5072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285790"/>
                </a:solidFill>
                <a:latin typeface="Arial" pitchFamily="34" charset="0"/>
                <a:cs typeface="Arial" pitchFamily="34" charset="0"/>
              </a:rPr>
              <a:t>P r o f .   V i c t o r    G a m e   S h o w !   </a:t>
            </a:r>
            <a:endParaRPr lang="pt-BR" dirty="0">
              <a:solidFill>
                <a:srgbClr val="28579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357490" y="0"/>
            <a:ext cx="5786510" cy="2439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C:\Users\Victor\Desktop\TCC\crono\TCC\SLIDES\Atividade Avaliativa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lum bright="-14000" contrast="75000"/>
          </a:blip>
          <a:srcRect/>
          <a:stretch>
            <a:fillRect/>
          </a:stretch>
        </p:blipFill>
        <p:spPr bwMode="auto">
          <a:xfrm>
            <a:off x="214282" y="1428736"/>
            <a:ext cx="6215106" cy="5072098"/>
          </a:xfrm>
          <a:prstGeom prst="rect">
            <a:avLst/>
          </a:prstGeom>
          <a:noFill/>
        </p:spPr>
      </p:pic>
      <p:sp>
        <p:nvSpPr>
          <p:cNvPr id="12" name="Retângulo 11"/>
          <p:cNvSpPr/>
          <p:nvPr/>
        </p:nvSpPr>
        <p:spPr>
          <a:xfrm>
            <a:off x="0" y="214290"/>
            <a:ext cx="9144000" cy="928694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/>
          <p:cNvSpPr txBox="1"/>
          <p:nvPr/>
        </p:nvSpPr>
        <p:spPr>
          <a:xfrm>
            <a:off x="3714744" y="3429000"/>
            <a:ext cx="535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Nariz entupido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3786150" y="2571744"/>
            <a:ext cx="535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Alergia na Pele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3786150" y="4253219"/>
            <a:ext cx="535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Problema no estômago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3786150" y="5072074"/>
            <a:ext cx="535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Dor de cabeça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0" y="436227"/>
            <a:ext cx="921547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b="1" dirty="0">
                <a:solidFill>
                  <a:schemeClr val="bg1"/>
                </a:solidFill>
              </a:rPr>
              <a:t>07- </a:t>
            </a:r>
            <a:r>
              <a:rPr lang="pt-BR" sz="2400" b="1" dirty="0">
                <a:solidFill>
                  <a:schemeClr val="bg1"/>
                </a:solidFill>
              </a:rPr>
              <a:t>Usuário referiu estar “Empolado”. O que significa?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928694" y="6488692"/>
            <a:ext cx="5072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 r o f .   V i c t o r    G a m e   S h o w !   </a:t>
            </a:r>
            <a:endParaRPr lang="pt-BR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lum/>
          </a:blip>
          <a:srcRect/>
          <a:stretch>
            <a:fillRect/>
          </a:stretch>
        </p:blipFill>
        <p:spPr bwMode="auto">
          <a:xfrm>
            <a:off x="76337" y="1065270"/>
            <a:ext cx="8996257" cy="379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0" y="1857364"/>
            <a:ext cx="9144000" cy="2428892"/>
          </a:xfrm>
          <a:prstGeom prst="rect">
            <a:avLst/>
          </a:prstGeom>
          <a:solidFill>
            <a:srgbClr val="1655A2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71470" y="2079301"/>
            <a:ext cx="9144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chemeClr val="bg1"/>
                </a:solidFill>
              </a:rPr>
              <a:t>01 – “Ramo”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Roubo patológico/cleptomania (F63.2)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Leptospirose (A27)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Paralisia de Bell (G51.0)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Catarata (H26.9)</a:t>
            </a:r>
          </a:p>
          <a:p>
            <a:pPr algn="ctr"/>
            <a:endParaRPr lang="pt-BR" sz="2600" b="1" dirty="0">
              <a:solidFill>
                <a:schemeClr val="bg1"/>
              </a:solidFill>
            </a:endParaRPr>
          </a:p>
          <a:p>
            <a:pPr algn="ctr"/>
            <a:endParaRPr lang="pt-BR" sz="2600" b="1" dirty="0">
              <a:solidFill>
                <a:schemeClr val="bg1"/>
              </a:solidFill>
            </a:endParaRPr>
          </a:p>
          <a:p>
            <a:pPr algn="ctr"/>
            <a:endParaRPr lang="pt-BR" sz="2600" b="1" dirty="0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928694" y="6000768"/>
            <a:ext cx="22145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285790"/>
                </a:solidFill>
                <a:latin typeface="Arial" pitchFamily="34" charset="0"/>
                <a:cs typeface="Arial" pitchFamily="34" charset="0"/>
              </a:rPr>
              <a:t>P r o f .   V i c t o r</a:t>
            </a:r>
          </a:p>
          <a:p>
            <a:r>
              <a:rPr lang="pt-BR" b="1" dirty="0">
                <a:solidFill>
                  <a:srgbClr val="285790"/>
                </a:solidFill>
                <a:latin typeface="Arial" pitchFamily="34" charset="0"/>
                <a:cs typeface="Arial" pitchFamily="34" charset="0"/>
              </a:rPr>
              <a:t>G a m e   S h o w !</a:t>
            </a:r>
            <a:endParaRPr lang="pt-BR" dirty="0">
              <a:solidFill>
                <a:srgbClr val="28579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/>
          </a:blip>
          <a:srcRect/>
          <a:stretch>
            <a:fillRect/>
          </a:stretch>
        </p:blipFill>
        <p:spPr bwMode="auto">
          <a:xfrm>
            <a:off x="3357490" y="0"/>
            <a:ext cx="5786510" cy="2439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C:\Users\Victor\Desktop\TCC\crono\TCC\SLIDES\Atividade Avaliativa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lum bright="-12000" contrast="50000"/>
          </a:blip>
          <a:srcRect/>
          <a:stretch>
            <a:fillRect/>
          </a:stretch>
        </p:blipFill>
        <p:spPr bwMode="auto">
          <a:xfrm>
            <a:off x="214282" y="1428736"/>
            <a:ext cx="6215106" cy="5072098"/>
          </a:xfrm>
          <a:prstGeom prst="rect">
            <a:avLst/>
          </a:prstGeom>
          <a:noFill/>
        </p:spPr>
      </p:pic>
      <p:sp>
        <p:nvSpPr>
          <p:cNvPr id="12" name="Retângulo 11"/>
          <p:cNvSpPr/>
          <p:nvPr/>
        </p:nvSpPr>
        <p:spPr>
          <a:xfrm>
            <a:off x="0" y="214290"/>
            <a:ext cx="9144000" cy="928694"/>
          </a:xfrm>
          <a:prstGeom prst="rect">
            <a:avLst/>
          </a:prstGeom>
          <a:solidFill>
            <a:srgbClr val="1655A2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/>
          <p:cNvSpPr txBox="1"/>
          <p:nvPr/>
        </p:nvSpPr>
        <p:spPr>
          <a:xfrm>
            <a:off x="3714744" y="3429000"/>
            <a:ext cx="535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Tremor nos músculos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3786150" y="2571744"/>
            <a:ext cx="535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Insônia  4:20</a:t>
            </a:r>
            <a:r>
              <a:rPr lang="pt-BR" sz="2400" dirty="0" err="1"/>
              <a:t>am</a:t>
            </a:r>
            <a:endParaRPr lang="pt-BR" sz="2400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3786150" y="4253219"/>
            <a:ext cx="535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Cansaço extremo 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3786150" y="5072074"/>
            <a:ext cx="535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Falta de ar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71470" y="436227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b="1" dirty="0">
                <a:solidFill>
                  <a:schemeClr val="bg1"/>
                </a:solidFill>
              </a:rPr>
              <a:t>08- “</a:t>
            </a:r>
            <a:r>
              <a:rPr lang="pt-BR" sz="2600" b="1" dirty="0" err="1">
                <a:solidFill>
                  <a:schemeClr val="bg1"/>
                </a:solidFill>
              </a:rPr>
              <a:t>Tô</a:t>
            </a:r>
            <a:r>
              <a:rPr lang="pt-BR" sz="2600" b="1" dirty="0">
                <a:solidFill>
                  <a:schemeClr val="bg1"/>
                </a:solidFill>
              </a:rPr>
              <a:t> puxando”. O que significa?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928694" y="6488692"/>
            <a:ext cx="5072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285790"/>
                </a:solidFill>
                <a:latin typeface="Arial" pitchFamily="34" charset="0"/>
                <a:cs typeface="Arial" pitchFamily="34" charset="0"/>
              </a:rPr>
              <a:t>P r o f .   V i c t o r    G a m e   S h o w !   </a:t>
            </a:r>
            <a:endParaRPr lang="pt-BR" dirty="0">
              <a:solidFill>
                <a:srgbClr val="28579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6337" y="1065270"/>
            <a:ext cx="8996257" cy="379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0" y="1928802"/>
            <a:ext cx="9144000" cy="2357454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71470" y="2150739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chemeClr val="bg1"/>
                </a:solidFill>
              </a:rPr>
              <a:t>08 – “Dr. </a:t>
            </a:r>
            <a:r>
              <a:rPr lang="pt-BR" sz="2600" b="1" dirty="0" err="1">
                <a:solidFill>
                  <a:schemeClr val="bg1"/>
                </a:solidFill>
              </a:rPr>
              <a:t>tô</a:t>
            </a:r>
            <a:r>
              <a:rPr lang="pt-BR" sz="2600" b="1" dirty="0">
                <a:solidFill>
                  <a:schemeClr val="bg1"/>
                </a:solidFill>
              </a:rPr>
              <a:t> embrulhada!” </a:t>
            </a:r>
          </a:p>
          <a:p>
            <a:r>
              <a:rPr lang="pt-BR" sz="2600" b="1" dirty="0">
                <a:solidFill>
                  <a:schemeClr val="bg1"/>
                </a:solidFill>
              </a:rPr>
              <a:t>			a) Dor nas costas </a:t>
            </a:r>
          </a:p>
          <a:p>
            <a:r>
              <a:rPr lang="pt-BR" sz="2600" b="1" dirty="0">
                <a:solidFill>
                  <a:schemeClr val="bg1"/>
                </a:solidFill>
              </a:rPr>
              <a:t>			b) Má digestão</a:t>
            </a:r>
          </a:p>
          <a:p>
            <a:r>
              <a:rPr lang="pt-BR" sz="2600" b="1" dirty="0">
                <a:solidFill>
                  <a:schemeClr val="bg1"/>
                </a:solidFill>
              </a:rPr>
              <a:t>			c) Alergia de pele</a:t>
            </a:r>
          </a:p>
          <a:p>
            <a:r>
              <a:rPr lang="pt-BR" sz="2600" b="1" dirty="0">
                <a:solidFill>
                  <a:schemeClr val="bg1"/>
                </a:solidFill>
              </a:rPr>
              <a:t>			d) Grávida </a:t>
            </a:r>
          </a:p>
        </p:txBody>
      </p:sp>
      <p:sp>
        <p:nvSpPr>
          <p:cNvPr id="9" name="Retângulo 8"/>
          <p:cNvSpPr/>
          <p:nvPr/>
        </p:nvSpPr>
        <p:spPr>
          <a:xfrm>
            <a:off x="928694" y="6000768"/>
            <a:ext cx="22145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 r o f .   V i c t o r</a:t>
            </a:r>
          </a:p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 a m e   S h o w !</a:t>
            </a:r>
            <a:endParaRPr lang="pt-BR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lum/>
          </a:blip>
          <a:srcRect/>
          <a:stretch>
            <a:fillRect/>
          </a:stretch>
        </p:blipFill>
        <p:spPr bwMode="auto">
          <a:xfrm>
            <a:off x="76337" y="1065270"/>
            <a:ext cx="8996257" cy="379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0" y="1785926"/>
            <a:ext cx="9144000" cy="2857520"/>
          </a:xfrm>
          <a:prstGeom prst="rect">
            <a:avLst/>
          </a:prstGeom>
          <a:solidFill>
            <a:srgbClr val="28579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71470" y="2007863"/>
            <a:ext cx="9144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chemeClr val="bg1"/>
                </a:solidFill>
              </a:rPr>
              <a:t>09 – “Murrinha”:</a:t>
            </a:r>
          </a:p>
          <a:p>
            <a:pPr algn="ctr"/>
            <a:endParaRPr lang="pt-BR" sz="2600" b="1" dirty="0">
              <a:solidFill>
                <a:schemeClr val="bg1"/>
              </a:solidFill>
            </a:endParaRP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Falta de Ar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Cansaço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Inchaço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Dor no corpo todo </a:t>
            </a:r>
          </a:p>
        </p:txBody>
      </p:sp>
      <p:sp>
        <p:nvSpPr>
          <p:cNvPr id="9" name="Retângulo 8"/>
          <p:cNvSpPr/>
          <p:nvPr/>
        </p:nvSpPr>
        <p:spPr>
          <a:xfrm>
            <a:off x="928694" y="6000768"/>
            <a:ext cx="22145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285790"/>
                </a:solidFill>
                <a:latin typeface="Arial" pitchFamily="34" charset="0"/>
                <a:cs typeface="Arial" pitchFamily="34" charset="0"/>
              </a:rPr>
              <a:t>P r o f .   V i c t o r</a:t>
            </a:r>
          </a:p>
          <a:p>
            <a:r>
              <a:rPr lang="pt-BR" b="1" dirty="0">
                <a:solidFill>
                  <a:srgbClr val="285790"/>
                </a:solidFill>
                <a:latin typeface="Arial" pitchFamily="34" charset="0"/>
                <a:cs typeface="Arial" pitchFamily="34" charset="0"/>
              </a:rPr>
              <a:t>G a m e   S h o w !</a:t>
            </a:r>
            <a:endParaRPr lang="pt-BR" dirty="0">
              <a:solidFill>
                <a:srgbClr val="28579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6337" y="1065270"/>
            <a:ext cx="8996257" cy="379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0" y="1785926"/>
            <a:ext cx="9144000" cy="2857520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71470" y="2007863"/>
            <a:ext cx="9144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chemeClr val="bg1"/>
                </a:solidFill>
              </a:rPr>
              <a:t>09 – “</a:t>
            </a:r>
            <a:r>
              <a:rPr lang="pt-BR" sz="2600" b="1" dirty="0" err="1">
                <a:solidFill>
                  <a:schemeClr val="bg1"/>
                </a:solidFill>
              </a:rPr>
              <a:t>Russara</a:t>
            </a:r>
            <a:r>
              <a:rPr lang="pt-BR" sz="2600" b="1" dirty="0">
                <a:solidFill>
                  <a:schemeClr val="bg1"/>
                </a:solidFill>
              </a:rPr>
              <a:t>”:</a:t>
            </a:r>
          </a:p>
          <a:p>
            <a:pPr algn="ctr"/>
            <a:endParaRPr lang="pt-BR" sz="2600" b="1" dirty="0">
              <a:solidFill>
                <a:schemeClr val="bg1"/>
              </a:solidFill>
            </a:endParaRP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Tosse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Coceira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Descamação da pele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Ansiedade</a:t>
            </a:r>
          </a:p>
        </p:txBody>
      </p:sp>
      <p:sp>
        <p:nvSpPr>
          <p:cNvPr id="9" name="Retângulo 8"/>
          <p:cNvSpPr/>
          <p:nvPr/>
        </p:nvSpPr>
        <p:spPr>
          <a:xfrm>
            <a:off x="928694" y="6000768"/>
            <a:ext cx="22145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 r o f .   V i c t o r</a:t>
            </a:r>
          </a:p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 a m e   S h o w !</a:t>
            </a:r>
            <a:endParaRPr lang="pt-BR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lum/>
          </a:blip>
          <a:srcRect/>
          <a:stretch>
            <a:fillRect/>
          </a:stretch>
        </p:blipFill>
        <p:spPr bwMode="auto">
          <a:xfrm>
            <a:off x="76337" y="1065270"/>
            <a:ext cx="8996257" cy="379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0" y="2000240"/>
            <a:ext cx="9144000" cy="2214578"/>
          </a:xfrm>
          <a:prstGeom prst="rect">
            <a:avLst/>
          </a:prstGeom>
          <a:solidFill>
            <a:srgbClr val="1655A2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71470" y="2143116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chemeClr val="bg1"/>
                </a:solidFill>
              </a:rPr>
              <a:t>10 – “</a:t>
            </a:r>
            <a:r>
              <a:rPr lang="pt-BR" sz="2600" b="1" dirty="0" err="1">
                <a:solidFill>
                  <a:schemeClr val="bg1"/>
                </a:solidFill>
              </a:rPr>
              <a:t>Pilora</a:t>
            </a:r>
            <a:r>
              <a:rPr lang="pt-BR" sz="2600" b="1" dirty="0">
                <a:solidFill>
                  <a:schemeClr val="bg1"/>
                </a:solidFill>
              </a:rPr>
              <a:t>”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Cansaço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Coceira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Desmaio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infecção por </a:t>
            </a:r>
            <a:r>
              <a:rPr lang="pt-BR" sz="2600" b="1" dirty="0" err="1">
                <a:solidFill>
                  <a:schemeClr val="bg1"/>
                </a:solidFill>
              </a:rPr>
              <a:t>Helicobacter</a:t>
            </a:r>
            <a:r>
              <a:rPr lang="pt-BR" sz="2600" b="1" dirty="0">
                <a:solidFill>
                  <a:schemeClr val="bg1"/>
                </a:solidFill>
              </a:rPr>
              <a:t> </a:t>
            </a:r>
            <a:r>
              <a:rPr lang="pt-BR" sz="2600" b="1" dirty="0" err="1">
                <a:solidFill>
                  <a:schemeClr val="bg1"/>
                </a:solidFill>
              </a:rPr>
              <a:t>pylori</a:t>
            </a:r>
            <a:endParaRPr lang="pt-BR" sz="2600" b="1" dirty="0">
              <a:solidFill>
                <a:schemeClr val="bg1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928694" y="6000768"/>
            <a:ext cx="22145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285790"/>
                </a:solidFill>
                <a:latin typeface="Arial" pitchFamily="34" charset="0"/>
                <a:cs typeface="Arial" pitchFamily="34" charset="0"/>
              </a:rPr>
              <a:t>P r o f .   V i c t o r</a:t>
            </a:r>
          </a:p>
          <a:p>
            <a:r>
              <a:rPr lang="pt-BR" b="1" dirty="0">
                <a:solidFill>
                  <a:srgbClr val="285790"/>
                </a:solidFill>
                <a:latin typeface="Arial" pitchFamily="34" charset="0"/>
                <a:cs typeface="Arial" pitchFamily="34" charset="0"/>
              </a:rPr>
              <a:t>G a m e   S h o w !</a:t>
            </a:r>
            <a:endParaRPr lang="pt-BR" dirty="0">
              <a:solidFill>
                <a:srgbClr val="28579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6337" y="1065270"/>
            <a:ext cx="8996257" cy="379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0" y="1785926"/>
            <a:ext cx="9144000" cy="2428892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71470" y="2007863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chemeClr val="bg1"/>
                </a:solidFill>
              </a:rPr>
              <a:t>10 – “Fininha”:</a:t>
            </a:r>
          </a:p>
          <a:p>
            <a:pPr algn="ctr"/>
            <a:r>
              <a:rPr lang="pt-BR" sz="2600" b="1" dirty="0" err="1">
                <a:solidFill>
                  <a:schemeClr val="bg1"/>
                </a:solidFill>
              </a:rPr>
              <a:t>Enjoo</a:t>
            </a:r>
            <a:endParaRPr lang="pt-BR" sz="2600" b="1" dirty="0">
              <a:solidFill>
                <a:schemeClr val="bg1"/>
              </a:solidFill>
            </a:endParaRP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Urticária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Diarréia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Verme</a:t>
            </a:r>
          </a:p>
        </p:txBody>
      </p:sp>
      <p:sp>
        <p:nvSpPr>
          <p:cNvPr id="9" name="Retângulo 8"/>
          <p:cNvSpPr/>
          <p:nvPr/>
        </p:nvSpPr>
        <p:spPr>
          <a:xfrm>
            <a:off x="928694" y="6000768"/>
            <a:ext cx="22145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 r o f .   V i c t o r</a:t>
            </a:r>
          </a:p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 a m e   S h o w !</a:t>
            </a:r>
            <a:endParaRPr lang="pt-BR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lum/>
          </a:blip>
          <a:srcRect/>
          <a:stretch>
            <a:fillRect/>
          </a:stretch>
        </p:blipFill>
        <p:spPr bwMode="auto">
          <a:xfrm>
            <a:off x="76337" y="1065270"/>
            <a:ext cx="8996257" cy="379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0" y="2000240"/>
            <a:ext cx="9144000" cy="2357454"/>
          </a:xfrm>
          <a:prstGeom prst="rect">
            <a:avLst/>
          </a:prstGeom>
          <a:solidFill>
            <a:srgbClr val="1655A2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71470" y="2222177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chemeClr val="bg1"/>
                </a:solidFill>
              </a:rPr>
              <a:t>11 – “</a:t>
            </a:r>
            <a:r>
              <a:rPr lang="pt-BR" sz="2600" b="1" dirty="0" err="1">
                <a:solidFill>
                  <a:schemeClr val="bg1"/>
                </a:solidFill>
              </a:rPr>
              <a:t>Pustema</a:t>
            </a:r>
            <a:r>
              <a:rPr lang="pt-BR" sz="2600" b="1" dirty="0">
                <a:solidFill>
                  <a:schemeClr val="bg1"/>
                </a:solidFill>
              </a:rPr>
              <a:t>”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Inflamação da pele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Prisão de ventre</a:t>
            </a:r>
          </a:p>
          <a:p>
            <a:pPr algn="ctr"/>
            <a:r>
              <a:rPr lang="pt-BR" sz="2600" b="1" dirty="0" err="1">
                <a:solidFill>
                  <a:schemeClr val="bg1"/>
                </a:solidFill>
              </a:rPr>
              <a:t>Enjoo</a:t>
            </a:r>
            <a:endParaRPr lang="pt-BR" sz="2600" b="1" dirty="0">
              <a:solidFill>
                <a:schemeClr val="bg1"/>
              </a:solidFill>
            </a:endParaRPr>
          </a:p>
          <a:p>
            <a:pPr algn="ctr"/>
            <a:r>
              <a:rPr lang="pt-BR" sz="2600" b="1">
                <a:solidFill>
                  <a:schemeClr val="bg1"/>
                </a:solidFill>
              </a:rPr>
              <a:t>Desmaio</a:t>
            </a:r>
            <a:endParaRPr lang="pt-BR" sz="2600" b="1" dirty="0">
              <a:solidFill>
                <a:schemeClr val="bg1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928694" y="6000768"/>
            <a:ext cx="22145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285790"/>
                </a:solidFill>
                <a:latin typeface="Arial" pitchFamily="34" charset="0"/>
                <a:cs typeface="Arial" pitchFamily="34" charset="0"/>
              </a:rPr>
              <a:t>P r o f .   V i c t o r</a:t>
            </a:r>
          </a:p>
          <a:p>
            <a:r>
              <a:rPr lang="pt-BR" b="1" dirty="0">
                <a:solidFill>
                  <a:srgbClr val="285790"/>
                </a:solidFill>
                <a:latin typeface="Arial" pitchFamily="34" charset="0"/>
                <a:cs typeface="Arial" pitchFamily="34" charset="0"/>
              </a:rPr>
              <a:t>G a m e   S h o w !</a:t>
            </a:r>
            <a:endParaRPr lang="pt-BR" dirty="0">
              <a:solidFill>
                <a:srgbClr val="28579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6337" y="1065270"/>
            <a:ext cx="8996257" cy="379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0" y="1857364"/>
            <a:ext cx="9144000" cy="2357454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71470" y="2079301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chemeClr val="bg1"/>
                </a:solidFill>
              </a:rPr>
              <a:t>11 – “Doença do Mundo”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IST (A64)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Influenza (J11)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Conjuntivite não especificada (H10.9)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Hanseníase (A30)</a:t>
            </a:r>
          </a:p>
        </p:txBody>
      </p:sp>
      <p:sp>
        <p:nvSpPr>
          <p:cNvPr id="6" name="Retângulo 5"/>
          <p:cNvSpPr/>
          <p:nvPr/>
        </p:nvSpPr>
        <p:spPr>
          <a:xfrm>
            <a:off x="928694" y="6000768"/>
            <a:ext cx="22145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 r o f .   V i c t o r</a:t>
            </a:r>
          </a:p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 a m e   S h o w !</a:t>
            </a:r>
            <a:endParaRPr lang="pt-BR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6337" y="1065270"/>
            <a:ext cx="8996257" cy="379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0" y="1785926"/>
            <a:ext cx="9144000" cy="2643206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0" y="2007863"/>
            <a:ext cx="921547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chemeClr val="bg1"/>
                </a:solidFill>
              </a:rPr>
              <a:t>01 – “Estrebuchar”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a) Náusea e vômitos (R11)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b) Convulsão (R56)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c) Diarréia e </a:t>
            </a:r>
            <a:r>
              <a:rPr lang="pt-BR" sz="2600" b="1" dirty="0" err="1">
                <a:solidFill>
                  <a:schemeClr val="bg1"/>
                </a:solidFill>
              </a:rPr>
              <a:t>gastroenterite</a:t>
            </a:r>
            <a:r>
              <a:rPr lang="pt-BR" sz="2600" b="1" dirty="0">
                <a:solidFill>
                  <a:schemeClr val="bg1"/>
                </a:solidFill>
              </a:rPr>
              <a:t> de origem infecciosa presumível (A09)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d) Conjuntivite não especificada (H10.9)</a:t>
            </a:r>
          </a:p>
          <a:p>
            <a:pPr algn="ctr"/>
            <a:endParaRPr lang="pt-BR" sz="2600" b="1" dirty="0">
              <a:solidFill>
                <a:schemeClr val="bg1"/>
              </a:solidFill>
            </a:endParaRPr>
          </a:p>
          <a:p>
            <a:pPr algn="ctr"/>
            <a:endParaRPr lang="pt-BR" sz="2600" b="1" dirty="0">
              <a:solidFill>
                <a:schemeClr val="bg1"/>
              </a:solidFill>
            </a:endParaRPr>
          </a:p>
          <a:p>
            <a:pPr algn="ctr"/>
            <a:endParaRPr lang="pt-BR" sz="2600" b="1" dirty="0">
              <a:solidFill>
                <a:schemeClr val="bg1"/>
              </a:solidFill>
            </a:endParaRPr>
          </a:p>
          <a:p>
            <a:pPr algn="ctr"/>
            <a:endParaRPr lang="pt-BR" sz="2600" b="1" dirty="0">
              <a:solidFill>
                <a:schemeClr val="bg1"/>
              </a:solidFill>
            </a:endParaRPr>
          </a:p>
          <a:p>
            <a:pPr algn="ctr"/>
            <a:endParaRPr lang="pt-BR" sz="2600" b="1" dirty="0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928694" y="6000768"/>
            <a:ext cx="22145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 r o f .   V i c t o r</a:t>
            </a:r>
          </a:p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 a m e   S h o w !</a:t>
            </a:r>
            <a:endParaRPr lang="pt-BR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lum/>
          </a:blip>
          <a:srcRect/>
          <a:stretch>
            <a:fillRect/>
          </a:stretch>
        </p:blipFill>
        <p:spPr bwMode="auto">
          <a:xfrm>
            <a:off x="76337" y="1065270"/>
            <a:ext cx="8996257" cy="379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0" y="1785926"/>
            <a:ext cx="9144000" cy="2571768"/>
          </a:xfrm>
          <a:prstGeom prst="rect">
            <a:avLst/>
          </a:prstGeom>
          <a:solidFill>
            <a:srgbClr val="1655A2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71470" y="2007863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chemeClr val="bg1"/>
                </a:solidFill>
              </a:rPr>
              <a:t>02 – “Desovado”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Transtornos do testículo e do epidídimo (N51.1)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Testículo não-descido (Q53)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 Caxumba/Parotidite epidêmica (B26)</a:t>
            </a:r>
          </a:p>
          <a:p>
            <a:pPr algn="ctr"/>
            <a:r>
              <a:rPr lang="pt-BR" sz="2600" b="1" dirty="0" err="1">
                <a:solidFill>
                  <a:schemeClr val="bg1"/>
                </a:solidFill>
              </a:rPr>
              <a:t>Priapismo</a:t>
            </a:r>
            <a:r>
              <a:rPr lang="pt-BR" sz="2600" b="1" dirty="0">
                <a:solidFill>
                  <a:schemeClr val="bg1"/>
                </a:solidFill>
              </a:rPr>
              <a:t> (N48.3)</a:t>
            </a:r>
          </a:p>
        </p:txBody>
      </p:sp>
      <p:sp>
        <p:nvSpPr>
          <p:cNvPr id="8" name="Retângulo 7"/>
          <p:cNvSpPr/>
          <p:nvPr/>
        </p:nvSpPr>
        <p:spPr>
          <a:xfrm>
            <a:off x="928694" y="6000768"/>
            <a:ext cx="22145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285790"/>
                </a:solidFill>
                <a:latin typeface="Arial" pitchFamily="34" charset="0"/>
                <a:cs typeface="Arial" pitchFamily="34" charset="0"/>
              </a:rPr>
              <a:t>P r o f .   V i c t o r</a:t>
            </a:r>
          </a:p>
          <a:p>
            <a:r>
              <a:rPr lang="pt-BR" b="1" dirty="0">
                <a:solidFill>
                  <a:srgbClr val="285790"/>
                </a:solidFill>
                <a:latin typeface="Arial" pitchFamily="34" charset="0"/>
                <a:cs typeface="Arial" pitchFamily="34" charset="0"/>
              </a:rPr>
              <a:t>G a m e   S h o w !</a:t>
            </a:r>
            <a:endParaRPr lang="pt-BR" dirty="0">
              <a:solidFill>
                <a:srgbClr val="28579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ímbolo de 'Não' 2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noSmoking">
            <a:avLst>
              <a:gd name="adj" fmla="val 12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logo iesc final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6337" y="1065270"/>
            <a:ext cx="8996257" cy="379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0" y="1785926"/>
            <a:ext cx="9144000" cy="2571768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71470" y="2071678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chemeClr val="bg1"/>
                </a:solidFill>
              </a:rPr>
              <a:t>02 – “Bucho quebrado”</a:t>
            </a:r>
          </a:p>
          <a:p>
            <a:pPr algn="ctr"/>
            <a:r>
              <a:rPr lang="pt-BR" sz="2600" b="1" dirty="0" err="1">
                <a:solidFill>
                  <a:schemeClr val="bg1"/>
                </a:solidFill>
              </a:rPr>
              <a:t>Hernia</a:t>
            </a:r>
            <a:r>
              <a:rPr lang="pt-BR" sz="2600" b="1" dirty="0">
                <a:solidFill>
                  <a:schemeClr val="bg1"/>
                </a:solidFill>
              </a:rPr>
              <a:t> </a:t>
            </a:r>
            <a:r>
              <a:rPr lang="pt-BR" sz="2600" b="1" dirty="0" err="1">
                <a:solidFill>
                  <a:schemeClr val="bg1"/>
                </a:solidFill>
              </a:rPr>
              <a:t>Iguinal</a:t>
            </a:r>
            <a:r>
              <a:rPr lang="pt-BR" sz="2600" b="1" dirty="0">
                <a:solidFill>
                  <a:schemeClr val="bg1"/>
                </a:solidFill>
              </a:rPr>
              <a:t> (K40)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Náusea e vômitos (R11)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 Dor lombar baixa (M54.5)</a:t>
            </a:r>
          </a:p>
          <a:p>
            <a:pPr algn="ctr"/>
            <a:r>
              <a:rPr lang="pt-BR" sz="2600" b="1" dirty="0">
                <a:solidFill>
                  <a:schemeClr val="bg1"/>
                </a:solidFill>
              </a:rPr>
              <a:t>Calculose do rim e do ureter (N20)</a:t>
            </a:r>
          </a:p>
        </p:txBody>
      </p:sp>
      <p:sp>
        <p:nvSpPr>
          <p:cNvPr id="9" name="Retângulo 8"/>
          <p:cNvSpPr/>
          <p:nvPr/>
        </p:nvSpPr>
        <p:spPr>
          <a:xfrm>
            <a:off x="928694" y="6000768"/>
            <a:ext cx="22145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 r o f .   V i c t o r</a:t>
            </a:r>
          </a:p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 a m e   S h o w !</a:t>
            </a:r>
            <a:endParaRPr lang="pt-BR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Imagem relacionada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6" y="5723379"/>
            <a:ext cx="785786" cy="99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</TotalTime>
  <Words>1036</Words>
  <Application>Microsoft Office PowerPoint</Application>
  <PresentationFormat>Apresentação na tela (4:3)</PresentationFormat>
  <Paragraphs>179</Paragraphs>
  <Slides>45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45</vt:i4>
      </vt:variant>
    </vt:vector>
  </HeadingPairs>
  <TitlesOfParts>
    <vt:vector size="50" baseType="lpstr">
      <vt:lpstr>Orandakan Kana</vt:lpstr>
      <vt:lpstr>Arial</vt:lpstr>
      <vt:lpstr>Calibri</vt:lpstr>
      <vt:lpstr>HoratioDMed</vt:lpstr>
      <vt:lpstr>Tema do Office</vt:lpstr>
      <vt:lpstr>Comunica saude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Victor</dc:creator>
  <cp:lastModifiedBy>Victor Menezes</cp:lastModifiedBy>
  <cp:revision>116</cp:revision>
  <dcterms:created xsi:type="dcterms:W3CDTF">2015-04-05T21:28:11Z</dcterms:created>
  <dcterms:modified xsi:type="dcterms:W3CDTF">2020-10-24T00:24:11Z</dcterms:modified>
</cp:coreProperties>
</file>