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57" r:id="rId3"/>
    <p:sldId id="323" r:id="rId4"/>
    <p:sldId id="356" r:id="rId5"/>
    <p:sldId id="324" r:id="rId6"/>
    <p:sldId id="355" r:id="rId7"/>
    <p:sldId id="302" r:id="rId8"/>
    <p:sldId id="354" r:id="rId9"/>
    <p:sldId id="322" r:id="rId10"/>
    <p:sldId id="353" r:id="rId11"/>
    <p:sldId id="333" r:id="rId12"/>
    <p:sldId id="352" r:id="rId13"/>
    <p:sldId id="334" r:id="rId14"/>
    <p:sldId id="351" r:id="rId15"/>
    <p:sldId id="335" r:id="rId16"/>
    <p:sldId id="350" r:id="rId17"/>
    <p:sldId id="336" r:id="rId18"/>
    <p:sldId id="349" r:id="rId19"/>
    <p:sldId id="325" r:id="rId20"/>
    <p:sldId id="348" r:id="rId21"/>
    <p:sldId id="314" r:id="rId22"/>
    <p:sldId id="347" r:id="rId23"/>
    <p:sldId id="306" r:id="rId24"/>
    <p:sldId id="346" r:id="rId25"/>
    <p:sldId id="315" r:id="rId26"/>
    <p:sldId id="345" r:id="rId27"/>
    <p:sldId id="307" r:id="rId28"/>
    <p:sldId id="344" r:id="rId29"/>
    <p:sldId id="316" r:id="rId30"/>
    <p:sldId id="343" r:id="rId31"/>
    <p:sldId id="308" r:id="rId32"/>
    <p:sldId id="342" r:id="rId33"/>
    <p:sldId id="332" r:id="rId34"/>
    <p:sldId id="341" r:id="rId35"/>
    <p:sldId id="329" r:id="rId36"/>
    <p:sldId id="340" r:id="rId37"/>
    <p:sldId id="331" r:id="rId38"/>
    <p:sldId id="339" r:id="rId39"/>
    <p:sldId id="328" r:id="rId40"/>
    <p:sldId id="338" r:id="rId41"/>
    <p:sldId id="330" r:id="rId42"/>
    <p:sldId id="337" r:id="rId43"/>
    <p:sldId id="326" r:id="rId44"/>
    <p:sldId id="299" r:id="rId45"/>
    <p:sldId id="327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790"/>
    <a:srgbClr val="1655A2"/>
    <a:srgbClr val="034EBD"/>
    <a:srgbClr val="2B688D"/>
    <a:srgbClr val="24667A"/>
    <a:srgbClr val="255979"/>
    <a:srgbClr val="266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5" autoAdjust="0"/>
    <p:restoredTop sz="94624" autoAdjust="0"/>
  </p:normalViewPr>
  <p:slideViewPr>
    <p:cSldViewPr>
      <p:cViewPr varScale="1">
        <p:scale>
          <a:sx n="78" d="100"/>
          <a:sy n="78" d="100"/>
        </p:scale>
        <p:origin x="151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7D1A-442A-4908-B796-F54AC80D98FA}" type="datetimeFigureOut">
              <a:rPr lang="pt-BR" smtClean="0"/>
              <a:pPr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5BEA0-2998-4650-99D2-16BC204CFC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5.xml"/><Relationship Id="rId18" Type="http://schemas.openxmlformats.org/officeDocument/2006/relationships/slide" Target="slide25.xml"/><Relationship Id="rId3" Type="http://schemas.openxmlformats.org/officeDocument/2006/relationships/slide" Target="slide15.xml"/><Relationship Id="rId21" Type="http://schemas.openxmlformats.org/officeDocument/2006/relationships/slide" Target="slide37.xml"/><Relationship Id="rId7" Type="http://schemas.openxmlformats.org/officeDocument/2006/relationships/slide" Target="slide31.xml"/><Relationship Id="rId12" Type="http://schemas.openxmlformats.org/officeDocument/2006/relationships/slide" Target="slide7.xml"/><Relationship Id="rId17" Type="http://schemas.openxmlformats.org/officeDocument/2006/relationships/slide" Target="slide21.xml"/><Relationship Id="rId2" Type="http://schemas.openxmlformats.org/officeDocument/2006/relationships/slide" Target="slide11.xml"/><Relationship Id="rId16" Type="http://schemas.openxmlformats.org/officeDocument/2006/relationships/slide" Target="slide17.xml"/><Relationship Id="rId20" Type="http://schemas.openxmlformats.org/officeDocument/2006/relationships/slide" Target="slide3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11" Type="http://schemas.openxmlformats.org/officeDocument/2006/relationships/slide" Target="slide3.xml"/><Relationship Id="rId5" Type="http://schemas.openxmlformats.org/officeDocument/2006/relationships/slide" Target="slide23.xml"/><Relationship Id="rId15" Type="http://schemas.openxmlformats.org/officeDocument/2006/relationships/slide" Target="slide13.xml"/><Relationship Id="rId23" Type="http://schemas.openxmlformats.org/officeDocument/2006/relationships/slide" Target="slide45.xml"/><Relationship Id="rId10" Type="http://schemas.openxmlformats.org/officeDocument/2006/relationships/slide" Target="slide43.xml"/><Relationship Id="rId19" Type="http://schemas.openxmlformats.org/officeDocument/2006/relationships/slide" Target="slide29.xml"/><Relationship Id="rId4" Type="http://schemas.openxmlformats.org/officeDocument/2006/relationships/slide" Target="slide19.xml"/><Relationship Id="rId9" Type="http://schemas.openxmlformats.org/officeDocument/2006/relationships/slide" Target="slide39.xml"/><Relationship Id="rId14" Type="http://schemas.openxmlformats.org/officeDocument/2006/relationships/slide" Target="slide9.xml"/><Relationship Id="rId22" Type="http://schemas.openxmlformats.org/officeDocument/2006/relationships/slide" Target="slide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tângulo de cantos arredondados 69"/>
          <p:cNvSpPr/>
          <p:nvPr/>
        </p:nvSpPr>
        <p:spPr>
          <a:xfrm>
            <a:off x="7072362" y="71414"/>
            <a:ext cx="2000232" cy="6715148"/>
          </a:xfrm>
          <a:prstGeom prst="roundRect">
            <a:avLst/>
          </a:prstGeom>
          <a:solidFill>
            <a:srgbClr val="1655A2">
              <a:alpha val="17000"/>
            </a:srgbClr>
          </a:solidFill>
          <a:ln>
            <a:solidFill>
              <a:srgbClr val="1655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Retângulo de cantos arredondados 68"/>
          <p:cNvSpPr/>
          <p:nvPr/>
        </p:nvSpPr>
        <p:spPr>
          <a:xfrm>
            <a:off x="71438" y="71414"/>
            <a:ext cx="2000232" cy="6715148"/>
          </a:xfrm>
          <a:prstGeom prst="roundRect">
            <a:avLst/>
          </a:prstGeom>
          <a:solidFill>
            <a:srgbClr val="C00000">
              <a:alpha val="1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16" y="783535"/>
            <a:ext cx="7772400" cy="1470025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C00000"/>
                </a:solidFill>
                <a:latin typeface="Orandakan Kana" pitchFamily="2" charset="-128"/>
                <a:ea typeface="Orandakan Kana" pitchFamily="2" charset="-128"/>
              </a:rPr>
              <a:t>Comunica </a:t>
            </a:r>
            <a:r>
              <a:rPr lang="pt-BR" sz="2800" dirty="0" err="1">
                <a:solidFill>
                  <a:srgbClr val="C00000"/>
                </a:solidFill>
                <a:latin typeface="Orandakan Kana" pitchFamily="2" charset="-128"/>
                <a:ea typeface="Orandakan Kana" pitchFamily="2" charset="-128"/>
              </a:rPr>
              <a:t>saude</a:t>
            </a:r>
            <a:br>
              <a:rPr lang="pt-BR" sz="2100" dirty="0">
                <a:solidFill>
                  <a:srgbClr val="C00000"/>
                </a:solidFill>
                <a:latin typeface="Orandakan Kana" pitchFamily="2" charset="-128"/>
                <a:ea typeface="Orandakan Kana" pitchFamily="2" charset="-128"/>
              </a:rPr>
            </a:br>
            <a:br>
              <a:rPr lang="pt-BR" sz="2100" dirty="0">
                <a:latin typeface="Orandakan Kana" pitchFamily="2" charset="-128"/>
                <a:ea typeface="Orandakan Kana" pitchFamily="2" charset="-128"/>
              </a:rPr>
            </a:br>
            <a:endParaRPr lang="pt-BR" sz="2100" dirty="0">
              <a:solidFill>
                <a:srgbClr val="002060"/>
              </a:solidFill>
              <a:latin typeface="Orandakan Kana" pitchFamily="2" charset="-128"/>
              <a:ea typeface="Orandakan Kana" pitchFamily="2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429520" y="426345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01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429520" y="997849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02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429520" y="2140857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04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7429520" y="1569353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03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7429520" y="2710102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05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7429520" y="3281606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06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7429520" y="4426873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08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7429520" y="3855369"/>
            <a:ext cx="1214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07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7429520" y="4996118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09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7429520" y="5567622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10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7429520" y="6141385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1655A2"/>
                </a:solidFill>
                <a:latin typeface="HoratioDMed" pitchFamily="34" charset="0"/>
              </a:rPr>
              <a:t>Tema  11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785786" y="428604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01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785786" y="1000108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02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785786" y="2143116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04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785786" y="1571612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03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785786" y="2712361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05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785786" y="3283865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06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785786" y="4429132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08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785786" y="3857628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07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785786" y="4998377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09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785786" y="5569881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10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785786" y="6143644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C00000"/>
                </a:solidFill>
                <a:latin typeface="HoratioDMed" pitchFamily="34" charset="0"/>
              </a:rPr>
              <a:t>Tema  11</a:t>
            </a:r>
          </a:p>
        </p:txBody>
      </p:sp>
      <p:sp>
        <p:nvSpPr>
          <p:cNvPr id="71" name="Retângulo de cantos arredondados 70"/>
          <p:cNvSpPr/>
          <p:nvPr/>
        </p:nvSpPr>
        <p:spPr>
          <a:xfrm>
            <a:off x="2143108" y="500043"/>
            <a:ext cx="4857784" cy="1428759"/>
          </a:xfrm>
          <a:prstGeom prst="roundRect">
            <a:avLst/>
          </a:prstGeom>
          <a:noFill/>
          <a:ln>
            <a:solidFill>
              <a:srgbClr val="1655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de cantos arredondados 72"/>
          <p:cNvSpPr/>
          <p:nvPr/>
        </p:nvSpPr>
        <p:spPr>
          <a:xfrm>
            <a:off x="2214546" y="571480"/>
            <a:ext cx="4714908" cy="12858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Título 1"/>
          <p:cNvSpPr txBox="1">
            <a:spLocks/>
          </p:cNvSpPr>
          <p:nvPr/>
        </p:nvSpPr>
        <p:spPr>
          <a:xfrm>
            <a:off x="857224" y="2967087"/>
            <a:ext cx="44719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Orandakan Kana" pitchFamily="2" charset="-128"/>
                <a:ea typeface="Orandakan Kana" pitchFamily="2" charset="-128"/>
                <a:cs typeface="+mj-cs"/>
              </a:rPr>
              <a:t> EQUIPE#1</a:t>
            </a:r>
            <a:endParaRPr kumimoji="0" lang="pt-BR" sz="23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randakan Kana" pitchFamily="2" charset="-128"/>
              <a:ea typeface="Orandakan Kana" pitchFamily="2" charset="-128"/>
              <a:cs typeface="+mj-cs"/>
            </a:endParaRPr>
          </a:p>
        </p:txBody>
      </p:sp>
      <p:sp>
        <p:nvSpPr>
          <p:cNvPr id="78" name="Título 1"/>
          <p:cNvSpPr txBox="1">
            <a:spLocks/>
          </p:cNvSpPr>
          <p:nvPr/>
        </p:nvSpPr>
        <p:spPr>
          <a:xfrm>
            <a:off x="3714744" y="3181401"/>
            <a:ext cx="428628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Orandakan Kana" pitchFamily="2" charset="-128"/>
                <a:ea typeface="Orandakan Kana" pitchFamily="2" charset="-128"/>
                <a:cs typeface="+mj-cs"/>
              </a:rPr>
              <a:t> </a:t>
            </a:r>
            <a:r>
              <a:rPr kumimoji="0" lang="pt-BR" sz="2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randakan Kana" pitchFamily="2" charset="-128"/>
                <a:ea typeface="Orandakan Kana" pitchFamily="2" charset="-128"/>
                <a:cs typeface="+mj-cs"/>
              </a:rPr>
              <a:t>EQUIPE#2</a:t>
            </a:r>
          </a:p>
        </p:txBody>
      </p:sp>
      <p:sp>
        <p:nvSpPr>
          <p:cNvPr id="29" name="Botão de ação: Avançar ou Próximo 28">
            <a:hlinkClick r:id="rId2" action="ppaction://hlinksldjump" highlightClick="1"/>
          </p:cNvPr>
          <p:cNvSpPr/>
          <p:nvPr/>
        </p:nvSpPr>
        <p:spPr>
          <a:xfrm>
            <a:off x="8434422" y="1500174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Botão de ação: Avançar ou Próximo 29">
            <a:hlinkClick r:id="rId3" action="ppaction://hlinksldjump" highlightClick="1"/>
          </p:cNvPr>
          <p:cNvSpPr/>
          <p:nvPr/>
        </p:nvSpPr>
        <p:spPr>
          <a:xfrm>
            <a:off x="8429652" y="2071678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Botão de ação: Avançar ou Próximo 30">
            <a:hlinkClick r:id="rId4" action="ppaction://hlinksldjump" highlightClick="1"/>
          </p:cNvPr>
          <p:cNvSpPr/>
          <p:nvPr/>
        </p:nvSpPr>
        <p:spPr>
          <a:xfrm>
            <a:off x="8429652" y="2643182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Botão de ação: Avançar ou Próximo 33">
            <a:hlinkClick r:id="rId5" action="ppaction://hlinksldjump" highlightClick="1"/>
          </p:cNvPr>
          <p:cNvSpPr/>
          <p:nvPr/>
        </p:nvSpPr>
        <p:spPr>
          <a:xfrm>
            <a:off x="8429652" y="3214686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Botão de ação: Avançar ou Próximo 34">
            <a:hlinkClick r:id="rId6" action="ppaction://hlinksldjump" highlightClick="1"/>
          </p:cNvPr>
          <p:cNvSpPr/>
          <p:nvPr/>
        </p:nvSpPr>
        <p:spPr>
          <a:xfrm>
            <a:off x="8429652" y="3786190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Botão de ação: Avançar ou Próximo 35">
            <a:hlinkClick r:id="rId7" action="ppaction://hlinksldjump" highlightClick="1"/>
          </p:cNvPr>
          <p:cNvSpPr/>
          <p:nvPr/>
        </p:nvSpPr>
        <p:spPr>
          <a:xfrm>
            <a:off x="8429652" y="4357694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Botão de ação: Avançar ou Próximo 36">
            <a:hlinkClick r:id="rId8" action="ppaction://hlinksldjump" highlightClick="1"/>
          </p:cNvPr>
          <p:cNvSpPr/>
          <p:nvPr/>
        </p:nvSpPr>
        <p:spPr>
          <a:xfrm>
            <a:off x="8429652" y="4929198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Botão de ação: Avançar ou Próximo 32">
            <a:hlinkClick r:id="rId9" action="ppaction://hlinksldjump" highlightClick="1"/>
          </p:cNvPr>
          <p:cNvSpPr/>
          <p:nvPr/>
        </p:nvSpPr>
        <p:spPr>
          <a:xfrm>
            <a:off x="8429652" y="5500702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Botão de ação: Avançar ou Próximo 31">
            <a:hlinkClick r:id="rId10" action="ppaction://hlinksldjump" highlightClick="1"/>
          </p:cNvPr>
          <p:cNvSpPr/>
          <p:nvPr/>
        </p:nvSpPr>
        <p:spPr>
          <a:xfrm>
            <a:off x="8429652" y="6072206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Botão de ação: Avançar ou Próximo 4">
            <a:hlinkClick r:id="rId11" action="ppaction://hlinksldjump" highlightClick="1"/>
          </p:cNvPr>
          <p:cNvSpPr/>
          <p:nvPr/>
        </p:nvSpPr>
        <p:spPr>
          <a:xfrm>
            <a:off x="8429652" y="357166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Botão de ação: Avançar ou Próximo 27">
            <a:hlinkClick r:id="rId12" action="ppaction://hlinksldjump" highlightClick="1"/>
          </p:cNvPr>
          <p:cNvSpPr/>
          <p:nvPr/>
        </p:nvSpPr>
        <p:spPr>
          <a:xfrm>
            <a:off x="8434422" y="928670"/>
            <a:ext cx="500066" cy="500066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Botão de ação: Voltar ou Anterior 6">
            <a:hlinkClick r:id="rId13" action="ppaction://hlinksldjump" highlightClick="1"/>
          </p:cNvPr>
          <p:cNvSpPr/>
          <p:nvPr/>
        </p:nvSpPr>
        <p:spPr>
          <a:xfrm>
            <a:off x="285720" y="357166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Botão de ação: Voltar ou Anterior 17">
            <a:hlinkClick r:id="rId14" action="ppaction://hlinksldjump" highlightClick="1"/>
          </p:cNvPr>
          <p:cNvSpPr/>
          <p:nvPr/>
        </p:nvSpPr>
        <p:spPr>
          <a:xfrm>
            <a:off x="285720" y="928670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Botão de ação: Voltar ou Anterior 18">
            <a:hlinkClick r:id="rId15" action="ppaction://hlinksldjump" highlightClick="1"/>
          </p:cNvPr>
          <p:cNvSpPr/>
          <p:nvPr/>
        </p:nvSpPr>
        <p:spPr>
          <a:xfrm>
            <a:off x="285720" y="1500174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Botão de ação: Voltar ou Anterior 19">
            <a:hlinkClick r:id="rId16" action="ppaction://hlinksldjump" highlightClick="1"/>
          </p:cNvPr>
          <p:cNvSpPr/>
          <p:nvPr/>
        </p:nvSpPr>
        <p:spPr>
          <a:xfrm>
            <a:off x="285720" y="2071678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Botão de ação: Voltar ou Anterior 20">
            <a:hlinkClick r:id="rId17" action="ppaction://hlinksldjump" highlightClick="1"/>
          </p:cNvPr>
          <p:cNvSpPr/>
          <p:nvPr/>
        </p:nvSpPr>
        <p:spPr>
          <a:xfrm>
            <a:off x="285720" y="2643182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Botão de ação: Voltar ou Anterior 21">
            <a:hlinkClick r:id="rId18" action="ppaction://hlinksldjump" highlightClick="1"/>
          </p:cNvPr>
          <p:cNvSpPr/>
          <p:nvPr/>
        </p:nvSpPr>
        <p:spPr>
          <a:xfrm>
            <a:off x="285720" y="3214686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Botão de ação: Voltar ou Anterior 22">
            <a:hlinkClick r:id="rId19" action="ppaction://hlinksldjump" highlightClick="1"/>
          </p:cNvPr>
          <p:cNvSpPr/>
          <p:nvPr/>
        </p:nvSpPr>
        <p:spPr>
          <a:xfrm>
            <a:off x="285720" y="3786190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Botão de ação: Voltar ou Anterior 23">
            <a:hlinkClick r:id="rId20" action="ppaction://hlinksldjump" highlightClick="1"/>
          </p:cNvPr>
          <p:cNvSpPr/>
          <p:nvPr/>
        </p:nvSpPr>
        <p:spPr>
          <a:xfrm>
            <a:off x="285720" y="4357694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Botão de ação: Voltar ou Anterior 24">
            <a:hlinkClick r:id="rId21" action="ppaction://hlinksldjump" highlightClick="1"/>
          </p:cNvPr>
          <p:cNvSpPr/>
          <p:nvPr/>
        </p:nvSpPr>
        <p:spPr>
          <a:xfrm>
            <a:off x="285720" y="4929198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Botão de ação: Voltar ou Anterior 25">
            <a:hlinkClick r:id="rId22" action="ppaction://hlinksldjump" highlightClick="1"/>
          </p:cNvPr>
          <p:cNvSpPr/>
          <p:nvPr/>
        </p:nvSpPr>
        <p:spPr>
          <a:xfrm>
            <a:off x="285720" y="5500702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Botão de ação: Voltar ou Anterior 26">
            <a:hlinkClick r:id="rId23" action="ppaction://hlinksldjump" highlightClick="1"/>
          </p:cNvPr>
          <p:cNvSpPr/>
          <p:nvPr/>
        </p:nvSpPr>
        <p:spPr>
          <a:xfrm>
            <a:off x="285720" y="6072206"/>
            <a:ext cx="500066" cy="500066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857364"/>
            <a:ext cx="9144000" cy="2357454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79301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03 – “</a:t>
            </a:r>
            <a:r>
              <a:rPr lang="pt-BR" sz="2600" b="1" dirty="0" err="1">
                <a:solidFill>
                  <a:schemeClr val="bg1"/>
                </a:solidFill>
              </a:rPr>
              <a:t>Azidume</a:t>
            </a:r>
            <a:r>
              <a:rPr lang="pt-BR" sz="2600" b="1" dirty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Náusea e vômitos (R11)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Flatulência e afecções correlatas (R14)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Dispepsia (K30)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Vaginite aguda (N76.0)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643050"/>
            <a:ext cx="9144000" cy="250033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1864987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03 – “Vazando pelo pito”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Varizes (I83)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Derrame articular (M25.4)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Alterações da secreção salivar (K11.7)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 Diarréia e </a:t>
            </a:r>
            <a:r>
              <a:rPr lang="pt-BR" sz="2600" b="1" dirty="0" err="1">
                <a:solidFill>
                  <a:schemeClr val="bg1"/>
                </a:solidFill>
              </a:rPr>
              <a:t>gastroenterite</a:t>
            </a:r>
            <a:r>
              <a:rPr lang="pt-BR" sz="2600" b="1" dirty="0">
                <a:solidFill>
                  <a:schemeClr val="bg1"/>
                </a:solidFill>
              </a:rPr>
              <a:t> de origem infecciosa presumível (A09)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928802"/>
            <a:ext cx="9144000" cy="2714644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15073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04 – “Comer carne de ovelha”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Infecção Alimentar (A05)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Relação Sexual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 Diarréia e </a:t>
            </a:r>
            <a:r>
              <a:rPr lang="pt-BR" sz="2600" b="1" dirty="0" err="1">
                <a:solidFill>
                  <a:schemeClr val="bg1"/>
                </a:solidFill>
              </a:rPr>
              <a:t>gastroenterite</a:t>
            </a:r>
            <a:r>
              <a:rPr lang="pt-BR" sz="2600" b="1" dirty="0">
                <a:solidFill>
                  <a:schemeClr val="bg1"/>
                </a:solidFill>
              </a:rPr>
              <a:t> de origem infecciosa presumível (A09)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Dilatação aguda do estômago  (K31.0)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428892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07863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04 – “Maria Preta”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Foliculite</a:t>
            </a:r>
            <a:r>
              <a:rPr lang="pt-BR" sz="2600" b="1" dirty="0">
                <a:solidFill>
                  <a:schemeClr val="bg1"/>
                </a:solidFill>
              </a:rPr>
              <a:t> (L66.2)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Leuconíquia</a:t>
            </a:r>
            <a:r>
              <a:rPr lang="pt-BR" sz="2600" b="1" dirty="0">
                <a:solidFill>
                  <a:schemeClr val="bg1"/>
                </a:solidFill>
              </a:rPr>
              <a:t> (Q84.4)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Manchas café-com-leite (L81.3)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Melasma</a:t>
            </a:r>
            <a:r>
              <a:rPr lang="pt-BR" sz="2600" b="1" dirty="0">
                <a:solidFill>
                  <a:schemeClr val="bg1"/>
                </a:solidFill>
              </a:rPr>
              <a:t>/Cloasma (L81.1)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14488"/>
            <a:ext cx="9144000" cy="2857520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1936425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05 – “Espinhela Caída”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Osteoporose sem fratura patológica (M81)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Síndrome da junção </a:t>
            </a:r>
            <a:r>
              <a:rPr lang="pt-BR" sz="2600" b="1" dirty="0" err="1">
                <a:solidFill>
                  <a:schemeClr val="bg1"/>
                </a:solidFill>
              </a:rPr>
              <a:t>condrocostal</a:t>
            </a:r>
            <a:r>
              <a:rPr lang="pt-BR" sz="2600" b="1" dirty="0">
                <a:solidFill>
                  <a:schemeClr val="bg1"/>
                </a:solidFill>
              </a:rPr>
              <a:t> – </a:t>
            </a:r>
            <a:r>
              <a:rPr lang="pt-BR" sz="2600" b="1" dirty="0" err="1">
                <a:solidFill>
                  <a:schemeClr val="bg1"/>
                </a:solidFill>
              </a:rPr>
              <a:t>Tietze</a:t>
            </a:r>
            <a:r>
              <a:rPr lang="pt-BR" sz="2600" b="1" dirty="0">
                <a:solidFill>
                  <a:schemeClr val="bg1"/>
                </a:solidFill>
              </a:rPr>
              <a:t> (M94.0)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Esporão do calcâneo (M77.3)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Osteofito</a:t>
            </a:r>
            <a:r>
              <a:rPr lang="pt-BR" sz="2600" b="1" dirty="0">
                <a:solidFill>
                  <a:schemeClr val="bg1"/>
                </a:solidFill>
              </a:rPr>
              <a:t> (M25.7)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7490" y="0"/>
            <a:ext cx="5786510" cy="24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Victor\Desktop\TCC\crono\TCC\SLIDES\Atividade Avaliativ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-14000" contrast="75000"/>
          </a:blip>
          <a:srcRect/>
          <a:stretch>
            <a:fillRect/>
          </a:stretch>
        </p:blipFill>
        <p:spPr bwMode="auto">
          <a:xfrm>
            <a:off x="214282" y="1428736"/>
            <a:ext cx="6215106" cy="507209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0" y="214290"/>
            <a:ext cx="9144000" cy="928694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714744" y="3429000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Icterícia não especificada R17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786150" y="2571744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Diabetes </a:t>
            </a:r>
            <a:r>
              <a:rPr lang="pt-BR" sz="2200" dirty="0" err="1"/>
              <a:t>mellitus</a:t>
            </a:r>
            <a:r>
              <a:rPr lang="pt-BR" sz="2200" dirty="0"/>
              <a:t> </a:t>
            </a:r>
            <a:r>
              <a:rPr lang="pt-BR" sz="2200" dirty="0" err="1"/>
              <a:t>insulino-dependente</a:t>
            </a:r>
            <a:r>
              <a:rPr lang="pt-BR" sz="2200" dirty="0"/>
              <a:t> E10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786150" y="4253219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Ancilostomose B76.0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86150" y="5072074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Outras micoses superficiais especificadas B49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0" y="436227"/>
            <a:ext cx="9286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</a:rPr>
              <a:t>05 – Usuário referiu um “Amarelo”. O que significa?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928694" y="6488692"/>
            <a:ext cx="507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    G a m e   S h o w !   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3357490" y="0"/>
            <a:ext cx="5786510" cy="24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Victor\Desktop\TCC\crono\TCC\SLIDES\Atividade Avaliativ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12000" contrast="50000"/>
          </a:blip>
          <a:srcRect/>
          <a:stretch>
            <a:fillRect/>
          </a:stretch>
        </p:blipFill>
        <p:spPr bwMode="auto">
          <a:xfrm>
            <a:off x="214282" y="1428736"/>
            <a:ext cx="6215106" cy="507209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0" y="214290"/>
            <a:ext cx="9144000" cy="928694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714744" y="3214686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Diarréia e </a:t>
            </a:r>
            <a:r>
              <a:rPr lang="pt-BR" sz="2200" dirty="0" err="1"/>
              <a:t>gastroenterite</a:t>
            </a:r>
            <a:r>
              <a:rPr lang="pt-BR" sz="2200" dirty="0"/>
              <a:t> de origem infecciosa presumível A09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786182" y="2610145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Dor articular. M25.5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786150" y="4253219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Paraplegia não especificada G82.2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14744" y="4945575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Diabetes </a:t>
            </a:r>
            <a:r>
              <a:rPr lang="pt-BR" sz="2200" dirty="0" err="1"/>
              <a:t>mellitus</a:t>
            </a:r>
            <a:r>
              <a:rPr lang="pt-BR" sz="2200" dirty="0"/>
              <a:t> </a:t>
            </a:r>
            <a:r>
              <a:rPr lang="pt-BR" sz="2200" dirty="0" err="1"/>
              <a:t>insulino-dependente</a:t>
            </a:r>
            <a:r>
              <a:rPr lang="pt-BR" sz="2200" dirty="0"/>
              <a:t> - com complicações circulatórias periféricas E10.50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1470" y="285728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</a:rPr>
              <a:t>06 – Usuário referiu “Andaço”. O que significa?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928694" y="6488692"/>
            <a:ext cx="507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    G a m e   S h o w !   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7490" y="0"/>
            <a:ext cx="5786510" cy="24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Victor\Desktop\TCC\crono\TCC\SLIDES\Atividade Avaliativ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-14000" contrast="75000"/>
          </a:blip>
          <a:srcRect/>
          <a:stretch>
            <a:fillRect/>
          </a:stretch>
        </p:blipFill>
        <p:spPr bwMode="auto">
          <a:xfrm>
            <a:off x="214282" y="1428736"/>
            <a:ext cx="6215106" cy="507209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0" y="214290"/>
            <a:ext cx="9144000" cy="928694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0" y="436227"/>
            <a:ext cx="95012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</a:rPr>
              <a:t>06- Usuário referiu “</a:t>
            </a:r>
            <a:r>
              <a:rPr lang="pt-BR" sz="2600" b="1" dirty="0" err="1">
                <a:solidFill>
                  <a:schemeClr val="bg1"/>
                </a:solidFill>
              </a:rPr>
              <a:t>Curuba</a:t>
            </a:r>
            <a:r>
              <a:rPr lang="pt-BR" sz="2600" b="1" dirty="0">
                <a:solidFill>
                  <a:schemeClr val="bg1"/>
                </a:solidFill>
              </a:rPr>
              <a:t>”. O que significa?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714744" y="3395963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Vermelhidão na pele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786150" y="2538707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Coceira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714776" y="4181781"/>
            <a:ext cx="5500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Queimadura de sol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786150" y="5110475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Diarréia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928694" y="6488692"/>
            <a:ext cx="507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    G a m e   S h o w !   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3357490" y="0"/>
            <a:ext cx="5786510" cy="24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Victor\Desktop\TCC\crono\TCC\SLIDES\Atividade Avaliativ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12000" contrast="50000"/>
          </a:blip>
          <a:srcRect/>
          <a:stretch>
            <a:fillRect/>
          </a:stretch>
        </p:blipFill>
        <p:spPr bwMode="auto">
          <a:xfrm>
            <a:off x="214282" y="1428736"/>
            <a:ext cx="6215106" cy="507209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0" y="214290"/>
            <a:ext cx="9144000" cy="928694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714744" y="342900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Herpes Labial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786150" y="257174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Ferida na boca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786150" y="4253219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Sapinho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86150" y="507207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Aftas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1470" y="43622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</a:rPr>
              <a:t>07- Usuário referiu “Boqueira”. O que significa?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928694" y="6488692"/>
            <a:ext cx="507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    G a m e   S h o w !   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7490" y="0"/>
            <a:ext cx="5786510" cy="24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Victor\Desktop\TCC\crono\TCC\SLIDES\Atividade Avaliativ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-14000" contrast="75000"/>
          </a:blip>
          <a:srcRect/>
          <a:stretch>
            <a:fillRect/>
          </a:stretch>
        </p:blipFill>
        <p:spPr bwMode="auto">
          <a:xfrm>
            <a:off x="214282" y="1428736"/>
            <a:ext cx="6215106" cy="507209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0" y="214290"/>
            <a:ext cx="9144000" cy="928694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714744" y="342900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Nariz entupido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786150" y="257174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Alergia na Pele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786150" y="4253219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Problema no estômago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86150" y="507207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Dor de cabeça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0" y="436227"/>
            <a:ext cx="92154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>
                <a:solidFill>
                  <a:schemeClr val="bg1"/>
                </a:solidFill>
              </a:rPr>
              <a:t>07- </a:t>
            </a:r>
            <a:r>
              <a:rPr lang="pt-BR" sz="2400" b="1" dirty="0">
                <a:solidFill>
                  <a:schemeClr val="bg1"/>
                </a:solidFill>
              </a:rPr>
              <a:t>Usuário referiu estar “Empolado”. O que significa?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928694" y="6488692"/>
            <a:ext cx="507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    G a m e   S h o w !   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857364"/>
            <a:ext cx="9144000" cy="2428892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79301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01 – “Ramo”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Roubo patológico/cleptomania (F63.2)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Leptospirose (A27)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Paralisia de Bell (G51.0)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Catarata (H26.9)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3357490" y="0"/>
            <a:ext cx="5786510" cy="24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Victor\Desktop\TCC\crono\TCC\SLIDES\Atividade Avaliativa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12000" contrast="50000"/>
          </a:blip>
          <a:srcRect/>
          <a:stretch>
            <a:fillRect/>
          </a:stretch>
        </p:blipFill>
        <p:spPr bwMode="auto">
          <a:xfrm>
            <a:off x="214282" y="1428736"/>
            <a:ext cx="6215106" cy="507209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0" y="214290"/>
            <a:ext cx="9144000" cy="928694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714744" y="342900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Tremor nos músculos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786150" y="257174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Insônia  4:20</a:t>
            </a:r>
            <a:r>
              <a:rPr lang="pt-BR" sz="2400" dirty="0" err="1"/>
              <a:t>am</a:t>
            </a: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786150" y="4253219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Cansaço extremo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86150" y="507207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Falta de ar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1470" y="43622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</a:rPr>
              <a:t>08- “</a:t>
            </a:r>
            <a:r>
              <a:rPr lang="pt-BR" sz="2600" b="1" dirty="0" err="1">
                <a:solidFill>
                  <a:schemeClr val="bg1"/>
                </a:solidFill>
              </a:rPr>
              <a:t>Tô</a:t>
            </a:r>
            <a:r>
              <a:rPr lang="pt-BR" sz="2600" b="1" dirty="0">
                <a:solidFill>
                  <a:schemeClr val="bg1"/>
                </a:solidFill>
              </a:rPr>
              <a:t> puxando”. O que significa?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928694" y="6488692"/>
            <a:ext cx="507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    G a m e   S h o w !   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928802"/>
            <a:ext cx="9144000" cy="2357454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15073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08 – “Dr. </a:t>
            </a:r>
            <a:r>
              <a:rPr lang="pt-BR" sz="2600" b="1" dirty="0" err="1">
                <a:solidFill>
                  <a:schemeClr val="bg1"/>
                </a:solidFill>
              </a:rPr>
              <a:t>tô</a:t>
            </a:r>
            <a:r>
              <a:rPr lang="pt-BR" sz="2600" b="1" dirty="0">
                <a:solidFill>
                  <a:schemeClr val="bg1"/>
                </a:solidFill>
              </a:rPr>
              <a:t> embrulhada!” </a:t>
            </a:r>
          </a:p>
          <a:p>
            <a:r>
              <a:rPr lang="pt-BR" sz="2600" b="1" dirty="0">
                <a:solidFill>
                  <a:schemeClr val="bg1"/>
                </a:solidFill>
              </a:rPr>
              <a:t>			a) Dor nas costas </a:t>
            </a:r>
          </a:p>
          <a:p>
            <a:r>
              <a:rPr lang="pt-BR" sz="2600" b="1" dirty="0">
                <a:solidFill>
                  <a:schemeClr val="bg1"/>
                </a:solidFill>
              </a:rPr>
              <a:t>			b) Má digestão</a:t>
            </a:r>
          </a:p>
          <a:p>
            <a:r>
              <a:rPr lang="pt-BR" sz="2600" b="1" dirty="0">
                <a:solidFill>
                  <a:schemeClr val="bg1"/>
                </a:solidFill>
              </a:rPr>
              <a:t>			c) Alergia de pele</a:t>
            </a:r>
          </a:p>
          <a:p>
            <a:r>
              <a:rPr lang="pt-BR" sz="2600" b="1" dirty="0">
                <a:solidFill>
                  <a:schemeClr val="bg1"/>
                </a:solidFill>
              </a:rPr>
              <a:t>			d) Grávida 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857520"/>
          </a:xfrm>
          <a:prstGeom prst="rect">
            <a:avLst/>
          </a:prstGeom>
          <a:solidFill>
            <a:srgbClr val="28579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07863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09 – “Murrinha”: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Falta de Ar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Cansaço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Inchaço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Dor no corpo todo 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85752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07863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09 – “</a:t>
            </a:r>
            <a:r>
              <a:rPr lang="pt-BR" sz="2600" b="1" dirty="0" err="1">
                <a:solidFill>
                  <a:schemeClr val="bg1"/>
                </a:solidFill>
              </a:rPr>
              <a:t>Russara</a:t>
            </a:r>
            <a:r>
              <a:rPr lang="pt-BR" sz="2600" b="1" dirty="0">
                <a:solidFill>
                  <a:schemeClr val="bg1"/>
                </a:solidFill>
              </a:rPr>
              <a:t>”: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Tosse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Coceira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Descamação da pele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Ansiedade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2000240"/>
            <a:ext cx="9144000" cy="2214578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143116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10 – “</a:t>
            </a:r>
            <a:r>
              <a:rPr lang="pt-BR" sz="2600" b="1" dirty="0" err="1">
                <a:solidFill>
                  <a:schemeClr val="bg1"/>
                </a:solidFill>
              </a:rPr>
              <a:t>Pilora</a:t>
            </a:r>
            <a:r>
              <a:rPr lang="pt-BR" sz="2600" b="1" dirty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Cansaço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Coceira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Desmaio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infecção por </a:t>
            </a:r>
            <a:r>
              <a:rPr lang="pt-BR" sz="2600" b="1" dirty="0" err="1">
                <a:solidFill>
                  <a:schemeClr val="bg1"/>
                </a:solidFill>
              </a:rPr>
              <a:t>Helicobacter</a:t>
            </a:r>
            <a:r>
              <a:rPr lang="pt-BR" sz="2600" b="1" dirty="0">
                <a:solidFill>
                  <a:schemeClr val="bg1"/>
                </a:solidFill>
              </a:rPr>
              <a:t> </a:t>
            </a:r>
            <a:r>
              <a:rPr lang="pt-BR" sz="2600" b="1" dirty="0" err="1">
                <a:solidFill>
                  <a:schemeClr val="bg1"/>
                </a:solidFill>
              </a:rPr>
              <a:t>pylori</a:t>
            </a:r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428892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07863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10 – “Fininha”: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Enjoo</a:t>
            </a:r>
            <a:endParaRPr lang="pt-BR" sz="2600" b="1" dirty="0">
              <a:solidFill>
                <a:schemeClr val="bg1"/>
              </a:solidFill>
            </a:endParaRP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Urticária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Diarréia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Verme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2000240"/>
            <a:ext cx="9144000" cy="2357454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222177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11 – “</a:t>
            </a:r>
            <a:r>
              <a:rPr lang="pt-BR" sz="2600" b="1" dirty="0" err="1">
                <a:solidFill>
                  <a:schemeClr val="bg1"/>
                </a:solidFill>
              </a:rPr>
              <a:t>Pustema</a:t>
            </a:r>
            <a:r>
              <a:rPr lang="pt-BR" sz="2600" b="1" dirty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Inflamação da pele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Prisão de ventre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Enjoo</a:t>
            </a:r>
            <a:endParaRPr lang="pt-BR" sz="2600" b="1" dirty="0">
              <a:solidFill>
                <a:schemeClr val="bg1"/>
              </a:solidFill>
            </a:endParaRPr>
          </a:p>
          <a:p>
            <a:pPr algn="ctr"/>
            <a:r>
              <a:rPr lang="pt-BR" sz="2600" b="1">
                <a:solidFill>
                  <a:schemeClr val="bg1"/>
                </a:solidFill>
              </a:rPr>
              <a:t>Desmaio</a:t>
            </a:r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857364"/>
            <a:ext cx="9144000" cy="2357454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79301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11 – “Doença do Mundo”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IST (A64)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Influenza (J11)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Conjuntivite não especificada (H10.9)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Hanseníase (A30)</a:t>
            </a:r>
          </a:p>
        </p:txBody>
      </p:sp>
      <p:sp>
        <p:nvSpPr>
          <p:cNvPr id="6" name="Retângulo 5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643206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0" y="2007863"/>
            <a:ext cx="92154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01 – “Estrebuchar”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a) Náusea e vômitos (R11)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b) Convulsão (R56)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c) Diarréia e </a:t>
            </a:r>
            <a:r>
              <a:rPr lang="pt-BR" sz="2600" b="1" dirty="0" err="1">
                <a:solidFill>
                  <a:schemeClr val="bg1"/>
                </a:solidFill>
              </a:rPr>
              <a:t>gastroenterite</a:t>
            </a:r>
            <a:r>
              <a:rPr lang="pt-BR" sz="2600" b="1" dirty="0">
                <a:solidFill>
                  <a:schemeClr val="bg1"/>
                </a:solidFill>
              </a:rPr>
              <a:t> de origem infecciosa presumível (A09)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d) Conjuntivite não especificada (H10.9)</a:t>
            </a: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  <a:p>
            <a:pPr algn="ctr"/>
            <a:endParaRPr lang="pt-BR" sz="2600" b="1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571768"/>
          </a:xfrm>
          <a:prstGeom prst="rect">
            <a:avLst/>
          </a:prstGeom>
          <a:solidFill>
            <a:srgbClr val="1655A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07863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02 – “Desovado”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Transtornos do testículo e do epidídimo (N51.1)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Testículo não-descido (Q53)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 Caxumba/Parotidite epidêmica (B26)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Priapismo</a:t>
            </a:r>
            <a:r>
              <a:rPr lang="pt-BR" sz="2600" b="1" dirty="0">
                <a:solidFill>
                  <a:schemeClr val="bg1"/>
                </a:solidFill>
              </a:rPr>
              <a:t> (N48.3)</a:t>
            </a:r>
          </a:p>
        </p:txBody>
      </p:sp>
      <p:sp>
        <p:nvSpPr>
          <p:cNvPr id="8" name="Retângulo 7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rgbClr val="285790"/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rgbClr val="28579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ímbolo de 'Não' 2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noSmoking">
            <a:avLst>
              <a:gd name="adj" fmla="val 12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go iesc final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337" y="1065270"/>
            <a:ext cx="8996257" cy="3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1785926"/>
            <a:ext cx="9144000" cy="2571768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1470" y="207167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</a:rPr>
              <a:t>02 – “Bucho quebrado”</a:t>
            </a:r>
          </a:p>
          <a:p>
            <a:pPr algn="ctr"/>
            <a:r>
              <a:rPr lang="pt-BR" sz="2600" b="1" dirty="0" err="1">
                <a:solidFill>
                  <a:schemeClr val="bg1"/>
                </a:solidFill>
              </a:rPr>
              <a:t>Hernia</a:t>
            </a:r>
            <a:r>
              <a:rPr lang="pt-BR" sz="2600" b="1" dirty="0">
                <a:solidFill>
                  <a:schemeClr val="bg1"/>
                </a:solidFill>
              </a:rPr>
              <a:t> </a:t>
            </a:r>
            <a:r>
              <a:rPr lang="pt-BR" sz="2600" b="1" dirty="0" err="1">
                <a:solidFill>
                  <a:schemeClr val="bg1"/>
                </a:solidFill>
              </a:rPr>
              <a:t>Iguinal</a:t>
            </a:r>
            <a:r>
              <a:rPr lang="pt-BR" sz="2600" b="1" dirty="0">
                <a:solidFill>
                  <a:schemeClr val="bg1"/>
                </a:solidFill>
              </a:rPr>
              <a:t> (K40)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Náusea e vômitos (R11)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 Dor lombar baixa (M54.5)</a:t>
            </a:r>
          </a:p>
          <a:p>
            <a:pPr algn="ctr"/>
            <a:r>
              <a:rPr lang="pt-BR" sz="2600" b="1" dirty="0">
                <a:solidFill>
                  <a:schemeClr val="bg1"/>
                </a:solidFill>
              </a:rPr>
              <a:t>Calculose do rim e do ureter (N20)</a:t>
            </a:r>
          </a:p>
        </p:txBody>
      </p:sp>
      <p:sp>
        <p:nvSpPr>
          <p:cNvPr id="9" name="Retângulo 8"/>
          <p:cNvSpPr/>
          <p:nvPr/>
        </p:nvSpPr>
        <p:spPr>
          <a:xfrm>
            <a:off x="928694" y="6000768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 r o f .   V i c t o r</a:t>
            </a: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a m e   S h o w !</a:t>
            </a:r>
            <a:endParaRPr lang="pt-BR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m relacionada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6" y="5723379"/>
            <a:ext cx="785786" cy="9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1036</Words>
  <Application>Microsoft Office PowerPoint</Application>
  <PresentationFormat>Apresentação na tela (4:3)</PresentationFormat>
  <Paragraphs>179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0" baseType="lpstr">
      <vt:lpstr>Orandakan Kana</vt:lpstr>
      <vt:lpstr>Arial</vt:lpstr>
      <vt:lpstr>Calibri</vt:lpstr>
      <vt:lpstr>HoratioDMed</vt:lpstr>
      <vt:lpstr>Tema do Office</vt:lpstr>
      <vt:lpstr>Comunica saude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</dc:creator>
  <cp:lastModifiedBy>Victor Menezes</cp:lastModifiedBy>
  <cp:revision>116</cp:revision>
  <dcterms:created xsi:type="dcterms:W3CDTF">2015-04-05T21:28:11Z</dcterms:created>
  <dcterms:modified xsi:type="dcterms:W3CDTF">2020-10-24T00:24:11Z</dcterms:modified>
</cp:coreProperties>
</file>