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6"/>
  </p:notesMasterIdLst>
  <p:handoutMasterIdLst>
    <p:handoutMasterId r:id="rId47"/>
  </p:handoutMasterIdLst>
  <p:sldIdLst>
    <p:sldId id="319" r:id="rId3"/>
    <p:sldId id="342" r:id="rId4"/>
    <p:sldId id="336" r:id="rId5"/>
    <p:sldId id="351" r:id="rId6"/>
    <p:sldId id="359" r:id="rId7"/>
    <p:sldId id="352" r:id="rId8"/>
    <p:sldId id="344" r:id="rId9"/>
    <p:sldId id="356" r:id="rId10"/>
    <p:sldId id="360" r:id="rId11"/>
    <p:sldId id="361" r:id="rId12"/>
    <p:sldId id="362" r:id="rId13"/>
    <p:sldId id="331" r:id="rId14"/>
    <p:sldId id="346" r:id="rId15"/>
    <p:sldId id="345" r:id="rId16"/>
    <p:sldId id="347" r:id="rId17"/>
    <p:sldId id="334" r:id="rId18"/>
    <p:sldId id="364" r:id="rId19"/>
    <p:sldId id="378" r:id="rId20"/>
    <p:sldId id="377" r:id="rId21"/>
    <p:sldId id="363" r:id="rId22"/>
    <p:sldId id="366" r:id="rId23"/>
    <p:sldId id="367" r:id="rId24"/>
    <p:sldId id="368" r:id="rId25"/>
    <p:sldId id="369" r:id="rId26"/>
    <p:sldId id="370" r:id="rId27"/>
    <p:sldId id="371" r:id="rId28"/>
    <p:sldId id="374" r:id="rId29"/>
    <p:sldId id="375" r:id="rId30"/>
    <p:sldId id="376" r:id="rId31"/>
    <p:sldId id="372" r:id="rId32"/>
    <p:sldId id="379" r:id="rId33"/>
    <p:sldId id="380" r:id="rId34"/>
    <p:sldId id="381" r:id="rId35"/>
    <p:sldId id="383" r:id="rId36"/>
    <p:sldId id="382" r:id="rId37"/>
    <p:sldId id="384" r:id="rId38"/>
    <p:sldId id="385" r:id="rId39"/>
    <p:sldId id="386" r:id="rId40"/>
    <p:sldId id="387" r:id="rId41"/>
    <p:sldId id="350" r:id="rId42"/>
    <p:sldId id="349" r:id="rId43"/>
    <p:sldId id="357" r:id="rId44"/>
    <p:sldId id="358" r:id="rId45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98024" autoAdjust="0"/>
  </p:normalViewPr>
  <p:slideViewPr>
    <p:cSldViewPr>
      <p:cViewPr>
        <p:scale>
          <a:sx n="66" d="100"/>
          <a:sy n="66" d="100"/>
        </p:scale>
        <p:origin x="-4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8F88C59-319B-4332-9A1D-2A62CFCB00D8}" type="datetimeFigureOut">
              <a:rPr lang="pt-BR" smtClean="0"/>
              <a:pPr/>
              <a:t>05/08/2020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16A41B8-7DC3-4DB6-84E4-E105629EAA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207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968B300D-05F0-4B43-940D-46DED5A791AD}" type="datetimeFigureOut">
              <a:rPr/>
              <a:pPr/>
              <a:t>28/11/2018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402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pt-BR"/>
            </a:lvl1pPr>
            <a:extLst/>
          </a:lstStyle>
          <a:p>
            <a:r>
              <a:rPr kumimoji="0" lang="pt-BR"/>
              <a:t>Clique para adicionar um título de álbum de fotos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/>
            </a:pPr>
            <a:endParaRPr kumimoji="0" lang="pt-B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data e outros detalhes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4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uperior: 3 Retrato com 2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18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18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18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18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28/11/2018</a:t>
            </a:fld>
            <a:endParaRPr kumimoji="0" lang="pt-B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isagem (Tela intei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pt-BR" i="0"/>
              <a:t>Clique no ícone</a:t>
            </a:r>
            <a:r>
              <a:rPr kumimoji="0" lang="pt-BR" i="0" baseline="0"/>
              <a:t> para adicionar uma </a:t>
            </a:r>
            <a:r>
              <a:rPr kumimoji="0" lang="pt-BR" i="0"/>
              <a:t>imagem de página inteira</a:t>
            </a:r>
            <a:endParaRPr kumimoji="0" lang="pt-BR" i="0" baseline="0"/>
          </a:p>
          <a:p>
            <a:pPr marL="0" marR="0" indent="0" algn="ctr">
              <a:buFontTx/>
              <a:buNone/>
            </a:pPr>
            <a:endParaRPr kumimoji="0" lang="pt-BR" i="0"/>
          </a:p>
          <a:p>
            <a:pPr algn="ctr">
              <a:buFontTx/>
              <a:buNone/>
            </a:pPr>
            <a:endParaRPr kumimoji="0" lang="pt-BR" i="0"/>
          </a:p>
          <a:p>
            <a:pPr algn="ctr">
              <a:buFontTx/>
              <a:buNone/>
            </a:pPr>
            <a:endParaRPr kumimoji="0" lang="pt-BR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pt-BR" baseline="0"/>
            </a:lvl1pPr>
            <a:extLst/>
          </a:lstStyle>
          <a:p>
            <a:r>
              <a:rPr kumimoji="0" lang="pt-BR"/>
              <a:t>Clique para adicionar um título de seção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pt-BR" sz="1800"/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pt-BR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pt-BR" sz="1200">
                <a:solidFill>
                  <a:schemeClr val="tx2"/>
                </a:solidFill>
              </a:rPr>
              <a:pPr/>
              <a:t>05/08/2020</a:t>
            </a:fld>
            <a:endParaRPr kumimoji="0" lang="pt-B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pt-B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pt-B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pt-BR" sz="1200">
                <a:solidFill>
                  <a:schemeClr val="tx2"/>
                </a:solidFill>
              </a:rPr>
              <a:pPr algn="r"/>
              <a:t>‹nº›</a:t>
            </a:fld>
            <a:endParaRPr kumimoji="0" lang="pt-B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pt-B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pt-BR">
          <a:solidFill>
            <a:schemeClr val="tx2"/>
          </a:solidFill>
        </a:defRPr>
      </a:lvl2pPr>
      <a:lvl3pPr eaLnBrk="1" latinLnBrk="0" hangingPunct="1">
        <a:defRPr kumimoji="0" lang="pt-BR">
          <a:solidFill>
            <a:schemeClr val="tx2"/>
          </a:solidFill>
        </a:defRPr>
      </a:lvl3pPr>
      <a:lvl4pPr eaLnBrk="1" latinLnBrk="0" hangingPunct="1">
        <a:defRPr kumimoji="0" lang="pt-BR">
          <a:solidFill>
            <a:schemeClr val="tx2"/>
          </a:solidFill>
        </a:defRPr>
      </a:lvl4pPr>
      <a:lvl5pPr eaLnBrk="1" latinLnBrk="0" hangingPunct="1">
        <a:defRPr kumimoji="0" lang="pt-BR">
          <a:solidFill>
            <a:schemeClr val="tx2"/>
          </a:solidFill>
        </a:defRPr>
      </a:lvl5pPr>
      <a:lvl6pPr eaLnBrk="1" latinLnBrk="0" hangingPunct="1">
        <a:defRPr kumimoji="0" lang="pt-BR">
          <a:solidFill>
            <a:schemeClr val="tx2"/>
          </a:solidFill>
        </a:defRPr>
      </a:lvl6pPr>
      <a:lvl7pPr eaLnBrk="1" latinLnBrk="0" hangingPunct="1">
        <a:defRPr kumimoji="0" lang="pt-BR">
          <a:solidFill>
            <a:schemeClr val="tx2"/>
          </a:solidFill>
        </a:defRPr>
      </a:lvl7pPr>
      <a:lvl8pPr eaLnBrk="1" latinLnBrk="0" hangingPunct="1">
        <a:defRPr kumimoji="0" lang="pt-BR">
          <a:solidFill>
            <a:schemeClr val="tx2"/>
          </a:solidFill>
        </a:defRPr>
      </a:lvl8pPr>
      <a:lvl9pPr eaLnBrk="1" latinLnBrk="0" hangingPunct="1">
        <a:defRPr kumimoji="0" lang="pt-B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pt-B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pt-B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pt-B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pt-B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pt-B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GCQfMWAikyU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2.jpeg"/><Relationship Id="rId2" Type="http://schemas.openxmlformats.org/officeDocument/2006/relationships/hyperlink" Target="https://super.abril.com.br/blog/oraculo/qual-a-diferenca-entre-totalitarismo-e-ditadur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u6jgWxkbR7A" TargetMode="External"/><Relationship Id="rId11" Type="http://schemas.openxmlformats.org/officeDocument/2006/relationships/hyperlink" Target="https://www.politize.com.br/autoritarismo/" TargetMode="External"/><Relationship Id="rId5" Type="http://schemas.openxmlformats.org/officeDocument/2006/relationships/image" Target="../media/image20.jpeg"/><Relationship Id="rId10" Type="http://schemas.openxmlformats.org/officeDocument/2006/relationships/slide" Target="slide1.xml"/><Relationship Id="rId4" Type="http://schemas.openxmlformats.org/officeDocument/2006/relationships/hyperlink" Target="http://www.scielo.br/pdf/ea/v22n62/a10v2262.pdf" TargetMode="External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GgbLunN6A" TargetMode="Externa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forms.gle/wDCdgw3YLnXFsfHa9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historiadigital.org/jogos/jogo-armas-historica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admacommunication.files.wordpress.com/2017/02/f-scott-fitzgerald-o-grande-gatsby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4G0ksi_AT2Y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10381" y="3962400"/>
            <a:ext cx="5323238" cy="1066800"/>
          </a:xfrm>
        </p:spPr>
        <p:txBody>
          <a:bodyPr>
            <a:normAutofit/>
          </a:bodyPr>
          <a:lstStyle>
            <a:extLst/>
          </a:lstStyle>
          <a:p>
            <a:r>
              <a:rPr lang="pt-BR" sz="3100" b="1" dirty="0" smtClean="0">
                <a:effectLst/>
              </a:rPr>
              <a:t>“A </a:t>
            </a:r>
            <a:r>
              <a:rPr lang="pt-BR" sz="3100" b="1" dirty="0">
                <a:effectLst/>
              </a:rPr>
              <a:t>História em ação”</a:t>
            </a: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458647" y="4941169"/>
            <a:ext cx="4226706" cy="360039"/>
          </a:xfrm>
        </p:spPr>
        <p:txBody>
          <a:bodyPr/>
          <a:lstStyle/>
          <a:p>
            <a:r>
              <a:rPr lang="pt-BR" dirty="0" smtClean="0"/>
              <a:t>Reflexões sobre o Fascismo e Nazismo</a:t>
            </a:r>
            <a:endParaRPr lang="pt-BR" dirty="0"/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970843" y="260648"/>
            <a:ext cx="7202315" cy="10668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pt-BR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pt-BR">
                <a:solidFill>
                  <a:schemeClr val="tx2"/>
                </a:solidFill>
              </a:defRPr>
            </a:lvl2pPr>
            <a:lvl3pPr eaLnBrk="1" latinLnBrk="0" hangingPunct="1">
              <a:defRPr kumimoji="0" lang="pt-BR">
                <a:solidFill>
                  <a:schemeClr val="tx2"/>
                </a:solidFill>
              </a:defRPr>
            </a:lvl3pPr>
            <a:lvl4pPr eaLnBrk="1" latinLnBrk="0" hangingPunct="1">
              <a:defRPr kumimoji="0" lang="pt-BR">
                <a:solidFill>
                  <a:schemeClr val="tx2"/>
                </a:solidFill>
              </a:defRPr>
            </a:lvl4pPr>
            <a:lvl5pPr eaLnBrk="1" latinLnBrk="0" hangingPunct="1">
              <a:defRPr kumimoji="0" lang="pt-BR">
                <a:solidFill>
                  <a:schemeClr val="tx2"/>
                </a:solidFill>
              </a:defRPr>
            </a:lvl5pPr>
            <a:lvl6pPr eaLnBrk="1" latinLnBrk="0" hangingPunct="1">
              <a:defRPr kumimoji="0" lang="pt-BR">
                <a:solidFill>
                  <a:schemeClr val="tx2"/>
                </a:solidFill>
              </a:defRPr>
            </a:lvl6pPr>
            <a:lvl7pPr eaLnBrk="1" latinLnBrk="0" hangingPunct="1">
              <a:defRPr kumimoji="0" lang="pt-BR">
                <a:solidFill>
                  <a:schemeClr val="tx2"/>
                </a:solidFill>
              </a:defRPr>
            </a:lvl7pPr>
            <a:lvl8pPr eaLnBrk="1" latinLnBrk="0" hangingPunct="1">
              <a:defRPr kumimoji="0" lang="pt-BR">
                <a:solidFill>
                  <a:schemeClr val="tx2"/>
                </a:solidFill>
              </a:defRPr>
            </a:lvl8pPr>
            <a:lvl9pPr eaLnBrk="1" latinLnBrk="0" hangingPunct="1">
              <a:defRPr kumimoji="0" lang="pt-BR">
                <a:solidFill>
                  <a:schemeClr val="tx2"/>
                </a:solidFill>
              </a:defRPr>
            </a:lvl9pPr>
            <a:extLst/>
          </a:lstStyle>
          <a:p>
            <a:r>
              <a:rPr lang="pt-BR" sz="4000" b="1" kern="0" dirty="0" smtClean="0">
                <a:effectLst/>
              </a:rPr>
              <a:t>“Regimes Totalitários”</a:t>
            </a:r>
            <a:endParaRPr lang="pt-BR" sz="4000" b="1" kern="0" dirty="0">
              <a:effectLst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18" b="18318"/>
          <a:stretch>
            <a:fillRect/>
          </a:stretch>
        </p:blipFill>
        <p:spPr>
          <a:xfrm>
            <a:off x="3429000" y="1600200"/>
            <a:ext cx="2286000" cy="2286000"/>
          </a:xfrm>
        </p:spPr>
      </p:pic>
      <p:sp>
        <p:nvSpPr>
          <p:cNvPr id="5" name="Retângulo de cantos arredondados 4">
            <a:hlinkClick r:id="rId4" action="ppaction://hlinksldjump"/>
          </p:cNvPr>
          <p:cNvSpPr/>
          <p:nvPr/>
        </p:nvSpPr>
        <p:spPr>
          <a:xfrm>
            <a:off x="3419872" y="5445224"/>
            <a:ext cx="2304256" cy="8640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aqui para iniciar!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5257800" y="188640"/>
            <a:ext cx="3505200" cy="6336704"/>
          </a:xfrm>
        </p:spPr>
        <p:txBody>
          <a:bodyPr/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A esquerda, uma mercearia bem abastecida nos Estados Unidos na década de 1920.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O desenvolvimento econômico não foi acompanhado por aumento nos salários e na renda dos trabalhadores. Essa estagnação salarial, incompatível com o crescimento da produtividade, acentuou a desigualdade na distribuição da renda – apenas 5% da população detinham um terço da renda do país – e impossibilitava o aumento do consumo para a maioria dos estadunidenses. A dificuldade para expandir o consumo interno, enquanto a produção do país aumentava, resultou numa grande estocagem de mercadorias. </a:t>
            </a:r>
            <a:r>
              <a:rPr lang="pt-BR" sz="1600" dirty="0" smtClean="0">
                <a:latin typeface="Arial" pitchFamily="34" charset="0"/>
                <a:ea typeface="Times New Roman"/>
                <a:cs typeface="Arial" pitchFamily="34" charset="0"/>
              </a:rPr>
              <a:t>(VICENTINO, p. 99, 2016).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Uma mercearia bem abastecida nos Estados Unidos na dÃ©cada de 1920.  : Foto de NotÃ­cias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3716" r="237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67544" y="476672"/>
            <a:ext cx="8229600" cy="1447800"/>
          </a:xfrm>
        </p:spPr>
        <p:txBody>
          <a:bodyPr/>
          <a:lstStyle/>
          <a:p>
            <a:r>
              <a:rPr lang="pt-BR" dirty="0" smtClean="0"/>
              <a:t>Desafio!!!</a:t>
            </a:r>
          </a:p>
          <a:p>
            <a:r>
              <a:rPr lang="pt-BR" dirty="0" smtClean="0"/>
              <a:t>Como está seu inglês???</a:t>
            </a:r>
          </a:p>
          <a:p>
            <a:r>
              <a:rPr lang="pt-BR" dirty="0" smtClean="0"/>
              <a:t>Acesse o vídeo a seguir e assista a um documentário sobre A crise da Bolsa de Nova York e a Grande Depressão.</a:t>
            </a:r>
            <a:endParaRPr lang="pt-BR" dirty="0"/>
          </a:p>
        </p:txBody>
      </p:sp>
      <p:pic>
        <p:nvPicPr>
          <p:cNvPr id="53254" name="Picture 6" descr="Resultado de imagem para a grande depressÃ£o e a crise de 1929">
            <a:hlinkClick r:id="rId2"/>
          </p:cNvPr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 cstate="print"/>
          <a:srcRect t="8164" b="8164"/>
          <a:stretch>
            <a:fillRect/>
          </a:stretch>
        </p:blipFill>
        <p:spPr bwMode="auto">
          <a:xfrm>
            <a:off x="457200" y="2057400"/>
            <a:ext cx="8229600" cy="4467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6041"/>
            <a:ext cx="2399841" cy="3582063"/>
          </a:xfrm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4"/>
          </p:nvPr>
        </p:nvSpPr>
        <p:spPr>
          <a:xfrm>
            <a:off x="526932" y="6054081"/>
            <a:ext cx="1993032" cy="399255"/>
          </a:xfrm>
        </p:spPr>
        <p:txBody>
          <a:bodyPr/>
          <a:lstStyle>
            <a:extLst/>
          </a:lstStyle>
          <a:p>
            <a:r>
              <a:rPr lang="pt-PT" dirty="0"/>
              <a:t>Benito Mussolini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3712096" y="6054081"/>
            <a:ext cx="1431776" cy="399255"/>
          </a:xfrm>
        </p:spPr>
        <p:txBody>
          <a:bodyPr/>
          <a:lstStyle/>
          <a:p>
            <a:r>
              <a:rPr lang="pt-PT" dirty="0"/>
              <a:t>Adolf Hitler</a:t>
            </a:r>
          </a:p>
          <a:p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3059832" y="2284725"/>
            <a:ext cx="2736304" cy="3650280"/>
          </a:xfrm>
        </p:spPr>
      </p:pic>
      <p:sp>
        <p:nvSpPr>
          <p:cNvPr id="7" name="Retângulo 6"/>
          <p:cNvSpPr/>
          <p:nvPr/>
        </p:nvSpPr>
        <p:spPr>
          <a:xfrm>
            <a:off x="323528" y="332656"/>
            <a:ext cx="8496944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700" b="1" dirty="0"/>
              <a:t>REGIMES TOTALITÁRIOS:</a:t>
            </a:r>
          </a:p>
          <a:p>
            <a:pPr algn="ctr"/>
            <a:r>
              <a:rPr lang="pt-BR" sz="3700" b="1" dirty="0" smtClean="0"/>
              <a:t>FASCISMO, NAZISMO e STALINISMO</a:t>
            </a:r>
            <a:endParaRPr lang="pt-BR" sz="3700" b="1" dirty="0"/>
          </a:p>
        </p:txBody>
      </p:sp>
      <p:sp>
        <p:nvSpPr>
          <p:cNvPr id="13" name="Espaço Reservado para Texto 4"/>
          <p:cNvSpPr txBox="1">
            <a:spLocks/>
          </p:cNvSpPr>
          <p:nvPr/>
        </p:nvSpPr>
        <p:spPr>
          <a:xfrm>
            <a:off x="6736432" y="6054081"/>
            <a:ext cx="1431776" cy="399255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pt-BR" kern="0" dirty="0" smtClean="0"/>
              <a:t>Josef Stalin.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Espaço Reservado para 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2736304" cy="367240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60" y="1124744"/>
            <a:ext cx="3744216" cy="37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228600" y="5740896"/>
            <a:ext cx="8686800" cy="424408"/>
          </a:xfrm>
        </p:spPr>
        <p:txBody>
          <a:bodyPr>
            <a:noAutofit/>
          </a:bodyPr>
          <a:lstStyle/>
          <a:p>
            <a:r>
              <a:rPr lang="pt-BR" sz="3200" dirty="0" smtClean="0"/>
              <a:t>Mas antes, vamos explorar alguns conceitos?!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66137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Imagem 16">
            <a:hlinkClick r:id="rId2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2" r="21442"/>
          <a:stretch>
            <a:fillRect/>
          </a:stretch>
        </p:blipFill>
        <p:spPr/>
      </p:pic>
      <p:pic>
        <p:nvPicPr>
          <p:cNvPr id="18" name="Espaço Reservado para Imagem 17">
            <a:hlinkClick r:id="rId4"/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33" b="4433"/>
          <a:stretch>
            <a:fillRect/>
          </a:stretch>
        </p:blipFill>
        <p:spPr/>
      </p:pic>
      <p:pic>
        <p:nvPicPr>
          <p:cNvPr id="22" name="Espaço Reservado para Imagem 21">
            <a:hlinkClick r:id="rId6"/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2331028" cy="3024336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 smtClean="0"/>
              <a:t>O que é totalitarismo?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 smtClean="0"/>
              <a:t>O que é autoritarismo?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t-BR" dirty="0" smtClean="0"/>
              <a:t>O que é nacionalismo?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democracia?</a:t>
            </a:r>
          </a:p>
          <a:p>
            <a:endParaRPr lang="pt-BR" dirty="0"/>
          </a:p>
        </p:txBody>
      </p:sp>
      <p:sp>
        <p:nvSpPr>
          <p:cNvPr id="14" name="Seta para a direita 13">
            <a:hlinkClick r:id="rId8" action="ppaction://hlinksldjump"/>
          </p:cNvPr>
          <p:cNvSpPr/>
          <p:nvPr/>
        </p:nvSpPr>
        <p:spPr>
          <a:xfrm>
            <a:off x="7380312" y="5904656"/>
            <a:ext cx="1440160" cy="7647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SEGUIR</a:t>
            </a:r>
            <a:endParaRPr lang="pt-BR" dirty="0"/>
          </a:p>
        </p:txBody>
      </p:sp>
      <p:sp>
        <p:nvSpPr>
          <p:cNvPr id="15" name="Seta para a direita 14">
            <a:hlinkClick r:id="rId9" action="ppaction://hlinksldjump"/>
          </p:cNvPr>
          <p:cNvSpPr/>
          <p:nvPr/>
        </p:nvSpPr>
        <p:spPr>
          <a:xfrm rot="10800000" flipV="1">
            <a:off x="323528" y="5890283"/>
            <a:ext cx="1440160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VOLTAR</a:t>
            </a:r>
            <a:endParaRPr lang="pt-BR" dirty="0"/>
          </a:p>
        </p:txBody>
      </p:sp>
      <p:sp>
        <p:nvSpPr>
          <p:cNvPr id="16" name="Retângulo de cantos arredondados 15">
            <a:hlinkClick r:id="rId10" action="ppaction://hlinksldjump"/>
          </p:cNvPr>
          <p:cNvSpPr/>
          <p:nvPr/>
        </p:nvSpPr>
        <p:spPr>
          <a:xfrm>
            <a:off x="4031940" y="6453336"/>
            <a:ext cx="1080120" cy="2880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INÍCIO</a:t>
            </a:r>
            <a:endParaRPr lang="pt-BR" dirty="0"/>
          </a:p>
        </p:txBody>
      </p:sp>
      <p:pic>
        <p:nvPicPr>
          <p:cNvPr id="21" name="Espaço Reservado para Imagem 20">
            <a:hlinkClick r:id="rId11"/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2304256" cy="3024336"/>
          </a:xfrm>
        </p:spPr>
      </p:pic>
      <p:sp>
        <p:nvSpPr>
          <p:cNvPr id="23" name="Seta em curva para a esquerda 22"/>
          <p:cNvSpPr/>
          <p:nvPr/>
        </p:nvSpPr>
        <p:spPr>
          <a:xfrm rot="19853298" flipH="1">
            <a:off x="1187321" y="4159832"/>
            <a:ext cx="694148" cy="1363064"/>
          </a:xfrm>
          <a:prstGeom prst="curvedLeftArrow">
            <a:avLst>
              <a:gd name="adj1" fmla="val 25000"/>
              <a:gd name="adj2" fmla="val 50000"/>
              <a:gd name="adj3" fmla="val 45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a esquerda 23"/>
          <p:cNvSpPr/>
          <p:nvPr/>
        </p:nvSpPr>
        <p:spPr>
          <a:xfrm rot="2814705">
            <a:off x="7583288" y="4278101"/>
            <a:ext cx="700295" cy="1254126"/>
          </a:xfrm>
          <a:prstGeom prst="curvedLeftArrow">
            <a:avLst>
              <a:gd name="adj1" fmla="val 25000"/>
              <a:gd name="adj2" fmla="val 50000"/>
              <a:gd name="adj3" fmla="val 45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a esquerda 24"/>
          <p:cNvSpPr/>
          <p:nvPr/>
        </p:nvSpPr>
        <p:spPr>
          <a:xfrm rot="9013352" flipH="1">
            <a:off x="7391412" y="734931"/>
            <a:ext cx="839698" cy="1427888"/>
          </a:xfrm>
          <a:prstGeom prst="curvedLeftArrow">
            <a:avLst>
              <a:gd name="adj1" fmla="val 25000"/>
              <a:gd name="adj2" fmla="val 50000"/>
              <a:gd name="adj3" fmla="val 45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ta em curva para a esquerda 25"/>
          <p:cNvSpPr/>
          <p:nvPr/>
        </p:nvSpPr>
        <p:spPr>
          <a:xfrm rot="12134282">
            <a:off x="1141527" y="927403"/>
            <a:ext cx="759903" cy="1427888"/>
          </a:xfrm>
          <a:prstGeom prst="curvedLeftArrow">
            <a:avLst>
              <a:gd name="adj1" fmla="val 25000"/>
              <a:gd name="adj2" fmla="val 50000"/>
              <a:gd name="adj3" fmla="val 45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38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644008" y="5013176"/>
            <a:ext cx="4118992" cy="1728192"/>
          </a:xfrm>
        </p:spPr>
        <p:txBody>
          <a:bodyPr/>
          <a:lstStyle/>
          <a:p>
            <a:r>
              <a:rPr lang="pt-BR" sz="1200" dirty="0"/>
              <a:t>Pôster de propaganda nazista, datado de 1932. No topo, </a:t>
            </a:r>
            <a:r>
              <a:rPr lang="pt-BR" sz="1200" dirty="0" smtClean="0"/>
              <a:t>está escrito </a:t>
            </a:r>
            <a:r>
              <a:rPr lang="pt-BR" sz="1200" dirty="0"/>
              <a:t>“Estamos construindo!” Abaixo, à esquerda, sob </a:t>
            </a:r>
            <a:r>
              <a:rPr lang="pt-BR" sz="1200" dirty="0" smtClean="0"/>
              <a:t>a indicação </a:t>
            </a:r>
            <a:r>
              <a:rPr lang="pt-BR" sz="1200" dirty="0"/>
              <a:t>“Nossos tijolos”, aparecem listados “Trabalho</a:t>
            </a:r>
            <a:r>
              <a:rPr lang="pt-BR" sz="1200" dirty="0" smtClean="0"/>
              <a:t>”, “</a:t>
            </a:r>
            <a:r>
              <a:rPr lang="pt-BR" sz="1200" dirty="0"/>
              <a:t>Liberdade” e “Pão”. Do lado direito, sob a indicação “</a:t>
            </a:r>
            <a:r>
              <a:rPr lang="pt-BR" sz="1200" dirty="0" smtClean="0"/>
              <a:t>Projetos dos </a:t>
            </a:r>
            <a:r>
              <a:rPr lang="pt-BR" sz="1200" dirty="0"/>
              <a:t>outros”, nos papéis levantados pelas </a:t>
            </a:r>
            <a:r>
              <a:rPr lang="pt-BR" sz="1200" dirty="0" smtClean="0"/>
              <a:t>personagens menores</a:t>
            </a:r>
            <a:r>
              <a:rPr lang="pt-BR" sz="1200" dirty="0"/>
              <a:t>, lemos “promessas, mentiras, </a:t>
            </a:r>
            <a:r>
              <a:rPr lang="pt-BR" sz="1200" dirty="0" smtClean="0"/>
              <a:t>desemprego, degradação </a:t>
            </a:r>
            <a:r>
              <a:rPr lang="pt-BR" sz="1200" dirty="0"/>
              <a:t>social, corrupção, terror e redução dos serviços”.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96" t="-2769" b="5908"/>
          <a:stretch/>
        </p:blipFill>
        <p:spPr bwMode="auto">
          <a:xfrm>
            <a:off x="251520" y="-27384"/>
            <a:ext cx="4176453" cy="677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188640"/>
            <a:ext cx="331236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Os movimentos </a:t>
            </a:r>
            <a:r>
              <a:rPr lang="pt-BR" dirty="0" smtClean="0"/>
              <a:t>totalitários caracterizaram-se pela intensa propaganda </a:t>
            </a:r>
            <a:r>
              <a:rPr lang="pt-BR" dirty="0"/>
              <a:t>e por frequentes desfiles cívicos, com forte </a:t>
            </a:r>
            <a:r>
              <a:rPr lang="pt-BR" dirty="0" smtClean="0"/>
              <a:t>apelo patriótico.</a:t>
            </a:r>
            <a:endParaRPr lang="pt-BR" dirty="0"/>
          </a:p>
        </p:txBody>
      </p:sp>
      <p:sp>
        <p:nvSpPr>
          <p:cNvPr id="5" name="Seta para a esquerda e para cima 4"/>
          <p:cNvSpPr/>
          <p:nvPr/>
        </p:nvSpPr>
        <p:spPr>
          <a:xfrm>
            <a:off x="5076056" y="1844824"/>
            <a:ext cx="1944216" cy="1944216"/>
          </a:xfrm>
          <a:prstGeom prst="leftUpArrow">
            <a:avLst>
              <a:gd name="adj1" fmla="val 6326"/>
              <a:gd name="adj2" fmla="val 7599"/>
              <a:gd name="adj3" fmla="val 11419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547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1"/>
          </p:nvPr>
        </p:nvSpPr>
        <p:spPr>
          <a:xfrm>
            <a:off x="683568" y="476672"/>
            <a:ext cx="8079432" cy="4896544"/>
          </a:xfrm>
        </p:spPr>
        <p:txBody>
          <a:bodyPr anchor="t"/>
          <a:lstStyle>
            <a:extLst/>
          </a:lstStyle>
          <a:p>
            <a:pPr algn="just"/>
            <a:r>
              <a:rPr lang="pt-BR" sz="2800" dirty="0" smtClean="0"/>
              <a:t>Vamos conhecer outras  características </a:t>
            </a:r>
            <a:r>
              <a:rPr lang="pt-BR" sz="2800" dirty="0"/>
              <a:t>do totalitarismo </a:t>
            </a:r>
            <a:r>
              <a:rPr lang="pt-BR" sz="2800" dirty="0" smtClean="0"/>
              <a:t>europeu?</a:t>
            </a:r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Estado era visto como superior aos indivíduos pelos </a:t>
            </a:r>
            <a:r>
              <a:rPr lang="pt-BR" sz="2800" dirty="0" smtClean="0"/>
              <a:t>partidos </a:t>
            </a:r>
            <a:r>
              <a:rPr lang="pt-BR" sz="2800" dirty="0"/>
              <a:t>totalitários, que negavam o individualismo liberal, </a:t>
            </a:r>
            <a:r>
              <a:rPr lang="pt-BR" sz="2800" dirty="0" smtClean="0"/>
              <a:t>afirmando </a:t>
            </a:r>
            <a:r>
              <a:rPr lang="pt-BR" sz="2800" dirty="0"/>
              <a:t>que o todo era mais importante do que as </a:t>
            </a:r>
            <a:r>
              <a:rPr lang="pt-BR" sz="2800" dirty="0" smtClean="0"/>
              <a:t>partes.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Daí </a:t>
            </a:r>
            <a:r>
              <a:rPr lang="pt-BR" sz="2800" dirty="0"/>
              <a:t>o </a:t>
            </a:r>
            <a:r>
              <a:rPr lang="pt-BR" sz="2800" dirty="0" smtClean="0"/>
              <a:t>nome _ _ _ _ _ _ _ _ _ _ _ _ _ </a:t>
            </a:r>
          </a:p>
          <a:p>
            <a:pPr algn="just"/>
            <a:r>
              <a:rPr lang="pt-BR" sz="2800" dirty="0" smtClean="0"/>
              <a:t>Complete o espaço acima para continuar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395536" y="5805264"/>
            <a:ext cx="201622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DEMOCRACIA</a:t>
            </a:r>
            <a:endParaRPr lang="pt-BR" dirty="0"/>
          </a:p>
        </p:txBody>
      </p:sp>
      <p:sp>
        <p:nvSpPr>
          <p:cNvPr id="12" name="Retângulo 11">
            <a:hlinkClick r:id="rId3" action="ppaction://hlinksldjump"/>
          </p:cNvPr>
          <p:cNvSpPr/>
          <p:nvPr/>
        </p:nvSpPr>
        <p:spPr>
          <a:xfrm>
            <a:off x="2987824" y="5798546"/>
            <a:ext cx="2448272" cy="33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AUTORITARISMO</a:t>
            </a:r>
            <a:endParaRPr lang="pt-BR" dirty="0"/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6156176" y="5805264"/>
            <a:ext cx="237626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TOTALITARISMO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251520" y="288032"/>
            <a:ext cx="8640960" cy="1268760"/>
          </a:xfrm>
        </p:spPr>
        <p:txBody>
          <a:bodyPr/>
          <a:lstStyle/>
          <a:p>
            <a:pPr algn="ctr"/>
            <a:r>
              <a:rPr lang="pt-BR" sz="3600" dirty="0" smtClean="0"/>
              <a:t>Veremos a seguir as características básicas dos Regimes Totalitários</a:t>
            </a:r>
            <a:endParaRPr lang="pt-BR" sz="3600" dirty="0"/>
          </a:p>
        </p:txBody>
      </p:sp>
      <p:pic>
        <p:nvPicPr>
          <p:cNvPr id="1026" name="Picture 2" descr="Resultado de imagem para regimes totalitÃ¡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060849"/>
            <a:ext cx="720079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57200" y="2188772"/>
            <a:ext cx="8229600" cy="2480456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/>
              <a:t>A doutrina nazifascista caracterizava-se basicamente pelos seguintes pontos</a:t>
            </a:r>
            <a:endParaRPr lang="pt-BR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95536" y="476672"/>
            <a:ext cx="8352928" cy="5924128"/>
          </a:xfrm>
        </p:spPr>
        <p:txBody>
          <a:bodyPr/>
          <a:lstStyle/>
          <a:p>
            <a:pPr algn="just"/>
            <a:r>
              <a:rPr lang="pt-BR" dirty="0" smtClean="0"/>
              <a:t>• </a:t>
            </a:r>
            <a:r>
              <a:rPr lang="pt-BR" b="1" dirty="0" smtClean="0"/>
              <a:t>totalitarismo</a:t>
            </a:r>
            <a:r>
              <a:rPr lang="pt-BR" dirty="0" smtClean="0"/>
              <a:t>, em que o Partido Fascista ou Nazista confundia-se com o Estado, formando a síntese das aspirações nacionais;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nacionalismo</a:t>
            </a:r>
            <a:r>
              <a:rPr lang="pt-BR" dirty="0" smtClean="0"/>
              <a:t>, propondo a subordinação do indivíduo aos interesses da nação;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idealismo</a:t>
            </a:r>
            <a:r>
              <a:rPr lang="pt-BR" dirty="0" smtClean="0"/>
              <a:t>, acreditando no poder transformador das ideias e convicções;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romantismo</a:t>
            </a:r>
            <a:r>
              <a:rPr lang="pt-BR" dirty="0" smtClean="0"/>
              <a:t>, que negava a razão como solucionadora dos problemas nacionais, defendendo, ao contrário, que somente a fé, o autossacrifício, o heroísmo e a força seriam capazes de superar as dificuldades;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autoritarismo</a:t>
            </a:r>
            <a:r>
              <a:rPr lang="pt-BR" dirty="0" smtClean="0"/>
              <a:t>, segundo o qual a autoridade do líder – o </a:t>
            </a:r>
            <a:r>
              <a:rPr lang="pt-BR" dirty="0" err="1" smtClean="0"/>
              <a:t>Duce</a:t>
            </a:r>
            <a:r>
              <a:rPr lang="pt-BR" dirty="0" smtClean="0"/>
              <a:t> (na Itália) ou o </a:t>
            </a:r>
            <a:r>
              <a:rPr lang="pt-BR" dirty="0" err="1" smtClean="0"/>
              <a:t>FŸhrer</a:t>
            </a:r>
            <a:r>
              <a:rPr lang="pt-BR" dirty="0" smtClean="0"/>
              <a:t> (na Alemanha) – era indiscutível;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militarismo</a:t>
            </a:r>
            <a:r>
              <a:rPr lang="pt-BR" dirty="0" smtClean="0"/>
              <a:t>, que possibilitaria a salvação nacional por meio da luta e da guerra;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 </a:t>
            </a:r>
            <a:r>
              <a:rPr lang="pt-BR" b="1" dirty="0" smtClean="0"/>
              <a:t>anticomunismo.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12" name="Espaço Reservado para Imagem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53" b="8353"/>
          <a:stretch>
            <a:fillRect/>
          </a:stretch>
        </p:blipFill>
        <p:spPr/>
      </p:pic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pt-BR" dirty="0" smtClean="0"/>
              <a:t>Início dos anos 1920 no Estados Unidos da América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pt-BR" dirty="0" smtClean="0"/>
              <a:t>Família norte-americana da década de 1930</a:t>
            </a:r>
            <a:endParaRPr lang="pt-BR" dirty="0"/>
          </a:p>
        </p:txBody>
      </p:sp>
      <p:sp>
        <p:nvSpPr>
          <p:cNvPr id="13" name="Espaço Reservado para Texto 4"/>
          <p:cNvSpPr txBox="1">
            <a:spLocks/>
          </p:cNvSpPr>
          <p:nvPr/>
        </p:nvSpPr>
        <p:spPr>
          <a:xfrm>
            <a:off x="683568" y="505619"/>
            <a:ext cx="7776864" cy="619125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pt-BR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pt-BR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pt-BR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200" kern="0" smtClean="0"/>
              <a:t>Contextualizando o início do Século XX</a:t>
            </a:r>
            <a:endParaRPr lang="pt-BR" sz="3200" kern="0" dirty="0"/>
          </a:p>
        </p:txBody>
      </p:sp>
      <p:sp>
        <p:nvSpPr>
          <p:cNvPr id="16" name="Seta para a direita 15">
            <a:hlinkClick r:id="rId4" action="ppaction://hlinksldjump"/>
          </p:cNvPr>
          <p:cNvSpPr/>
          <p:nvPr/>
        </p:nvSpPr>
        <p:spPr>
          <a:xfrm>
            <a:off x="7380312" y="5904656"/>
            <a:ext cx="1440160" cy="7647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SEGUIR</a:t>
            </a:r>
            <a:endParaRPr lang="pt-BR" dirty="0"/>
          </a:p>
        </p:txBody>
      </p:sp>
      <p:sp>
        <p:nvSpPr>
          <p:cNvPr id="18" name="Seta para a direita 17">
            <a:hlinkClick r:id="rId5" action="ppaction://hlinksldjump"/>
          </p:cNvPr>
          <p:cNvSpPr/>
          <p:nvPr/>
        </p:nvSpPr>
        <p:spPr>
          <a:xfrm rot="10800000" flipV="1">
            <a:off x="323528" y="5890283"/>
            <a:ext cx="1440160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VOLTAR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4567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otalitarianism-the-individual-does-not-coun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2852" r="22852"/>
          <a:stretch>
            <a:fillRect/>
          </a:stretch>
        </p:blipFill>
        <p:spPr/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 defesa dos interesses nacionais viria acima de qualquer outro interesse. O sentimento nacionalista era decorrente da humilhação pela qual Alemanha e Itália foram submetidas após a Primeira  Guerra Mundial, defendia a superioridade frente aos interesses de outras nações e se desdobrou em xenofobia (aversão a estrangeiros).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300px-Reichstagsbran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9" r="1759"/>
          <a:stretch>
            <a:fillRect/>
          </a:stretch>
        </p:blipFill>
        <p:spPr/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O totalitarismo apelava para o sentimento de revolta da população em relação à pobreza à qual estava submetida. Através do idealismo, defendia que os instintos (violência) eram a solução para os problemas do país.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84576" y="116632"/>
            <a:ext cx="3779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Em 27 de fevereiro de 1933, o </a:t>
            </a:r>
            <a:r>
              <a:rPr lang="pt-BR" sz="1600" dirty="0" err="1" smtClean="0"/>
              <a:t>Reichstag</a:t>
            </a:r>
            <a:r>
              <a:rPr lang="pt-BR" sz="1600" dirty="0" smtClean="0"/>
              <a:t>, em Berlim, foi incendiado.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bff68e606448cc675e8445269a965c1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055" b="1055"/>
          <a:stretch>
            <a:fillRect/>
          </a:stretch>
        </p:blipFill>
        <p:spPr>
          <a:xfrm>
            <a:off x="6012160" y="609600"/>
            <a:ext cx="2782590" cy="4575175"/>
          </a:xfrm>
        </p:spPr>
      </p:pic>
      <p:pic>
        <p:nvPicPr>
          <p:cNvPr id="7" name="Espaço Reservado para Imagem 6" descr="800px-Statue-Augustus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09600"/>
            <a:ext cx="2664296" cy="4572000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23528" y="5334000"/>
            <a:ext cx="8424936" cy="1066800"/>
          </a:xfrm>
        </p:spPr>
        <p:txBody>
          <a:bodyPr/>
          <a:lstStyle/>
          <a:p>
            <a:r>
              <a:rPr lang="pt-BR" dirty="0" smtClean="0"/>
              <a:t>O totalitarismo defendia a volta de uma situação melhor através da inspiração em um passado de glória. Esse sentimento era inspirado no romantismo: para os italianos, o passado de glória era o Império Romano; para os alemães, o ideal era o retorno ao Império Alemão (II Reich).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1196752"/>
            <a:ext cx="2016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À direita,  Augusto. Foi o fundador do Império Romano e seu primeiro imperador, governando de 27 </a:t>
            </a:r>
            <a:r>
              <a:rPr lang="pt-BR" sz="1400" dirty="0" err="1" smtClean="0"/>
              <a:t>a.C.</a:t>
            </a:r>
            <a:r>
              <a:rPr lang="pt-BR" sz="1400" dirty="0" smtClean="0"/>
              <a:t> até sua morte em 14 </a:t>
            </a:r>
            <a:r>
              <a:rPr lang="pt-BR" sz="1400" dirty="0" err="1" smtClean="0"/>
              <a:t>d.C.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À esquerda, Otto </a:t>
            </a:r>
            <a:r>
              <a:rPr lang="pt-BR" sz="1400" dirty="0" err="1" smtClean="0"/>
              <a:t>von</a:t>
            </a:r>
            <a:r>
              <a:rPr lang="pt-BR" sz="1400" dirty="0" smtClean="0"/>
              <a:t> Bismarck,  estadista mais importante da Alemanha do século XIX. Coube a ele lançar as bases do Segundo Império, ou 2º Reich (1871-1918)</a:t>
            </a:r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935596" y="457200"/>
            <a:ext cx="7272808" cy="1099592"/>
          </a:xfrm>
        </p:spPr>
        <p:txBody>
          <a:bodyPr/>
          <a:lstStyle/>
          <a:p>
            <a:pPr algn="just"/>
            <a:r>
              <a:rPr lang="pt-BR" dirty="0" smtClean="0"/>
              <a:t>O totalitarismo baseava-se no autoritarismo, ou seja, na condução da sociedade por uma liderança forte. Como o Estado estava acima dos indivíduos, o seu líder estava acima de qualquer questionamento</a:t>
            </a:r>
            <a:endParaRPr lang="pt-BR" dirty="0"/>
          </a:p>
        </p:txBody>
      </p:sp>
      <p:pic>
        <p:nvPicPr>
          <p:cNvPr id="4" name="Picture 2" descr="Resultado de imagem para regimes totalitÃ¡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060849"/>
            <a:ext cx="720079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3682b2c53e86485dd9646dc29606f30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41" r="2841"/>
          <a:stretch>
            <a:fillRect/>
          </a:stretch>
        </p:blipFill>
        <p:spPr>
          <a:xfrm>
            <a:off x="323528" y="1177484"/>
            <a:ext cx="8496944" cy="5203844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51520" y="116632"/>
            <a:ext cx="8640960" cy="976536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Tanto na Alemanha como na Itália, acreditava-se que a guerra possuía um valor regenerativo, pois, ao destruir tudo o que existia anteriormente, abria caminho para a construção de uma nova sociedade baseada nos ideais totalitários.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6433591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“Terra de ninguém “, é uma  região totalmente devastada durante a guerra.</a:t>
            </a:r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tumblr_odh0e4dsgx1toqeyzo6_128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5096" b="5096"/>
          <a:stretch>
            <a:fillRect/>
          </a:stretch>
        </p:blipFill>
        <p:spPr/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O totalitarismo, contrário a agitações populares que pregavam a liberdade e a destruição do Capitalismo, voltou-se contra o Socialismo. O sentimento anticomunista era ponto comum em todos os regimes totalitários.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92080" y="18864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Pequeno livro publicado em 1933 na Alemanha  como alerta contra os comunistas.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86041"/>
            <a:ext cx="2399841" cy="3582063"/>
          </a:xfrm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4"/>
          </p:nvPr>
        </p:nvSpPr>
        <p:spPr>
          <a:xfrm>
            <a:off x="3479260" y="6054081"/>
            <a:ext cx="1993032" cy="399255"/>
          </a:xfrm>
        </p:spPr>
        <p:txBody>
          <a:bodyPr/>
          <a:lstStyle>
            <a:extLst/>
          </a:lstStyle>
          <a:p>
            <a:r>
              <a:rPr lang="pt-PT" dirty="0"/>
              <a:t>Benito Mussolini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3568" y="332656"/>
            <a:ext cx="777686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/>
              <a:t>REGIMES TOTALITÁRIOS:</a:t>
            </a:r>
          </a:p>
          <a:p>
            <a:pPr algn="ctr"/>
            <a:r>
              <a:rPr lang="pt-BR" sz="4000" b="1" dirty="0" smtClean="0"/>
              <a:t>O FASCISMO</a:t>
            </a:r>
            <a:endParaRPr lang="pt-BR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1-g-c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0915" r="20915"/>
          <a:stretch>
            <a:fillRect/>
          </a:stretch>
        </p:blipFill>
        <p:spPr/>
      </p:pic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5257800" y="44624"/>
            <a:ext cx="3505200" cy="5852120"/>
          </a:xfrm>
        </p:spPr>
        <p:txBody>
          <a:bodyPr/>
          <a:lstStyle/>
          <a:p>
            <a:pPr algn="just"/>
            <a:r>
              <a:rPr lang="pt-BR" sz="1700" dirty="0" smtClean="0"/>
              <a:t>A Itália sofreu profundamente após a Primeira Guerra Mundial, sobretudo, com inflação, desemprego e problemas na produção de produtos em geral.</a:t>
            </a:r>
          </a:p>
          <a:p>
            <a:pPr algn="just"/>
            <a:r>
              <a:rPr lang="pt-BR" sz="1700" dirty="0" smtClean="0"/>
              <a:t>Outra questão que preocupava o governo era a ascensão da esquerda, com as greves e ocupações de terras e fábricas.</a:t>
            </a:r>
          </a:p>
          <a:p>
            <a:pPr algn="just"/>
            <a:r>
              <a:rPr lang="pt-BR" sz="1700" dirty="0" smtClean="0"/>
              <a:t>Havia certa impopularidade ao governo. Composto pelo Partido Socialista e pelo Partido Popular, não chegava a um acordo quanto às grandes questões políticas. </a:t>
            </a:r>
          </a:p>
          <a:p>
            <a:pPr algn="just"/>
            <a:r>
              <a:rPr lang="pt-BR" sz="1700" dirty="0" smtClean="0"/>
              <a:t>As elites do país passaram a apoiar a atuação das </a:t>
            </a:r>
            <a:r>
              <a:rPr lang="pt-BR" sz="1700" b="1" i="1" dirty="0" err="1" smtClean="0"/>
              <a:t>squadre</a:t>
            </a:r>
            <a:r>
              <a:rPr lang="pt-BR" sz="1700" b="1" i="1" dirty="0" smtClean="0"/>
              <a:t> d’</a:t>
            </a:r>
            <a:r>
              <a:rPr lang="pt-BR" sz="1700" b="1" i="1" dirty="0" err="1" smtClean="0"/>
              <a:t>azione</a:t>
            </a:r>
            <a:r>
              <a:rPr lang="pt-BR" sz="1700" b="1" dirty="0" smtClean="0"/>
              <a:t>,</a:t>
            </a:r>
            <a:r>
              <a:rPr lang="pt-BR" sz="1700" dirty="0" smtClean="0"/>
              <a:t> milícias armadas formadas pelos camisas-negras, membros do Partido Fascista criado por Benito Mussolini em 1919.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02654" y="6021288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Ao lado, uma foto de </a:t>
            </a:r>
            <a:r>
              <a:rPr lang="pt-BR" sz="1200" i="1" dirty="0" err="1" smtClean="0"/>
              <a:t>squadre</a:t>
            </a:r>
            <a:r>
              <a:rPr lang="pt-BR" sz="1200" i="1" dirty="0" smtClean="0"/>
              <a:t> d’</a:t>
            </a:r>
            <a:r>
              <a:rPr lang="pt-BR" sz="1200" i="1" dirty="0" err="1" smtClean="0"/>
              <a:t>azione</a:t>
            </a:r>
            <a:r>
              <a:rPr lang="pt-BR" sz="1200" dirty="0" smtClean="0"/>
              <a:t>, </a:t>
            </a:r>
          </a:p>
          <a:p>
            <a:r>
              <a:rPr lang="pt-BR" sz="1200" dirty="0" smtClean="0"/>
              <a:t>expressão italiana que significa “comandos de ação”.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1922-abc-marcha-roma-3590542.jpg--644x36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870" r="28870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5257800" y="4005064"/>
            <a:ext cx="3505200" cy="2395736"/>
          </a:xfrm>
        </p:spPr>
        <p:txBody>
          <a:bodyPr/>
          <a:lstStyle/>
          <a:p>
            <a:pPr algn="just"/>
            <a:r>
              <a:rPr lang="pt-BR" sz="1400" dirty="0" smtClean="0"/>
              <a:t>Mussolini organizou  em 1922 um movimento com 50 mil camisas-negras, vindos de todas as regiões da Itália, dirigiram-se para a capital, exigindo o poder. O episódio ficou conhecido como </a:t>
            </a:r>
            <a:r>
              <a:rPr lang="pt-BR" sz="1400" b="1" dirty="0" smtClean="0"/>
              <a:t>Marcha sobre Roma.  </a:t>
            </a:r>
            <a:r>
              <a:rPr lang="pt-BR" sz="1400" dirty="0" smtClean="0"/>
              <a:t>Em 1924, por meio de eleições fraudulentas, os fascistas ganharam maioria parlamentar. A oposição, liderada pelo deputado socialista </a:t>
            </a:r>
            <a:r>
              <a:rPr lang="pt-BR" sz="1400" dirty="0" err="1" smtClean="0"/>
              <a:t>Giacomo</a:t>
            </a:r>
            <a:r>
              <a:rPr lang="pt-BR" sz="1400" dirty="0" smtClean="0"/>
              <a:t> </a:t>
            </a:r>
            <a:r>
              <a:rPr lang="pt-BR" sz="1400" dirty="0" err="1" smtClean="0"/>
              <a:t>Matteotti</a:t>
            </a:r>
            <a:r>
              <a:rPr lang="pt-BR" sz="1400" dirty="0" smtClean="0"/>
              <a:t> foi reprimida.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088" y="24206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Mussolini,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smtClean="0"/>
              <a:t>grupo </a:t>
            </a:r>
            <a:r>
              <a:rPr lang="es-ES" sz="1400" dirty="0" smtClean="0"/>
              <a:t>de dirigentes fascistas, a frente da Marcha sobre Roma (1922)</a:t>
            </a:r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fascismo-propaganda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84672" cy="6264697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5257800" y="980728"/>
            <a:ext cx="3505200" cy="5544616"/>
          </a:xfrm>
        </p:spPr>
        <p:txBody>
          <a:bodyPr/>
          <a:lstStyle/>
          <a:p>
            <a:pPr algn="just"/>
            <a:r>
              <a:rPr lang="pt-BR" sz="1450" dirty="0" smtClean="0"/>
              <a:t>Mussolini passa a ser chamado de </a:t>
            </a:r>
            <a:r>
              <a:rPr lang="pt-BR" sz="1450" i="1" dirty="0" err="1" smtClean="0"/>
              <a:t>Duce</a:t>
            </a:r>
            <a:r>
              <a:rPr lang="pt-BR" sz="1450" i="1" dirty="0" smtClean="0"/>
              <a:t> (guia),  </a:t>
            </a:r>
            <a:r>
              <a:rPr lang="pt-BR" sz="1450" dirty="0" smtClean="0"/>
              <a:t>e com o apoio da  Confederação</a:t>
            </a:r>
            <a:r>
              <a:rPr lang="pt-BR" sz="1450" i="1" dirty="0" smtClean="0"/>
              <a:t> </a:t>
            </a:r>
            <a:r>
              <a:rPr lang="pt-BR" sz="1450" dirty="0" smtClean="0"/>
              <a:t>Geral da Indústria, da polícia política fascista (</a:t>
            </a:r>
            <a:r>
              <a:rPr lang="pt-BR" sz="1450" dirty="0" err="1" smtClean="0"/>
              <a:t>Ovra</a:t>
            </a:r>
            <a:r>
              <a:rPr lang="pt-BR" sz="1450" dirty="0" smtClean="0"/>
              <a:t>) e de tribunais especiais,  passou a julgar e condenar os dissidentes do regime.  Coloca em prática um Estado  totalitário, eliminando qualquer oposição e suprimindo as ações da imprensa</a:t>
            </a:r>
          </a:p>
          <a:p>
            <a:pPr algn="just"/>
            <a:r>
              <a:rPr lang="pt-BR" sz="1450" dirty="0" smtClean="0"/>
              <a:t>Em 1929, Mussolini assinou o </a:t>
            </a:r>
            <a:r>
              <a:rPr lang="pt-BR" sz="1450" b="1" dirty="0" smtClean="0"/>
              <a:t>Tratado de </a:t>
            </a:r>
            <a:r>
              <a:rPr lang="pt-BR" sz="1450" b="1" dirty="0" err="1" smtClean="0"/>
              <a:t>Latrão</a:t>
            </a:r>
            <a:r>
              <a:rPr lang="pt-BR" sz="1450" b="1" dirty="0" smtClean="0"/>
              <a:t> </a:t>
            </a:r>
            <a:r>
              <a:rPr lang="pt-BR" sz="1450" dirty="0" smtClean="0"/>
              <a:t>, que solucionava a antiga Questão Romana, pelo qual reconhecia o Estado italiano, e Mussolini, a soberania do Vaticano.  Para desenvolver a economia proibiu greves. Seu governo obteve sucessos na agricultura e na indústria até que a depressão mundial de 1929 mergulhou o país novamente na crise. Para superá-la, Mussolini intensificou a produção de armamentos e as conquistas territoriais, apoiado na ideia de restaurar o Império Romano. Voltando-se para a África, invadiu a Abissínia (atual Etiópia) e associou-se aos governos da Alemanha e do Japão em diversas agressões internacionais.</a:t>
            </a:r>
            <a:endParaRPr lang="pt-BR" sz="14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16260" y="194444"/>
            <a:ext cx="8511480" cy="2154436"/>
          </a:xfrm>
        </p:spPr>
        <p:txBody>
          <a:bodyPr>
            <a:spAutoFit/>
          </a:bodyPr>
          <a:lstStyle>
            <a:extLst/>
          </a:lstStyle>
          <a:p>
            <a:pPr algn="just"/>
            <a:r>
              <a:rPr lang="pt-BR" sz="1600" dirty="0"/>
              <a:t>No início do século XX, os Estados Unidos viviam o seu período de maior prosperidade. Após a </a:t>
            </a:r>
            <a:r>
              <a:rPr lang="pt-BR" sz="1600" dirty="0" smtClean="0"/>
              <a:t>Primeira Guerra Mundial (1914-1918), </a:t>
            </a:r>
            <a:r>
              <a:rPr lang="pt-BR" sz="1600" dirty="0"/>
              <a:t>os </a:t>
            </a:r>
            <a:r>
              <a:rPr lang="pt-BR" sz="1600" dirty="0" err="1" smtClean="0"/>
              <a:t>E.U.</a:t>
            </a:r>
            <a:r>
              <a:rPr lang="pt-BR" sz="1600" dirty="0" smtClean="0"/>
              <a:t>A </a:t>
            </a:r>
            <a:r>
              <a:rPr lang="pt-BR" sz="1600" dirty="0"/>
              <a:t>eram o país mais rico do planeta: </a:t>
            </a:r>
            <a:r>
              <a:rPr lang="pt-BR" sz="1600" dirty="0" smtClean="0"/>
              <a:t>os </a:t>
            </a:r>
            <a:r>
              <a:rPr lang="pt-BR" sz="1600" dirty="0"/>
              <a:t>maiores produtores de automóveis, aço, comida enlatada, máquinas, petróleo, carvão. Nos 10 anos seguintes, a economia norte-americana continuava crescendo, causando euforia entre os empresários: o consumo aumentava, a indústria crescia, as ações estavam valorizadas, clubes e boates viviam cheios e o cinema tornou-se uma grande diversão. Os anos 20 foram realmente uma grande festa e ficaram conhecidos como </a:t>
            </a:r>
            <a:r>
              <a:rPr lang="pt-BR" sz="1600" b="1" i="1" dirty="0"/>
              <a:t>“Loucos Anos 20”. </a:t>
            </a:r>
            <a:r>
              <a:rPr lang="pt-BR" sz="1600" dirty="0"/>
              <a:t>O mundo invejava o estilo de vida dos norte-americanos – o </a:t>
            </a:r>
            <a:r>
              <a:rPr lang="pt-BR" sz="1600" b="1" i="1" dirty="0"/>
              <a:t>“American Way </a:t>
            </a:r>
            <a:r>
              <a:rPr lang="pt-BR" sz="1600" b="1" i="1" dirty="0" err="1"/>
              <a:t>of</a:t>
            </a:r>
            <a:r>
              <a:rPr lang="pt-BR" sz="1600" b="1" i="1" dirty="0"/>
              <a:t> Life</a:t>
            </a:r>
            <a:r>
              <a:rPr lang="pt-BR" sz="1600" b="1" i="1" dirty="0" smtClean="0"/>
              <a:t>”.</a:t>
            </a:r>
            <a:endParaRPr lang="pt-BR" sz="16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62" y="2420888"/>
            <a:ext cx="4808477" cy="3672408"/>
          </a:xfrm>
        </p:spPr>
      </p:pic>
      <p:sp>
        <p:nvSpPr>
          <p:cNvPr id="7" name="CaixaDeTexto 6"/>
          <p:cNvSpPr txBox="1"/>
          <p:nvPr/>
        </p:nvSpPr>
        <p:spPr>
          <a:xfrm>
            <a:off x="4499992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Seta para a direita 9">
            <a:hlinkClick r:id="rId4" action="ppaction://hlinksldjump"/>
          </p:cNvPr>
          <p:cNvSpPr/>
          <p:nvPr/>
        </p:nvSpPr>
        <p:spPr>
          <a:xfrm>
            <a:off x="7380312" y="5904656"/>
            <a:ext cx="1440160" cy="7647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SEGUIR</a:t>
            </a:r>
            <a:endParaRPr lang="pt-BR" dirty="0"/>
          </a:p>
        </p:txBody>
      </p:sp>
      <p:sp>
        <p:nvSpPr>
          <p:cNvPr id="11" name="Seta para a direita 10">
            <a:hlinkClick r:id="rId5" action="ppaction://hlinksldjump"/>
          </p:cNvPr>
          <p:cNvSpPr/>
          <p:nvPr/>
        </p:nvSpPr>
        <p:spPr>
          <a:xfrm rot="10800000" flipV="1">
            <a:off x="323528" y="5890283"/>
            <a:ext cx="1440160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VOLTAR</a:t>
            </a:r>
            <a:endParaRPr lang="pt-BR" dirty="0"/>
          </a:p>
        </p:txBody>
      </p:sp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4031940" y="6453336"/>
            <a:ext cx="1080120" cy="2880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INÍCIO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3856112" y="6021288"/>
            <a:ext cx="1431776" cy="399255"/>
          </a:xfrm>
        </p:spPr>
        <p:txBody>
          <a:bodyPr/>
          <a:lstStyle/>
          <a:p>
            <a:r>
              <a:rPr lang="pt-PT" dirty="0"/>
              <a:t>Adolf Hitler</a:t>
            </a:r>
          </a:p>
          <a:p>
            <a:endParaRPr lang="pt-BR" dirty="0"/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3203848" y="2251932"/>
            <a:ext cx="2736304" cy="3650280"/>
          </a:xfrm>
        </p:spPr>
      </p:pic>
      <p:sp>
        <p:nvSpPr>
          <p:cNvPr id="7" name="Retângulo 6"/>
          <p:cNvSpPr/>
          <p:nvPr/>
        </p:nvSpPr>
        <p:spPr>
          <a:xfrm>
            <a:off x="683568" y="332656"/>
            <a:ext cx="777686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/>
              <a:t>REGIMES TOTALITÁRIOS:</a:t>
            </a:r>
          </a:p>
          <a:p>
            <a:pPr algn="ctr"/>
            <a:r>
              <a:rPr lang="pt-BR" sz="4000" b="1" dirty="0" smtClean="0"/>
              <a:t>O NAZISMO</a:t>
            </a:r>
            <a:endParaRPr lang="pt-BR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 descr="SGN11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grayscl/>
          </a:blip>
          <a:srcRect l="4046" r="4046"/>
          <a:stretch>
            <a:fillRect/>
          </a:stretch>
        </p:blipFill>
        <p:spPr/>
      </p:pic>
      <p:pic>
        <p:nvPicPr>
          <p:cNvPr id="9" name="Espaço Reservado para Imagem 8" descr="800px-William_Orpen_-_The_Signing_of_Peace_in_the_Hall_of_Mirrors,_Versailles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5094" r="5094"/>
          <a:stretch>
            <a:fillRect/>
          </a:stretch>
        </p:blipFill>
        <p:spPr/>
      </p:pic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5141976" y="4005064"/>
            <a:ext cx="3773425" cy="2679576"/>
          </a:xfrm>
        </p:spPr>
        <p:txBody>
          <a:bodyPr/>
          <a:lstStyle/>
          <a:p>
            <a:pPr algn="just"/>
            <a:r>
              <a:rPr lang="pt-BR" sz="1600" dirty="0" smtClean="0"/>
              <a:t>O nazismo alemão também possui suas raízes no pós Primeira Guerra Mundial, principalmente devido as condições que foram impostas à Alemanha pelo Tratado de Versalhes. Com o final da guerra, o regime monárquico da Alemanha foi substituído pela </a:t>
            </a:r>
            <a:r>
              <a:rPr lang="pt-BR" sz="1600" b="1" dirty="0" smtClean="0"/>
              <a:t>República de </a:t>
            </a:r>
            <a:r>
              <a:rPr lang="pt-BR" sz="1600" b="1" dirty="0" err="1" smtClean="0"/>
              <a:t>Weimar</a:t>
            </a:r>
            <a:r>
              <a:rPr lang="pt-BR" sz="1600" b="1" dirty="0" smtClean="0"/>
              <a:t> </a:t>
            </a:r>
            <a:r>
              <a:rPr lang="pt-BR" sz="1600" dirty="0" smtClean="0"/>
              <a:t>(1918-1933), que herdou uma grave crise socioeconômica.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395536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Assinatura do Tratado na Sala dos Espelhos do Palácio de Versalhes.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5076056" y="332737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Oficial alemão mutilado durante a Primeira Guerra Mundial pede esmola em uma rua da Alemanha.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5220072" y="188640"/>
            <a:ext cx="3542928" cy="5904656"/>
          </a:xfrm>
        </p:spPr>
        <p:txBody>
          <a:bodyPr/>
          <a:lstStyle/>
          <a:p>
            <a:pPr algn="just"/>
            <a:r>
              <a:rPr lang="pt-BR" sz="2000" dirty="0" smtClean="0"/>
              <a:t>A palavra </a:t>
            </a:r>
            <a:r>
              <a:rPr lang="pt-BR" sz="2000" b="1" dirty="0" smtClean="0"/>
              <a:t>NAZISMO</a:t>
            </a:r>
            <a:r>
              <a:rPr lang="pt-BR" sz="2000" dirty="0" smtClean="0"/>
              <a:t> </a:t>
            </a:r>
            <a:r>
              <a:rPr lang="pt-BR" sz="2000" dirty="0" smtClean="0"/>
              <a:t>é a abreviatura de </a:t>
            </a:r>
            <a:r>
              <a:rPr lang="pt-BR" sz="2000" i="1" dirty="0" err="1" smtClean="0"/>
              <a:t>Nationalsozialistische</a:t>
            </a:r>
            <a:r>
              <a:rPr lang="pt-BR" sz="2000" i="1" dirty="0" smtClean="0"/>
              <a:t> Deutsche </a:t>
            </a:r>
            <a:r>
              <a:rPr lang="pt-BR" sz="2000" i="1" dirty="0" err="1" smtClean="0"/>
              <a:t>Arbeiterpartei</a:t>
            </a:r>
            <a:r>
              <a:rPr lang="pt-BR" sz="2000" i="1" dirty="0" smtClean="0"/>
              <a:t> </a:t>
            </a:r>
            <a:r>
              <a:rPr lang="pt-BR" sz="2000" dirty="0" smtClean="0"/>
              <a:t>em português, significa </a:t>
            </a:r>
            <a:r>
              <a:rPr lang="pt-BR" sz="2000" dirty="0" smtClean="0"/>
              <a:t>Partido Nacional </a:t>
            </a:r>
            <a:r>
              <a:rPr lang="pt-BR" sz="2000" dirty="0" smtClean="0"/>
              <a:t>-Socialista </a:t>
            </a:r>
            <a:r>
              <a:rPr lang="pt-BR" sz="2000" dirty="0" smtClean="0"/>
              <a:t>dos </a:t>
            </a:r>
            <a:r>
              <a:rPr lang="pt-BR" sz="2000" dirty="0" smtClean="0"/>
              <a:t>Trabalhadores Alemães.</a:t>
            </a:r>
          </a:p>
          <a:p>
            <a:pPr algn="just"/>
            <a:r>
              <a:rPr lang="pt-BR" sz="2000" dirty="0" smtClean="0"/>
              <a:t>O principal apoio ao partido vinha dos empresários. A </a:t>
            </a:r>
            <a:r>
              <a:rPr lang="pt-BR" sz="2000" dirty="0" smtClean="0"/>
              <a:t>palavra socialista era tão apreciada pelos </a:t>
            </a:r>
            <a:r>
              <a:rPr lang="pt-BR" sz="2000" dirty="0" smtClean="0"/>
              <a:t>trabalhadores que </a:t>
            </a:r>
            <a:r>
              <a:rPr lang="pt-BR" sz="2000" dirty="0" smtClean="0"/>
              <a:t>os nazistas a utilizaram, embora fossem </a:t>
            </a:r>
            <a:r>
              <a:rPr lang="pt-BR" sz="2000" dirty="0" smtClean="0"/>
              <a:t>inimigos da </a:t>
            </a:r>
            <a:r>
              <a:rPr lang="pt-BR" sz="2000" dirty="0" smtClean="0"/>
              <a:t>democracia e da igualdade social, defendendo o </a:t>
            </a:r>
            <a:r>
              <a:rPr lang="pt-BR" sz="2000" dirty="0" smtClean="0"/>
              <a:t>capitalismo com </a:t>
            </a:r>
            <a:r>
              <a:rPr lang="pt-BR" sz="2000" dirty="0" smtClean="0"/>
              <a:t>canhões. </a:t>
            </a:r>
            <a:endParaRPr lang="pt-BR" sz="2000" dirty="0"/>
          </a:p>
        </p:txBody>
      </p:sp>
      <p:pic>
        <p:nvPicPr>
          <p:cNvPr id="1028" name="Picture 4" descr="https://upload.wikimedia.org/wikipedia/commons/thumb/f/fc/NSDAP-Logo.svg/220px-NSDAP-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536502" cy="453650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115616" y="575474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Emblema do Partido Nazista</a:t>
            </a:r>
            <a:endParaRPr lang="pt-BR" sz="16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eninos alemães usado notas de marco para construir uma torre em 1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5943600" cy="5943601"/>
          </a:xfrm>
          <a:prstGeom prst="rect">
            <a:avLst/>
          </a:prstGeom>
          <a:noFill/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23528" y="404664"/>
            <a:ext cx="2592288" cy="6161112"/>
          </a:xfrm>
        </p:spPr>
        <p:txBody>
          <a:bodyPr/>
          <a:lstStyle/>
          <a:p>
            <a:pPr algn="just"/>
            <a:r>
              <a:rPr lang="pt-BR" dirty="0" smtClean="0"/>
              <a:t>A Alemanha passou por grave crise econômica chegando a emitir papel-moeda para tentar resolver problemas financeiros advindos de uma greve.  Foi nesse contexto que o Partido Nazista ganhou cada vez mais adeptos.</a:t>
            </a:r>
          </a:p>
          <a:p>
            <a:pPr algn="just"/>
            <a:r>
              <a:rPr lang="pt-BR" dirty="0" smtClean="0"/>
              <a:t>Hitler aproveitando esse quadro de crise tenta em 1923 da um golpe mas fracassa. Ficou conhecido com O </a:t>
            </a:r>
            <a:r>
              <a:rPr lang="pt-BR" i="1" dirty="0" smtClean="0"/>
              <a:t>Putsch</a:t>
            </a:r>
            <a:r>
              <a:rPr lang="pt-BR" dirty="0" smtClean="0"/>
              <a:t> de Munique.</a:t>
            </a:r>
          </a:p>
          <a:p>
            <a:pPr algn="just"/>
            <a:r>
              <a:rPr lang="pt-BR" dirty="0" smtClean="0"/>
              <a:t>Hitler é preso e escreve na prisão </a:t>
            </a:r>
            <a:r>
              <a:rPr lang="pt-BR" i="1" dirty="0" err="1" smtClean="0"/>
              <a:t>Mein</a:t>
            </a:r>
            <a:r>
              <a:rPr lang="pt-BR" i="1" dirty="0" smtClean="0"/>
              <a:t> </a:t>
            </a:r>
            <a:r>
              <a:rPr lang="pt-BR" i="1" dirty="0" err="1" smtClean="0"/>
              <a:t>Kampf</a:t>
            </a:r>
            <a:r>
              <a:rPr lang="pt-BR" dirty="0" smtClean="0"/>
              <a:t>, obra que traz os fundamentos do Nazismo.</a:t>
            </a:r>
            <a:endParaRPr lang="pt-BR" i="1" dirty="0"/>
          </a:p>
        </p:txBody>
      </p:sp>
      <p:sp>
        <p:nvSpPr>
          <p:cNvPr id="8" name="Retângulo 7"/>
          <p:cNvSpPr/>
          <p:nvPr/>
        </p:nvSpPr>
        <p:spPr>
          <a:xfrm>
            <a:off x="2987824" y="6311061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Meninos alemães usado notas de marco para construir uma torre em </a:t>
            </a:r>
            <a:r>
              <a:rPr lang="pt-BR" sz="1200" dirty="0" smtClean="0"/>
              <a:t>1923</a:t>
            </a:r>
            <a:endParaRPr lang="pt-BR" sz="1200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67544" y="476672"/>
            <a:ext cx="8295456" cy="5924128"/>
          </a:xfrm>
        </p:spPr>
        <p:txBody>
          <a:bodyPr/>
          <a:lstStyle/>
          <a:p>
            <a:r>
              <a:rPr lang="pt-BR" sz="2700" dirty="0" smtClean="0"/>
              <a:t>Os fundamentos do Nazismo são:</a:t>
            </a:r>
          </a:p>
          <a:p>
            <a:pPr lvl="1"/>
            <a:r>
              <a:rPr lang="pt-BR" sz="2700" dirty="0" smtClean="0"/>
              <a:t>a </a:t>
            </a:r>
            <a:r>
              <a:rPr lang="pt-BR" sz="2700" dirty="0" smtClean="0"/>
              <a:t>ideia pseudocientífica da existência de </a:t>
            </a:r>
            <a:r>
              <a:rPr lang="pt-BR" sz="2700" dirty="0" smtClean="0"/>
              <a:t>uma raça </a:t>
            </a:r>
            <a:r>
              <a:rPr lang="pt-BR" sz="2700" dirty="0" smtClean="0"/>
              <a:t>“pura”, a raça ariana – que seria </a:t>
            </a:r>
            <a:r>
              <a:rPr lang="pt-BR" sz="2700" dirty="0" smtClean="0"/>
              <a:t>descendente de </a:t>
            </a:r>
            <a:r>
              <a:rPr lang="pt-BR" sz="2700" dirty="0" smtClean="0"/>
              <a:t>um grupo indo-europeu mais puro;</a:t>
            </a:r>
          </a:p>
          <a:p>
            <a:pPr lvl="1"/>
            <a:r>
              <a:rPr lang="pt-BR" sz="2700" dirty="0" smtClean="0"/>
              <a:t>o </a:t>
            </a:r>
            <a:r>
              <a:rPr lang="pt-BR" sz="2700" dirty="0" smtClean="0"/>
              <a:t>nacionalismo exacerbado;</a:t>
            </a:r>
          </a:p>
          <a:p>
            <a:pPr lvl="1"/>
            <a:r>
              <a:rPr lang="pt-BR" sz="2700" dirty="0" smtClean="0"/>
              <a:t>o </a:t>
            </a:r>
            <a:r>
              <a:rPr lang="pt-BR" sz="2700" dirty="0" smtClean="0"/>
              <a:t>totalitarismo;</a:t>
            </a:r>
          </a:p>
          <a:p>
            <a:pPr lvl="1"/>
            <a:r>
              <a:rPr lang="pt-BR" sz="2700" dirty="0" smtClean="0"/>
              <a:t>o </a:t>
            </a:r>
            <a:r>
              <a:rPr lang="pt-BR" sz="2700" dirty="0" smtClean="0"/>
              <a:t>anticomunismo;</a:t>
            </a:r>
          </a:p>
          <a:p>
            <a:pPr lvl="1"/>
            <a:r>
              <a:rPr lang="pt-BR" sz="2700" dirty="0" smtClean="0"/>
              <a:t>o </a:t>
            </a:r>
            <a:r>
              <a:rPr lang="pt-BR" sz="2700" dirty="0" smtClean="0"/>
              <a:t>antissemitismo;</a:t>
            </a:r>
          </a:p>
          <a:p>
            <a:pPr lvl="1"/>
            <a:r>
              <a:rPr lang="pt-BR" sz="2700" dirty="0" smtClean="0"/>
              <a:t>o </a:t>
            </a:r>
            <a:r>
              <a:rPr lang="pt-BR" sz="2700" dirty="0" smtClean="0"/>
              <a:t>conceito de espaço vital (</a:t>
            </a:r>
            <a:r>
              <a:rPr lang="pt-BR" sz="2700" dirty="0" err="1" smtClean="0"/>
              <a:t>Lebensraum</a:t>
            </a:r>
            <a:r>
              <a:rPr lang="pt-BR" sz="2700" dirty="0" smtClean="0"/>
              <a:t>), </a:t>
            </a:r>
            <a:r>
              <a:rPr lang="pt-BR" sz="2700" dirty="0" smtClean="0"/>
              <a:t>domínio de </a:t>
            </a:r>
            <a:r>
              <a:rPr lang="pt-BR" sz="2700" dirty="0" smtClean="0"/>
              <a:t>territórios indispensáveis ao </a:t>
            </a:r>
            <a:r>
              <a:rPr lang="pt-BR" sz="2700" dirty="0" smtClean="0"/>
              <a:t>desenvolvimento do </a:t>
            </a:r>
            <a:r>
              <a:rPr lang="pt-BR" sz="2700" dirty="0" smtClean="0"/>
              <a:t>povo alemão, inclusive com a conquista </a:t>
            </a:r>
            <a:r>
              <a:rPr lang="pt-BR" sz="2700" dirty="0" smtClean="0"/>
              <a:t>da Europa </a:t>
            </a:r>
            <a:r>
              <a:rPr lang="pt-BR" sz="2700" dirty="0" smtClean="0"/>
              <a:t>oriental.</a:t>
            </a:r>
            <a:endParaRPr lang="pt-BR" sz="2700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67544" y="476672"/>
            <a:ext cx="8229600" cy="612068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000" dirty="0" smtClean="0"/>
              <a:t>Em </a:t>
            </a:r>
            <a:r>
              <a:rPr lang="pt-BR" sz="2000" dirty="0" smtClean="0"/>
              <a:t>1932, o Partido Nazista conseguiu obter 38% dos </a:t>
            </a:r>
            <a:r>
              <a:rPr lang="pt-BR" sz="2000" dirty="0" smtClean="0"/>
              <a:t>votos (230 </a:t>
            </a:r>
            <a:r>
              <a:rPr lang="pt-BR" sz="2000" dirty="0" smtClean="0"/>
              <a:t>deputados), mais do que qualquer outro partido, (</a:t>
            </a:r>
            <a:r>
              <a:rPr lang="pt-BR" sz="2000" dirty="0" smtClean="0"/>
              <a:t>embora sem </a:t>
            </a:r>
            <a:r>
              <a:rPr lang="pt-BR" sz="2000" dirty="0" smtClean="0"/>
              <a:t>maioria no “</a:t>
            </a:r>
            <a:r>
              <a:rPr lang="pt-BR" sz="2000" dirty="0" err="1" smtClean="0"/>
              <a:t>Reichstag</a:t>
            </a:r>
            <a:r>
              <a:rPr lang="pt-BR" sz="2000" dirty="0" smtClean="0"/>
              <a:t>” - Parlamento).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	Valendo-se </a:t>
            </a:r>
            <a:r>
              <a:rPr lang="pt-BR" sz="2000" dirty="0" smtClean="0"/>
              <a:t>do </a:t>
            </a:r>
            <a:r>
              <a:rPr lang="pt-BR" sz="2000" dirty="0" smtClean="0"/>
              <a:t>número de </a:t>
            </a:r>
            <a:r>
              <a:rPr lang="pt-BR" sz="2000" dirty="0" smtClean="0"/>
              <a:t>seus deputados, os nazistas passaram a </a:t>
            </a:r>
            <a:r>
              <a:rPr lang="pt-BR" sz="2000" dirty="0" smtClean="0"/>
              <a:t>pressionar pela </a:t>
            </a:r>
            <a:r>
              <a:rPr lang="pt-BR" sz="2000" dirty="0" smtClean="0"/>
              <a:t>nomeação de Hitler como chanceler (Primeiro Ministro).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Os nazistas contavam com o apoio dos grandes </a:t>
            </a:r>
            <a:r>
              <a:rPr lang="pt-BR" sz="2000" dirty="0" smtClean="0"/>
              <a:t>empresários alemães </a:t>
            </a:r>
            <a:r>
              <a:rPr lang="pt-BR" sz="2000" dirty="0" smtClean="0"/>
              <a:t>e a esquerda, que poderia opor-se, estava </a:t>
            </a:r>
            <a:r>
              <a:rPr lang="pt-BR" sz="2000" dirty="0" smtClean="0"/>
              <a:t>desunida.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	Assim </a:t>
            </a:r>
            <a:r>
              <a:rPr lang="pt-BR" sz="2000" dirty="0" smtClean="0"/>
              <a:t>o presidente </a:t>
            </a:r>
            <a:r>
              <a:rPr lang="pt-BR" sz="2000" dirty="0" err="1" smtClean="0"/>
              <a:t>Hindenburg</a:t>
            </a:r>
            <a:r>
              <a:rPr lang="pt-BR" sz="2000" dirty="0" smtClean="0"/>
              <a:t> chamou Hitler para o cargo </a:t>
            </a:r>
            <a:r>
              <a:rPr lang="pt-BR" sz="2000" dirty="0" smtClean="0"/>
              <a:t>de chanceler </a:t>
            </a:r>
            <a:r>
              <a:rPr lang="pt-BR" sz="2000" dirty="0" smtClean="0"/>
              <a:t>(1933</a:t>
            </a:r>
            <a:r>
              <a:rPr lang="pt-BR" sz="2000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	Em </a:t>
            </a:r>
            <a:r>
              <a:rPr lang="pt-BR" sz="2000" dirty="0" smtClean="0"/>
              <a:t>agosto de 1934, </a:t>
            </a:r>
            <a:r>
              <a:rPr lang="pt-BR" sz="2000" dirty="0" err="1" smtClean="0"/>
              <a:t>Hindenburg</a:t>
            </a:r>
            <a:r>
              <a:rPr lang="pt-BR" sz="2000" dirty="0" smtClean="0"/>
              <a:t> morreu e Hitler passou </a:t>
            </a:r>
            <a:r>
              <a:rPr lang="pt-BR" sz="2000" dirty="0" smtClean="0"/>
              <a:t>a acumular </a:t>
            </a:r>
            <a:r>
              <a:rPr lang="pt-BR" sz="2000" dirty="0" smtClean="0"/>
              <a:t>os cargos de chanceler e presidente da </a:t>
            </a:r>
            <a:r>
              <a:rPr lang="pt-BR" sz="2000" dirty="0" smtClean="0"/>
              <a:t>Alemanha, com </a:t>
            </a:r>
            <a:r>
              <a:rPr lang="pt-BR" sz="2000" dirty="0" smtClean="0"/>
              <a:t>o título de </a:t>
            </a:r>
            <a:r>
              <a:rPr lang="pt-BR" sz="2000" dirty="0" err="1" smtClean="0"/>
              <a:t>Fuhrer</a:t>
            </a:r>
            <a:r>
              <a:rPr lang="pt-BR" sz="2000" dirty="0" smtClean="0"/>
              <a:t> (guia, condutor). Estava começando </a:t>
            </a:r>
            <a:r>
              <a:rPr lang="pt-BR" sz="2000" dirty="0" smtClean="0"/>
              <a:t>a ditadura </a:t>
            </a:r>
            <a:r>
              <a:rPr lang="pt-BR" sz="2000" dirty="0" smtClean="0"/>
              <a:t>nazista, o III Reich.</a:t>
            </a:r>
            <a:endParaRPr lang="pt-BR" sz="2000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67544" y="476672"/>
            <a:ext cx="8229600" cy="6120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Na  Alemanha a partir de 1934 havia apenas o Partido Nazista, ou seja, uni partidarismo 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Hitler </a:t>
            </a:r>
            <a:r>
              <a:rPr lang="pt-BR" dirty="0" smtClean="0"/>
              <a:t>utilizou  </a:t>
            </a:r>
            <a:r>
              <a:rPr lang="pt-BR" dirty="0" smtClean="0"/>
              <a:t>violência e </a:t>
            </a:r>
            <a:r>
              <a:rPr lang="pt-BR" dirty="0" smtClean="0"/>
              <a:t>propaganda. </a:t>
            </a:r>
            <a:r>
              <a:rPr lang="pt-BR" dirty="0" smtClean="0"/>
              <a:t>Criou a polícia </a:t>
            </a:r>
            <a:r>
              <a:rPr lang="pt-BR" dirty="0" smtClean="0"/>
              <a:t>política, a “Gestapo”, </a:t>
            </a:r>
            <a:r>
              <a:rPr lang="pt-BR" dirty="0" smtClean="0"/>
              <a:t>desenvolvendo medidas </a:t>
            </a:r>
            <a:r>
              <a:rPr lang="pt-BR" dirty="0" smtClean="0"/>
              <a:t>repressivas, cortando as liberdades </a:t>
            </a:r>
            <a:r>
              <a:rPr lang="pt-BR" dirty="0" smtClean="0"/>
              <a:t>individuais . Acabou com as “</a:t>
            </a:r>
            <a:r>
              <a:rPr lang="pt-BR" dirty="0" smtClean="0"/>
              <a:t>S.A.” </a:t>
            </a:r>
            <a:r>
              <a:rPr lang="pt-BR" dirty="0" smtClean="0"/>
              <a:t>e em seu </a:t>
            </a:r>
            <a:r>
              <a:rPr lang="pt-BR" dirty="0" smtClean="0"/>
              <a:t>lugar </a:t>
            </a:r>
            <a:r>
              <a:rPr lang="pt-BR" dirty="0" smtClean="0"/>
              <a:t>criou as </a:t>
            </a:r>
            <a:r>
              <a:rPr lang="pt-BR" dirty="0" smtClean="0"/>
              <a:t>“S.S.” (tropas de elite</a:t>
            </a:r>
            <a:r>
              <a:rPr lang="pt-BR" dirty="0" smtClean="0"/>
              <a:t>), sob </a:t>
            </a:r>
            <a:r>
              <a:rPr lang="pt-BR" dirty="0" smtClean="0"/>
              <a:t>o comando de Heinrich </a:t>
            </a:r>
            <a:r>
              <a:rPr lang="pt-BR" dirty="0" err="1" smtClean="0"/>
              <a:t>Himmler</a:t>
            </a:r>
            <a:r>
              <a:rPr lang="pt-BR" dirty="0" smtClean="0"/>
              <a:t>.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dirty="0" smtClean="0"/>
              <a:t>A </a:t>
            </a:r>
            <a:r>
              <a:rPr lang="pt-BR" dirty="0" smtClean="0"/>
              <a:t>propaganda era </a:t>
            </a:r>
            <a:r>
              <a:rPr lang="pt-BR" dirty="0" smtClean="0"/>
              <a:t>dirigida por </a:t>
            </a:r>
            <a:r>
              <a:rPr lang="pt-BR" dirty="0" smtClean="0"/>
              <a:t>Joseph </a:t>
            </a:r>
            <a:r>
              <a:rPr lang="pt-BR" dirty="0" err="1" smtClean="0"/>
              <a:t>Goebbles</a:t>
            </a:r>
            <a:r>
              <a:rPr lang="pt-BR" dirty="0" smtClean="0"/>
              <a:t> responsável pelo Ministério da </a:t>
            </a:r>
            <a:r>
              <a:rPr lang="pt-BR" dirty="0" smtClean="0"/>
              <a:t>Educação do </a:t>
            </a:r>
            <a:r>
              <a:rPr lang="pt-BR" dirty="0" smtClean="0"/>
              <a:t>Povo e da Propaganda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O governo hitlerista </a:t>
            </a:r>
            <a:r>
              <a:rPr lang="pt-BR" dirty="0" smtClean="0"/>
              <a:t>estimulou o </a:t>
            </a:r>
            <a:r>
              <a:rPr lang="pt-BR" dirty="0" smtClean="0"/>
              <a:t>crescimento da agricultura, da indústria de base e, </a:t>
            </a:r>
            <a:r>
              <a:rPr lang="pt-BR" dirty="0" smtClean="0"/>
              <a:t>sobretudo, da </a:t>
            </a:r>
            <a:r>
              <a:rPr lang="pt-BR" dirty="0" smtClean="0"/>
              <a:t>indústria bélica, cujo consumidor era o próprio </a:t>
            </a:r>
            <a:r>
              <a:rPr lang="pt-BR" dirty="0" smtClean="0"/>
              <a:t>Estado. Com </a:t>
            </a:r>
            <a:r>
              <a:rPr lang="pt-BR" dirty="0" smtClean="0"/>
              <a:t>isso, o desemprego diminuiu, o regime ganhou novos </a:t>
            </a:r>
            <a:r>
              <a:rPr lang="pt-BR" dirty="0" smtClean="0"/>
              <a:t>adeptos e </a:t>
            </a:r>
            <a:r>
              <a:rPr lang="pt-BR" dirty="0" smtClean="0"/>
              <a:t>a Alemanha voltou a se equipar novamente para a </a:t>
            </a:r>
            <a:r>
              <a:rPr lang="pt-BR" dirty="0" smtClean="0"/>
              <a:t>guerra, ignorando </a:t>
            </a:r>
            <a:r>
              <a:rPr lang="pt-BR" dirty="0" smtClean="0"/>
              <a:t>os termos do Tratado de Versalhes.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67544" y="476672"/>
            <a:ext cx="8229600" cy="61206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000" dirty="0" smtClean="0"/>
              <a:t>As “Leis Raciais” de Nuremberg (a partir de 1935) consideraram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os judeus como inferiores: os judeus perderam </a:t>
            </a:r>
            <a:r>
              <a:rPr lang="pt-BR" sz="2000" dirty="0" smtClean="0"/>
              <a:t>seus bens</a:t>
            </a:r>
            <a:r>
              <a:rPr lang="pt-BR" sz="2000" dirty="0" smtClean="0"/>
              <a:t>, seus cargos, foram afastados das escolas e </a:t>
            </a:r>
            <a:r>
              <a:rPr lang="pt-BR" sz="2000" dirty="0" smtClean="0"/>
              <a:t>universidades e</a:t>
            </a:r>
            <a:r>
              <a:rPr lang="pt-BR" sz="2000" dirty="0" smtClean="0"/>
              <a:t>, finalmente, presos e mandados em massa para os </a:t>
            </a:r>
            <a:r>
              <a:rPr lang="pt-BR" sz="2000" dirty="0" smtClean="0"/>
              <a:t>campos de concentração – </a:t>
            </a:r>
            <a:r>
              <a:rPr lang="pt-BR" sz="2000" dirty="0" smtClean="0"/>
              <a:t>áreas de confinamento cercadas e vigiadas. </a:t>
            </a:r>
            <a:r>
              <a:rPr lang="pt-BR" sz="2000" dirty="0" smtClean="0"/>
              <a:t>Nesses lugares </a:t>
            </a:r>
            <a:r>
              <a:rPr lang="pt-BR" sz="2000" dirty="0" smtClean="0"/>
              <a:t>e nos campos de extermínio, muitos opositores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do regime nazista e milhões de judeus foram </a:t>
            </a:r>
            <a:r>
              <a:rPr lang="pt-BR" sz="2000" dirty="0" smtClean="0"/>
              <a:t>assassinados, no </a:t>
            </a:r>
            <a:r>
              <a:rPr lang="pt-BR" sz="2000" dirty="0" smtClean="0"/>
              <a:t>genocídio conhecido como </a:t>
            </a:r>
            <a:r>
              <a:rPr lang="pt-BR" sz="2000" dirty="0" smtClean="0">
                <a:hlinkClick r:id="rId2"/>
              </a:rPr>
              <a:t>holocausto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	</a:t>
            </a:r>
            <a:r>
              <a:rPr lang="pt-BR" sz="2000" dirty="0" smtClean="0"/>
              <a:t>Para </a:t>
            </a:r>
            <a:r>
              <a:rPr lang="pt-BR" sz="2000" dirty="0" smtClean="0"/>
              <a:t>os campos de concentração </a:t>
            </a:r>
            <a:r>
              <a:rPr lang="pt-BR" sz="2000" dirty="0" smtClean="0"/>
              <a:t>foram encaminhados </a:t>
            </a:r>
            <a:r>
              <a:rPr lang="pt-BR" sz="2000" dirty="0" smtClean="0"/>
              <a:t>alem dos judeus, ciganos, testemunhas de </a:t>
            </a:r>
            <a:r>
              <a:rPr lang="pt-BR" sz="2000" dirty="0" smtClean="0"/>
              <a:t>Jeová, homossexuais </a:t>
            </a:r>
            <a:r>
              <a:rPr lang="pt-BR" sz="2000" dirty="0" smtClean="0"/>
              <a:t>e todos aqueles que não se encaixavam </a:t>
            </a:r>
            <a:r>
              <a:rPr lang="pt-BR" sz="2000" dirty="0" smtClean="0"/>
              <a:t>dentro do </a:t>
            </a:r>
            <a:r>
              <a:rPr lang="pt-BR" sz="2000" dirty="0" smtClean="0"/>
              <a:t>perfil ariano. A solução final defendida pelo nazismo </a:t>
            </a:r>
            <a:r>
              <a:rPr lang="pt-BR" sz="2000" dirty="0" smtClean="0"/>
              <a:t>passava pelo </a:t>
            </a:r>
            <a:r>
              <a:rPr lang="pt-BR" sz="2000" dirty="0" smtClean="0"/>
              <a:t>extermínio de qualquer elemento que pudesse </a:t>
            </a:r>
            <a:r>
              <a:rPr lang="pt-BR" sz="2000" dirty="0" smtClean="0"/>
              <a:t>manchar a </a:t>
            </a:r>
            <a:r>
              <a:rPr lang="pt-BR" sz="2000" dirty="0" smtClean="0"/>
              <a:t>“pureza da raça ariana”.</a:t>
            </a:r>
            <a:endParaRPr lang="pt-BR" sz="2000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NT #3] 70 anos do fim do holocausto - Jeniffer Geral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" y="1"/>
            <a:ext cx="912218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5257800" y="2780928"/>
            <a:ext cx="3505200" cy="3619872"/>
          </a:xfrm>
        </p:spPr>
        <p:txBody>
          <a:bodyPr/>
          <a:lstStyle/>
          <a:p>
            <a:r>
              <a:rPr lang="pt-BR" sz="1300" b="1" cap="all" dirty="0" smtClean="0"/>
              <a:t>SINOPSE E DETALHES</a:t>
            </a:r>
          </a:p>
          <a:p>
            <a:pPr algn="just"/>
            <a:r>
              <a:rPr lang="pt-BR" sz="1300" dirty="0" smtClean="0"/>
              <a:t>A inusitada história de </a:t>
            </a:r>
            <a:r>
              <a:rPr lang="pt-BR" sz="1300" dirty="0" err="1" smtClean="0"/>
              <a:t>Oskar</a:t>
            </a:r>
            <a:r>
              <a:rPr lang="pt-BR" sz="1300" dirty="0" smtClean="0"/>
              <a:t> Schindler (Liam Neeson), um sujeito oportunista, sedutor, "armador", simpático, comerciante no mercado negro, mas, acima de tudo, um homem que se relacionava muito bem com o regime nazista, tanto que era membro do próprio Partido Nazista (o que não o impediu de ser preso algumas vezes, mas sempre o libertavam rapidamente, em razão dos seus contatos). No entanto, apesar dos seus defeitos, ele amava o ser humano e assim fez o impossível, a ponto de perder a sua fortuna mas conseguir salvar mais de mil judeus dos campos de concentração</a:t>
            </a:r>
            <a:r>
              <a:rPr lang="pt-BR" sz="1300" dirty="0" smtClean="0"/>
              <a:t>.</a:t>
            </a:r>
          </a:p>
          <a:p>
            <a:r>
              <a:rPr lang="pt-BR" sz="1100" dirty="0" smtClean="0"/>
              <a:t>Acesso em:  </a:t>
            </a:r>
            <a:r>
              <a:rPr lang="pt-BR" sz="1100" dirty="0" err="1" smtClean="0"/>
              <a:t>ttp</a:t>
            </a:r>
            <a:r>
              <a:rPr lang="pt-BR" sz="1100" dirty="0" smtClean="0"/>
              <a:t>://www.adorocinema.com/filmes/filme-9393/</a:t>
            </a:r>
            <a:endParaRPr lang="pt-BR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08039" y="620688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Indicação de Filme</a:t>
            </a:r>
            <a:endParaRPr lang="pt-BR" sz="2800" dirty="0"/>
          </a:p>
        </p:txBody>
      </p:sp>
      <p:pic>
        <p:nvPicPr>
          <p:cNvPr id="80898" name="Picture 2" descr="https://upload.wikimedia.org/wikipedia/pt/thumb/1/1d/SchindlerPoster.jpg/200px-SchindlerPoster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4757" b="47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79512" y="5013176"/>
            <a:ext cx="8784976" cy="1747664"/>
          </a:xfrm>
        </p:spPr>
        <p:txBody>
          <a:bodyPr/>
          <a:lstStyle/>
          <a:p>
            <a:pPr algn="just"/>
            <a:r>
              <a:rPr lang="pt-BR" sz="2400" dirty="0" smtClean="0"/>
              <a:t>No período entre 1919 e 1939, a sociedade liberal capitalista viveu profundas crises em consequência da Primeira Guerra Mundial (1914-1918). A hegemonia europeia sobre o mundo foi abalada pelos efeitos da Primeira Guerra Mundial. Surgiram novos polos de poder, como EUA e Japão. O momento de crise que a Europa viveu no pós-guerra foi favorável à divulgação de ideias revolucionárias.</a:t>
            </a:r>
            <a:endParaRPr lang="pt-BR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1"/>
            <a:ext cx="9144000" cy="3798331"/>
            <a:chOff x="0" y="1"/>
            <a:chExt cx="9144000" cy="3798331"/>
          </a:xfrm>
        </p:grpSpPr>
        <p:pic>
          <p:nvPicPr>
            <p:cNvPr id="1028" name="Picture 4" descr="Painting of a line of soldiers walking apparently bli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"/>
              <a:ext cx="9143999" cy="3432406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0" y="34290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Quadro "</a:t>
              </a:r>
              <a:r>
                <a:rPr lang="pt-BR" dirty="0" err="1" smtClean="0"/>
                <a:t>Gassed</a:t>
              </a:r>
              <a:r>
                <a:rPr lang="pt-BR" dirty="0" smtClean="0"/>
                <a:t>", do pintor americano John Singer </a:t>
              </a:r>
              <a:r>
                <a:rPr lang="pt-BR" dirty="0" err="1" smtClean="0"/>
                <a:t>Sargent</a:t>
              </a:r>
              <a:r>
                <a:rPr lang="pt-BR" dirty="0" smtClean="0"/>
                <a:t> (1856-1925).</a:t>
              </a:r>
              <a:endParaRPr lang="pt-BR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1"/>
          </p:nvPr>
        </p:nvSpPr>
        <p:spPr>
          <a:xfrm>
            <a:off x="683568" y="476672"/>
            <a:ext cx="8079432" cy="4896544"/>
          </a:xfrm>
        </p:spPr>
        <p:txBody>
          <a:bodyPr anchor="t"/>
          <a:lstStyle>
            <a:extLst/>
          </a:lstStyle>
          <a:p>
            <a:pPr algn="just"/>
            <a:r>
              <a:rPr lang="pt-BR" sz="2800" dirty="0" smtClean="0"/>
              <a:t>Vamos tentar novamente?</a:t>
            </a:r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Estado era visto como superior aos indivíduos pelos </a:t>
            </a:r>
            <a:r>
              <a:rPr lang="pt-BR" sz="2800" dirty="0" smtClean="0"/>
              <a:t>partidos </a:t>
            </a:r>
            <a:r>
              <a:rPr lang="pt-BR" sz="2800" dirty="0"/>
              <a:t>totalitários, que negavam o individualismo liberal, </a:t>
            </a:r>
            <a:r>
              <a:rPr lang="pt-BR" sz="2800" dirty="0" smtClean="0"/>
              <a:t>afirmando </a:t>
            </a:r>
            <a:r>
              <a:rPr lang="pt-BR" sz="2800" dirty="0"/>
              <a:t>que o todo era mais importante do que as </a:t>
            </a:r>
            <a:r>
              <a:rPr lang="pt-BR" sz="2800" dirty="0" smtClean="0"/>
              <a:t>partes.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Daí </a:t>
            </a:r>
            <a:r>
              <a:rPr lang="pt-BR" sz="2800" dirty="0"/>
              <a:t>o </a:t>
            </a:r>
            <a:r>
              <a:rPr lang="pt-BR" sz="2800" dirty="0" smtClean="0"/>
              <a:t>nome _ _ _ _ _ _ _ _ _ _ _ _ _ </a:t>
            </a:r>
          </a:p>
          <a:p>
            <a:pPr algn="just"/>
            <a:r>
              <a:rPr lang="pt-BR" sz="2800" dirty="0" smtClean="0"/>
              <a:t>Complete o espaço acima para continuar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395536" y="5805264"/>
            <a:ext cx="201622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DEMOCRACIA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987824" y="5798546"/>
            <a:ext cx="2448272" cy="33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AUTORITARISMO</a:t>
            </a:r>
            <a:endParaRPr lang="pt-BR" dirty="0"/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6156176" y="5805264"/>
            <a:ext cx="237626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TOTALITARISMO</a:t>
            </a:r>
            <a:endParaRPr lang="pt-BR" dirty="0"/>
          </a:p>
        </p:txBody>
      </p:sp>
      <p:sp>
        <p:nvSpPr>
          <p:cNvPr id="2" name="Retângulo 1">
            <a:hlinkClick r:id="rId5" action="ppaction://hlinksldjump"/>
          </p:cNvPr>
          <p:cNvSpPr/>
          <p:nvPr/>
        </p:nvSpPr>
        <p:spPr>
          <a:xfrm>
            <a:off x="5292080" y="188640"/>
            <a:ext cx="3456384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CLIQUE AQUI PARA REFAZER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26764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1"/>
          </p:nvPr>
        </p:nvSpPr>
        <p:spPr>
          <a:xfrm>
            <a:off x="683568" y="476672"/>
            <a:ext cx="8079432" cy="4896544"/>
          </a:xfrm>
        </p:spPr>
        <p:txBody>
          <a:bodyPr anchor="t"/>
          <a:lstStyle>
            <a:extLst/>
          </a:lstStyle>
          <a:p>
            <a:pPr algn="just"/>
            <a:r>
              <a:rPr lang="pt-BR" sz="2800" dirty="0" smtClean="0">
                <a:solidFill>
                  <a:srgbClr val="CC00CC"/>
                </a:solidFill>
              </a:rPr>
              <a:t>MUITO BEM, VOCÊ ACERTOU!!!</a:t>
            </a:r>
            <a:endParaRPr lang="pt-BR" sz="2800" dirty="0">
              <a:solidFill>
                <a:srgbClr val="CC00CC"/>
              </a:solidFill>
            </a:endParaRP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 </a:t>
            </a:r>
            <a:r>
              <a:rPr lang="pt-BR" sz="2800" dirty="0"/>
              <a:t>Estado era visto como superior aos indivíduos pelos </a:t>
            </a:r>
            <a:r>
              <a:rPr lang="pt-BR" sz="2800" dirty="0" smtClean="0"/>
              <a:t>partidos </a:t>
            </a:r>
            <a:r>
              <a:rPr lang="pt-BR" sz="2800" dirty="0"/>
              <a:t>totalitários, que negavam o individualismo liberal, </a:t>
            </a:r>
            <a:r>
              <a:rPr lang="pt-BR" sz="2800" dirty="0" smtClean="0"/>
              <a:t>afirmando </a:t>
            </a:r>
            <a:r>
              <a:rPr lang="pt-BR" sz="2800" dirty="0"/>
              <a:t>que o todo era mais importante do que as </a:t>
            </a:r>
            <a:r>
              <a:rPr lang="pt-BR" sz="2800" dirty="0" smtClean="0"/>
              <a:t>partes.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Daí </a:t>
            </a:r>
            <a:r>
              <a:rPr lang="pt-BR" sz="2800" dirty="0"/>
              <a:t>o </a:t>
            </a:r>
            <a:r>
              <a:rPr lang="pt-BR" sz="2800" dirty="0" smtClean="0"/>
              <a:t>nome </a:t>
            </a:r>
            <a:r>
              <a:rPr lang="pt-BR" sz="2800" b="1" u="sng" dirty="0" smtClean="0">
                <a:solidFill>
                  <a:srgbClr val="FFFF00"/>
                </a:solidFill>
              </a:rPr>
              <a:t>TOTALITARISMO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95536" y="5805264"/>
            <a:ext cx="2016224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trike="sngStrike" dirty="0" smtClean="0"/>
              <a:t>DEMOCRACIA</a:t>
            </a:r>
            <a:endParaRPr lang="pt-BR" strike="sngStrike" dirty="0"/>
          </a:p>
        </p:txBody>
      </p:sp>
      <p:sp>
        <p:nvSpPr>
          <p:cNvPr id="12" name="Retângulo 11"/>
          <p:cNvSpPr/>
          <p:nvPr/>
        </p:nvSpPr>
        <p:spPr>
          <a:xfrm>
            <a:off x="2987824" y="5798546"/>
            <a:ext cx="2448272" cy="33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trike="sngStrike" dirty="0" smtClean="0"/>
              <a:t>AUTORITARISMO</a:t>
            </a:r>
            <a:endParaRPr lang="pt-BR" strike="sngStrike" dirty="0"/>
          </a:p>
        </p:txBody>
      </p:sp>
      <p:sp>
        <p:nvSpPr>
          <p:cNvPr id="14" name="Retângulo 13"/>
          <p:cNvSpPr/>
          <p:nvPr/>
        </p:nvSpPr>
        <p:spPr>
          <a:xfrm>
            <a:off x="6156176" y="5805264"/>
            <a:ext cx="2376264" cy="324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TOTALITARISMO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393">
            <a:off x="6301666" y="277945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hlinkClick r:id="rId4" action="ppaction://hlinksldjump"/>
          </p:cNvPr>
          <p:cNvSpPr/>
          <p:nvPr/>
        </p:nvSpPr>
        <p:spPr>
          <a:xfrm>
            <a:off x="3383868" y="6309320"/>
            <a:ext cx="2376264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Retornar ao conteúdo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442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457200" y="5085184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Para que possamos sempre melhorar nosso trabalho pedimos que participe respondendo o questionário no link a seguir!</a:t>
            </a:r>
            <a:endParaRPr lang="pt-BR" sz="2800" dirty="0"/>
          </a:p>
        </p:txBody>
      </p:sp>
      <p:pic>
        <p:nvPicPr>
          <p:cNvPr id="1026" name="Picture 2" descr="Resultado de imagem para obrig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Caso ao clicar na imagem acima o link não abrir automaticamente, copie e cole em seu navegador o link abaixo!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https://forms.gle/wDCdgw3YLnXFsfHa9</a:t>
            </a:r>
          </a:p>
        </p:txBody>
      </p:sp>
      <p:pic>
        <p:nvPicPr>
          <p:cNvPr id="2050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304" y="552840"/>
            <a:ext cx="4579392" cy="366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Jogo-Armas-Historicas.jpg">
            <a:hlinkClick r:id="rId2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07" r="21807"/>
          <a:stretch>
            <a:fillRect/>
          </a:stretch>
        </p:blipFill>
        <p:spPr/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5257800" y="260648"/>
            <a:ext cx="3505200" cy="6192688"/>
          </a:xfrm>
        </p:spPr>
        <p:txBody>
          <a:bodyPr/>
          <a:lstStyle/>
          <a:p>
            <a:pPr algn="just"/>
            <a:r>
              <a:rPr lang="pt-BR" dirty="0" smtClean="0"/>
              <a:t>Falando sobre Guerras, o que você conhece sobre armas utilizadas durantes os conflitos?</a:t>
            </a:r>
          </a:p>
          <a:p>
            <a:pPr algn="just"/>
            <a:r>
              <a:rPr lang="pt-BR" dirty="0" smtClean="0"/>
              <a:t>Teste seus conhecimentos com o jogo: Armas Históricas.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“Neste jogo, você deve testar seu conhecimento militar, sobreviver ao campo de batalha e então relacionar cada arma ao seu contexto histórico correspondente. De cavaleiros com espadas a metralhadoras de tiro rápido, as armas foram ficando cada vez mais sofisticadas.”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 Dica: você deverá clicar sobre uma das armas e arrastar até a barra inferior para fazer a associação correta.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20148" y="1177280"/>
            <a:ext cx="8503704" cy="1315616"/>
          </a:xfrm>
        </p:spPr>
        <p:txBody>
          <a:bodyPr/>
          <a:lstStyle/>
          <a:p>
            <a:pPr algn="just"/>
            <a:r>
              <a:rPr lang="pt-BR" sz="2400" dirty="0" smtClean="0"/>
              <a:t>Na Europa, </a:t>
            </a:r>
            <a:r>
              <a:rPr lang="pt-BR" sz="2400" dirty="0" err="1" smtClean="0"/>
              <a:t>recém-saída</a:t>
            </a:r>
            <a:r>
              <a:rPr lang="pt-BR" sz="2400" dirty="0" smtClean="0"/>
              <a:t> da Primeira Guerra Mundial, Itália e Alemanha enfrentaram crises profundas. Ao invés de garantir a paz entre as potências europeias, os tratados impostos ao término da guerra apenas despertaram o ódio e o revanchismo dos italianos e alemães.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598555" y="3049215"/>
            <a:ext cx="5946891" cy="3548137"/>
            <a:chOff x="1763688" y="2924944"/>
            <a:chExt cx="5946891" cy="3548137"/>
          </a:xfrm>
        </p:grpSpPr>
        <p:pic>
          <p:nvPicPr>
            <p:cNvPr id="50178" name="Picture 2" descr="Resultado de imagem para italy germany fl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2924944"/>
              <a:ext cx="5874883" cy="3227706"/>
            </a:xfrm>
            <a:prstGeom prst="rect">
              <a:avLst/>
            </a:prstGeom>
            <a:noFill/>
          </p:spPr>
        </p:pic>
        <p:sp>
          <p:nvSpPr>
            <p:cNvPr id="7" name="CaixaDeTexto 6"/>
            <p:cNvSpPr txBox="1"/>
            <p:nvPr/>
          </p:nvSpPr>
          <p:spPr>
            <a:xfrm>
              <a:off x="1763688" y="6165304"/>
              <a:ext cx="576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Bandeira da Itália a esquerda e bandeira da Alemanha a direita</a:t>
              </a:r>
              <a:endParaRPr lang="pt-BR" sz="1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395536" y="404664"/>
            <a:ext cx="8280920" cy="648072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3600" b="1" dirty="0" smtClean="0"/>
              <a:t>Compreendendo a Crise de 1929</a:t>
            </a:r>
            <a:endParaRPr lang="pt-BR" sz="3600" b="1" dirty="0"/>
          </a:p>
        </p:txBody>
      </p:sp>
      <p:sp>
        <p:nvSpPr>
          <p:cNvPr id="12" name="Retângulo 11"/>
          <p:cNvSpPr/>
          <p:nvPr/>
        </p:nvSpPr>
        <p:spPr>
          <a:xfrm>
            <a:off x="395536" y="1988840"/>
            <a:ext cx="8208912" cy="4578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Para compreender o surgimento dos Regimes Totalitários na Europa, é preciso entender como a  </a:t>
            </a:r>
            <a:r>
              <a:rPr lang="pt-BR" b="1" dirty="0" smtClean="0"/>
              <a:t>Crise de 1929 </a:t>
            </a:r>
            <a:r>
              <a:rPr lang="pt-BR" dirty="0" smtClean="0"/>
              <a:t>esteve ligada a isso.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Podemos dizer que a Crise de 1929 foi consequência do tipo de aplicação do liberalismo econômico da época e da posição privilegiada da economia dos EUA no cenário global. Em 1927, os EUA eram os maiores credores do mundo, sua expansão industrial atraiu grandes fluxos migratórios e, em 1929, praticamente a metade de tudo o que se produzia industrialmente no mundo era feito nos EUA. Nesse contexto, qualquer alteração na economia norte-americana poderia causar um </a:t>
            </a:r>
            <a:r>
              <a:rPr lang="pt-BR" b="1" dirty="0" smtClean="0"/>
              <a:t>“efeito dominó”</a:t>
            </a:r>
            <a:r>
              <a:rPr lang="pt-BR" dirty="0" smtClean="0"/>
              <a:t>, desencadeando reflexos em todo o mundo capitalista. </a:t>
            </a:r>
          </a:p>
          <a:p>
            <a:pPr algn="just">
              <a:lnSpc>
                <a:spcPts val="2880"/>
              </a:lnSpc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3750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graph-3078539_1920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5562" r="5562"/>
          <a:stretch>
            <a:fillRect/>
          </a:stretch>
        </p:blipFill>
        <p:spPr>
          <a:xfrm>
            <a:off x="5148064" y="3717032"/>
            <a:ext cx="3773424" cy="2830068"/>
          </a:xfr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5148063" y="188640"/>
            <a:ext cx="3773425" cy="3240360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Conhecido como “Grande Boom”, o crescimento  econômico norte-americano era artificial e aparente, e, a partir de 1925, apesar de toda a euforia, a economia norte-americana começou a passar por sérias dificuldades.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1988840"/>
            <a:ext cx="8208912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179512" y="151259"/>
            <a:ext cx="2016224" cy="3349749"/>
            <a:chOff x="179512" y="151259"/>
            <a:chExt cx="2016224" cy="3349749"/>
          </a:xfrm>
        </p:grpSpPr>
        <p:pic>
          <p:nvPicPr>
            <p:cNvPr id="51202" name="Picture 2" descr="TheGreatGatsby 1925jacket.jpe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3" y="151259"/>
              <a:ext cx="1997854" cy="2987700"/>
            </a:xfrm>
            <a:prstGeom prst="rect">
              <a:avLst/>
            </a:prstGeom>
            <a:noFill/>
          </p:spPr>
        </p:pic>
        <p:sp>
          <p:nvSpPr>
            <p:cNvPr id="17" name="CaixaDeTexto 16"/>
            <p:cNvSpPr txBox="1"/>
            <p:nvPr/>
          </p:nvSpPr>
          <p:spPr>
            <a:xfrm>
              <a:off x="179512" y="313167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Leia o Livro!</a:t>
              </a:r>
              <a:endParaRPr lang="pt-BR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27784" y="194400"/>
            <a:ext cx="2027349" cy="3306608"/>
            <a:chOff x="2627784" y="194400"/>
            <a:chExt cx="2027349" cy="3306608"/>
          </a:xfrm>
        </p:grpSpPr>
        <p:pic>
          <p:nvPicPr>
            <p:cNvPr id="51204" name="Picture 4" descr="https://upload.wikimedia.org/wikipedia/pt/thumb/2/26/TheGreatGatsby2012Poster.jpg/200px-TheGreatGatsby2012Poster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4209" y="194400"/>
              <a:ext cx="1990924" cy="2946568"/>
            </a:xfrm>
            <a:prstGeom prst="rect">
              <a:avLst/>
            </a:prstGeom>
            <a:noFill/>
          </p:spPr>
        </p:pic>
        <p:sp>
          <p:nvSpPr>
            <p:cNvPr id="18" name="CaixaDeTexto 17"/>
            <p:cNvSpPr txBox="1"/>
            <p:nvPr/>
          </p:nvSpPr>
          <p:spPr>
            <a:xfrm>
              <a:off x="2627784" y="313167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Assista o Filme!</a:t>
              </a:r>
              <a:endParaRPr lang="pt-BR" dirty="0"/>
            </a:p>
          </p:txBody>
        </p:sp>
      </p:grpSp>
      <p:sp>
        <p:nvSpPr>
          <p:cNvPr id="21" name="Texto explicativo em seta para cima 20"/>
          <p:cNvSpPr/>
          <p:nvPr/>
        </p:nvSpPr>
        <p:spPr>
          <a:xfrm>
            <a:off x="251520" y="3501008"/>
            <a:ext cx="4320480" cy="3024336"/>
          </a:xfrm>
          <a:prstGeom prst="upArrowCallou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kern="0" dirty="0" smtClean="0"/>
              <a:t>Tem como pano de fundo </a:t>
            </a:r>
            <a:r>
              <a:rPr lang="pt-BR" sz="1700" kern="0" dirty="0" smtClean="0">
                <a:solidFill>
                  <a:schemeClr val="tx1"/>
                </a:solidFill>
              </a:rPr>
              <a:t>as cidades norte americanas de Nova Iorque e </a:t>
            </a:r>
            <a:r>
              <a:rPr lang="pt-BR" sz="1700" i="1" kern="0" dirty="0" err="1" smtClean="0">
                <a:solidFill>
                  <a:schemeClr val="tx1"/>
                </a:solidFill>
              </a:rPr>
              <a:t>Long</a:t>
            </a:r>
            <a:r>
              <a:rPr lang="pt-BR" sz="1700" i="1" kern="0" dirty="0" smtClean="0">
                <a:solidFill>
                  <a:schemeClr val="tx1"/>
                </a:solidFill>
              </a:rPr>
              <a:t> </a:t>
            </a:r>
            <a:r>
              <a:rPr lang="pt-BR" sz="1700" i="1" kern="0" dirty="0" err="1" smtClean="0">
                <a:solidFill>
                  <a:schemeClr val="tx1"/>
                </a:solidFill>
              </a:rPr>
              <a:t>Island</a:t>
            </a:r>
            <a:r>
              <a:rPr lang="pt-BR" sz="1700" i="1" kern="0" dirty="0" smtClean="0">
                <a:solidFill>
                  <a:schemeClr val="tx1"/>
                </a:solidFill>
              </a:rPr>
              <a:t> </a:t>
            </a:r>
            <a:r>
              <a:rPr lang="pt-BR" sz="1700" kern="0" dirty="0" smtClean="0">
                <a:solidFill>
                  <a:schemeClr val="tx1"/>
                </a:solidFill>
              </a:rPr>
              <a:t>durante a década de 1920. Relata o caos do pós Primeira Guerra Mundial, a prosperidade, critica o materialismo e apresenta o que ficou conhecido </a:t>
            </a:r>
            <a:r>
              <a:rPr lang="pt-BR" sz="1700" kern="0" dirty="0" smtClean="0"/>
              <a:t>como “Loucos Anos 20”.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3750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1520" y="332657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Terminada a Primeira Guerra Mundial, os Estados Unidos se destacaram no capitalismo mundial: de maior devedor (3 bilhões de dólares), tornaram-se o maior credor mundial (11 bilhões de dólares). Em 1918 mais de um terço da produção industrial mundial estava nos Estados Unidos; em 1929 esse percentual chegava a mais de 42%. O país também continuava a atrair imigrantes: entre os anos 1900 e 1910, entraram nos Estados Unidos cerca de 9 milhões de europeus. A prosperidade econômica, entretanto, apresentava contradições que se tornavam cada vez maiores.</a:t>
            </a:r>
            <a:br>
              <a:rPr lang="pt-BR" sz="2100" dirty="0" smtClean="0">
                <a:latin typeface="Arial" pitchFamily="34" charset="0"/>
                <a:cs typeface="Arial" pitchFamily="34" charset="0"/>
              </a:rPr>
            </a:br>
            <a:r>
              <a:rPr lang="pt-BR" sz="2100" dirty="0" smtClean="0">
                <a:latin typeface="Arial" pitchFamily="34" charset="0"/>
                <a:ea typeface="Times New Roman"/>
                <a:cs typeface="Arial" pitchFamily="34" charset="0"/>
              </a:rPr>
              <a:t>(VICENTINO, p. 99, 2016).</a:t>
            </a: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Resultado de imagem para bilhoes de dol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 descr="Resultado de imagem para bilhoes de dolares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5586" r="5586"/>
          <a:stretch>
            <a:fillRect/>
          </a:stretch>
        </p:blipFill>
        <p:spPr bwMode="auto">
          <a:xfrm>
            <a:off x="5141976" y="381000"/>
            <a:ext cx="3773424" cy="5856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A92EC6-E629-4566-8CC0-1E7A01F1F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2521</Words>
  <Application>Microsoft Office PowerPoint</Application>
  <PresentationFormat>Apresentação na tela (4:3)</PresentationFormat>
  <Paragraphs>189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ClassicPhotoAlbum</vt:lpstr>
      <vt:lpstr>“A História em ação”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2018-11-28T16:22:35Z</dcterms:created>
  <dcterms:modified xsi:type="dcterms:W3CDTF">2020-08-05T16:17:40Z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