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6" r:id="rId12"/>
    <p:sldId id="268" r:id="rId1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088F97-ECE1-43E5-B1F9-9387EC1198EE}" type="datetimeFigureOut">
              <a:rPr lang="pt-BR" smtClean="0"/>
              <a:pPr/>
              <a:t>24/09/2020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F6F2B6-B7B4-4FDD-8AFF-AB45FFDC8AC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6F2B6-B7B4-4FDD-8AFF-AB45FFDC8AC0}" type="slidenum">
              <a:rPr lang="pt-BR" smtClean="0"/>
              <a:pPr/>
              <a:t>7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98342-EFDB-4B44-85AB-E2E0CC03DE62}" type="datetimeFigureOut">
              <a:rPr lang="pt-BR" smtClean="0"/>
              <a:pPr/>
              <a:t>24/09/2020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5A8CC-3B7D-4F78-9D3B-29CE3370B00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98342-EFDB-4B44-85AB-E2E0CC03DE62}" type="datetimeFigureOut">
              <a:rPr lang="pt-BR" smtClean="0"/>
              <a:pPr/>
              <a:t>24/09/2020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5A8CC-3B7D-4F78-9D3B-29CE3370B00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98342-EFDB-4B44-85AB-E2E0CC03DE62}" type="datetimeFigureOut">
              <a:rPr lang="pt-BR" smtClean="0"/>
              <a:pPr/>
              <a:t>24/09/2020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5A8CC-3B7D-4F78-9D3B-29CE3370B00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98342-EFDB-4B44-85AB-E2E0CC03DE62}" type="datetimeFigureOut">
              <a:rPr lang="pt-BR" smtClean="0"/>
              <a:pPr/>
              <a:t>24/09/2020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5A8CC-3B7D-4F78-9D3B-29CE3370B00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98342-EFDB-4B44-85AB-E2E0CC03DE62}" type="datetimeFigureOut">
              <a:rPr lang="pt-BR" smtClean="0"/>
              <a:pPr/>
              <a:t>24/09/2020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295A8CC-3B7D-4F78-9D3B-29CE3370B00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98342-EFDB-4B44-85AB-E2E0CC03DE62}" type="datetimeFigureOut">
              <a:rPr lang="pt-BR" smtClean="0"/>
              <a:pPr/>
              <a:t>24/09/2020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5A8CC-3B7D-4F78-9D3B-29CE3370B00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98342-EFDB-4B44-85AB-E2E0CC03DE62}" type="datetimeFigureOut">
              <a:rPr lang="pt-BR" smtClean="0"/>
              <a:pPr/>
              <a:t>24/09/2020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5A8CC-3B7D-4F78-9D3B-29CE3370B00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98342-EFDB-4B44-85AB-E2E0CC03DE62}" type="datetimeFigureOut">
              <a:rPr lang="pt-BR" smtClean="0"/>
              <a:pPr/>
              <a:t>24/09/2020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5A8CC-3B7D-4F78-9D3B-29CE3370B00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98342-EFDB-4B44-85AB-E2E0CC03DE62}" type="datetimeFigureOut">
              <a:rPr lang="pt-BR" smtClean="0"/>
              <a:pPr/>
              <a:t>24/09/2020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5A8CC-3B7D-4F78-9D3B-29CE3370B00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98342-EFDB-4B44-85AB-E2E0CC03DE62}" type="datetimeFigureOut">
              <a:rPr lang="pt-BR" smtClean="0"/>
              <a:pPr/>
              <a:t>24/09/2020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5A8CC-3B7D-4F78-9D3B-29CE3370B00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pt-B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 no ícone para adicionar uma imagem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98342-EFDB-4B44-85AB-E2E0CC03DE62}" type="datetimeFigureOut">
              <a:rPr lang="pt-BR" smtClean="0"/>
              <a:pPr/>
              <a:t>24/09/2020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5A8CC-3B7D-4F78-9D3B-29CE3370B00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DB98342-EFDB-4B44-85AB-E2E0CC03DE62}" type="datetimeFigureOut">
              <a:rPr lang="pt-BR" smtClean="0"/>
              <a:pPr/>
              <a:t>24/09/2020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295A8CC-3B7D-4F78-9D3B-29CE3370B00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0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5.xml"/><Relationship Id="rId1" Type="http://schemas.openxmlformats.org/officeDocument/2006/relationships/audio" Target="../media/audio11.wav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s.gov.br/index2.php?option=com_legislacao&amp;task=TextoLei&amp;format=raw&amp;id=2892" TargetMode="Externa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2.wav"/><Relationship Id="rId6" Type="http://schemas.openxmlformats.org/officeDocument/2006/relationships/image" Target="../media/image20.png"/><Relationship Id="rId5" Type="http://schemas.openxmlformats.org/officeDocument/2006/relationships/hyperlink" Target="https://diariodorio.com/historia-do-bairro-de-marechal-hermes/" TargetMode="External"/><Relationship Id="rId4" Type="http://schemas.openxmlformats.org/officeDocument/2006/relationships/hyperlink" Target="http://www.scielo.br/scielo.php?script=sci_arttext&amp;pid=S0103-166X2010000200013&amp;lng=en&amp;nrm=iso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5" Type="http://schemas.openxmlformats.org/officeDocument/2006/relationships/image" Target="../media/image10.png"/><Relationship Id="rId4" Type="http://schemas.openxmlformats.org/officeDocument/2006/relationships/hyperlink" Target="https://br.pinterest.com/search/pins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6" Type="http://schemas.openxmlformats.org/officeDocument/2006/relationships/image" Target="../media/image12.png"/><Relationship Id="rId5" Type="http://schemas.openxmlformats.org/officeDocument/2006/relationships/hyperlink" Target="https://br.pinterest.com/alarcao/figura-humana-na-arte/" TargetMode="Externa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5.xml"/><Relationship Id="rId1" Type="http://schemas.openxmlformats.org/officeDocument/2006/relationships/audio" Target="../media/audio9.wav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95536" y="2060848"/>
            <a:ext cx="8229600" cy="1828800"/>
          </a:xfrm>
        </p:spPr>
        <p:txBody>
          <a:bodyPr>
            <a:normAutofit fontScale="90000"/>
          </a:bodyPr>
          <a:lstStyle/>
          <a:p>
            <a:r>
              <a:rPr lang="pt-BR" sz="3100" dirty="0" smtClean="0"/>
              <a:t>PERCEPÇÃO DE MULHERES EM RELAÇÃO À ASSISTÊNCIA EM MATERNIDADE PÚBLICA DE MARECHAL HERMES: UM ESTUDO FENOMENOLÓGICO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03648" y="3501008"/>
            <a:ext cx="6400800" cy="2688704"/>
          </a:xfrm>
        </p:spPr>
        <p:txBody>
          <a:bodyPr>
            <a:normAutofit fontScale="62500" lnSpcReduction="20000"/>
          </a:bodyPr>
          <a:lstStyle/>
          <a:p>
            <a:r>
              <a:rPr lang="pt-BR" dirty="0" smtClean="0"/>
              <a:t>PROGRAMA DE PÓS-GRADUAÇÃO EM CIÊNCIAS DO CUIDADO EM SAÚDE</a:t>
            </a:r>
          </a:p>
          <a:p>
            <a:r>
              <a:rPr lang="pt-BR" dirty="0" smtClean="0"/>
              <a:t>CURSO DE DOUTORADO- DISCIPLINA: EPISTEMOLOGIA</a:t>
            </a:r>
          </a:p>
          <a:p>
            <a:r>
              <a:rPr lang="pt-BR" dirty="0" smtClean="0"/>
              <a:t>NÚCLEO DE PESQUISA: FILOSOFIA, SAÚDE, EDUCAÇÃO HUMANIZADA</a:t>
            </a:r>
          </a:p>
          <a:p>
            <a:r>
              <a:rPr lang="pt-BR" dirty="0" smtClean="0"/>
              <a:t>ELIANE CRISTINA DA SILVA PINTO CARNEIRO</a:t>
            </a:r>
          </a:p>
          <a:p>
            <a:r>
              <a:rPr lang="pt-BR" dirty="0" smtClean="0"/>
              <a:t>Orientadora:  </a:t>
            </a:r>
            <a:r>
              <a:rPr lang="pt-BR" dirty="0" err="1" smtClean="0"/>
              <a:t>Profa</a:t>
            </a:r>
            <a:r>
              <a:rPr lang="pt-BR" dirty="0" smtClean="0"/>
              <a:t>  Pós-Doutora Rose Mary Costa Rosa Andrade Silva</a:t>
            </a:r>
          </a:p>
          <a:p>
            <a:r>
              <a:rPr lang="pt-BR" dirty="0" smtClean="0"/>
              <a:t>Coorientadora: </a:t>
            </a:r>
            <a:r>
              <a:rPr lang="pt-BR" dirty="0" err="1" smtClean="0"/>
              <a:t>Profa</a:t>
            </a:r>
            <a:r>
              <a:rPr lang="pt-BR" dirty="0" smtClean="0"/>
              <a:t>  Pós-Doutora Eliane Ramos Pereira</a:t>
            </a:r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4" name="Imagem 1" descr="Clique aqui para acessar o site da UF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332656"/>
            <a:ext cx="5786438" cy="9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~PP2773.WAV">
            <a:hlinkClick r:id="" action="ppaction://media"/>
          </p:cNvPr>
          <p:cNvPicPr>
            <a:picLocks noRot="1" noChangeAspect="1"/>
          </p:cNvPicPr>
          <p:nvPr>
            <a:wavAudioFile r:embed="rId1" name="~PP2773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83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200" dirty="0" smtClean="0"/>
              <a:t>PERCEPÇÃO DE MULHERES EM RELAÇÃO À ASSISTÊNCIA EM MATERNIDADE PÚBLICA DE MARECHAL HERMES: UM ESTUDO FENOMENOLÓGICO</a:t>
            </a:r>
            <a:br>
              <a:rPr lang="pt-BR" sz="2200" dirty="0" smtClean="0"/>
            </a:br>
            <a:r>
              <a:rPr lang="pt-BR" sz="2200" dirty="0" smtClean="0"/>
              <a:t>MÉTODO</a:t>
            </a:r>
            <a:endParaRPr lang="pt-BR" sz="2200" dirty="0"/>
          </a:p>
        </p:txBody>
      </p:sp>
      <p:sp>
        <p:nvSpPr>
          <p:cNvPr id="8" name="Espaço Reservado para Conteúdo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Estudo </a:t>
            </a: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Qualitativo descritivo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, com análise de falas e desenhos que as participantes fizeram</a:t>
            </a:r>
          </a:p>
          <a:p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Período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: janeiro a dezembro de 2020</a:t>
            </a:r>
          </a:p>
          <a:p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Cenário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: Hospital Municipal Maternidade Alexander Fleming , situado em Marechal Hermes/Rio de </a:t>
            </a:r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Janeiro-RJ</a:t>
            </a:r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Participantes:</a:t>
            </a:r>
            <a:r>
              <a:rPr lang="pt-BR" b="1" dirty="0" smtClean="0"/>
              <a:t> </a:t>
            </a:r>
            <a:r>
              <a:rPr lang="pt-BR" dirty="0" smtClean="0"/>
              <a:t>trinta  </a:t>
            </a:r>
            <a:r>
              <a:rPr lang="pt-BR" dirty="0" err="1" smtClean="0"/>
              <a:t>puérperas</a:t>
            </a:r>
            <a:r>
              <a:rPr lang="pt-BR" dirty="0" smtClean="0"/>
              <a:t> internadas no alojamento conjunto e que deram à luz em maternidade pública citada</a:t>
            </a:r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b="1" dirty="0" smtClean="0"/>
              <a:t>Critérios de inclusão</a:t>
            </a:r>
            <a:r>
              <a:rPr lang="pt-BR" dirty="0" smtClean="0"/>
              <a:t>: </a:t>
            </a:r>
            <a:r>
              <a:rPr lang="pt-BR" dirty="0" err="1" smtClean="0"/>
              <a:t>puérperas</a:t>
            </a:r>
            <a:r>
              <a:rPr lang="pt-BR" dirty="0" smtClean="0"/>
              <a:t> que deram à  luz nas últimas quarenta e oito horas da entrevista.</a:t>
            </a:r>
          </a:p>
          <a:p>
            <a:r>
              <a:rPr lang="pt-BR" b="1" dirty="0" smtClean="0"/>
              <a:t>Critérios de exclusão</a:t>
            </a:r>
            <a:r>
              <a:rPr lang="pt-BR" dirty="0" smtClean="0"/>
              <a:t>:alienação mental</a:t>
            </a:r>
          </a:p>
        </p:txBody>
      </p:sp>
      <p:pic>
        <p:nvPicPr>
          <p:cNvPr id="10" name="~PP2679.WAV">
            <a:hlinkClick r:id="" action="ppaction://media"/>
          </p:cNvPr>
          <p:cNvPicPr>
            <a:picLocks noRot="1" noChangeAspect="1"/>
          </p:cNvPicPr>
          <p:nvPr>
            <a:wavAudioFile r:embed="rId1" name="~PP2679.WAV"/>
          </p:nvPr>
        </p:nvPicPr>
        <p:blipFill>
          <a:blip r:embed="rId3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14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851694"/>
          </a:xfrm>
        </p:spPr>
        <p:txBody>
          <a:bodyPr>
            <a:normAutofit fontScale="90000"/>
          </a:bodyPr>
          <a:lstStyle/>
          <a:p>
            <a:r>
              <a:rPr lang="pt-BR" sz="2200" dirty="0" smtClean="0"/>
              <a:t>PERCEPÇÃO DE MULHERES EM RELAÇÃO À ASSISTÊNCIA EM MATERNIDADE PÚBLICA DE MARECHAL HERMES: UM ESTUDO FENOMENOLÓGICO</a:t>
            </a:r>
            <a:br>
              <a:rPr lang="pt-BR" sz="2200" dirty="0" smtClean="0"/>
            </a:br>
            <a:r>
              <a:rPr lang="pt-BR" sz="2200" dirty="0" smtClean="0"/>
              <a:t>MÉTODO</a:t>
            </a:r>
            <a:endParaRPr lang="pt-BR" sz="220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pt-BR" b="1" u="sng" dirty="0" smtClean="0"/>
              <a:t>ENTREVISTA FENOMENOLÓGICA</a:t>
            </a:r>
            <a:endParaRPr lang="pt-BR" u="sng" dirty="0" smtClean="0"/>
          </a:p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pt-BR" dirty="0" smtClean="0"/>
              <a:t>DADOS SOCIODEMOGRÁFICOS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 lvl="0" algn="ctr"/>
            <a:r>
              <a:rPr lang="pt-BR" i="1" dirty="0" smtClean="0"/>
              <a:t>Como você percebeu a assistência ao parto nesta maternidade?</a:t>
            </a:r>
          </a:p>
          <a:p>
            <a:pPr lvl="0" algn="ctr">
              <a:buNone/>
            </a:pPr>
            <a:endParaRPr lang="pt-BR" dirty="0" smtClean="0"/>
          </a:p>
          <a:p>
            <a:pPr lvl="0" algn="ctr"/>
            <a:r>
              <a:rPr lang="pt-BR" i="1" dirty="0" smtClean="0"/>
              <a:t>Peço, caso permita, que ilustre sua vivência em relação ao parto por meio de desenhos ou gráficos</a:t>
            </a:r>
            <a:endParaRPr lang="pt-BR" dirty="0" smtClean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25" y="2636912"/>
            <a:ext cx="4041775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~PP2855.WAV">
            <a:hlinkClick r:id="" action="ppaction://media"/>
          </p:cNvPr>
          <p:cNvPicPr>
            <a:picLocks noRot="1" noChangeAspect="1"/>
          </p:cNvPicPr>
          <p:nvPr>
            <a:wavAudioFile r:embed="rId1" name="~PP2855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920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2200" dirty="0" smtClean="0"/>
              <a:t>PERCEPÇÃO DE MULHERES EM RELAÇÃO À ASSISTÊNCIA EM MATERNIDADE PÚBLICA DE MARECHAL HERMES: UM ESTUDO FENOMENOLÓGICO</a:t>
            </a:r>
            <a:br>
              <a:rPr lang="pt-BR" sz="2200" dirty="0" smtClean="0"/>
            </a:br>
            <a:r>
              <a:rPr lang="pt-BR" sz="2200" dirty="0" smtClean="0"/>
              <a:t>REFERÊNCIAS BIBLIOGRÁFICAS</a:t>
            </a:r>
            <a:endParaRPr lang="pt-BR" sz="2200" dirty="0"/>
          </a:p>
        </p:txBody>
      </p:sp>
      <p:sp>
        <p:nvSpPr>
          <p:cNvPr id="8" name="Espaço Reservado para Conteúdo 7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pt-BR" sz="1600" dirty="0" smtClean="0"/>
              <a:t>AGÊNCIA NACIONAL DE SAÚDE. ANS. </a:t>
            </a:r>
            <a:r>
              <a:rPr lang="pt-BR" sz="1600" b="1" dirty="0" smtClean="0"/>
              <a:t>Resolução Normativa n. 368</a:t>
            </a:r>
            <a:r>
              <a:rPr lang="pt-BR" sz="1600" dirty="0" smtClean="0"/>
              <a:t>, de 6 de janeiro de 2015. Dispõe sobre o direito de acesso à informação das beneficiárias aos percentuais de cirurgias cesáreas e de partos normais, por operadora, por estabelecimento de saúde e por médico e sobre a utilização do </a:t>
            </a:r>
            <a:r>
              <a:rPr lang="pt-BR" sz="1600" dirty="0" err="1" smtClean="0"/>
              <a:t>partograma</a:t>
            </a:r>
            <a:r>
              <a:rPr lang="pt-BR" sz="1600" dirty="0" smtClean="0"/>
              <a:t>, do cartão da gestante e da carta de informação à gestante no âmbito da saúde  suplementar. Disponível em: </a:t>
            </a:r>
            <a:r>
              <a:rPr lang="pt-BR" sz="1600" u="sng" dirty="0" smtClean="0">
                <a:hlinkClick r:id="rId3"/>
              </a:rPr>
              <a:t>http://www.ans.gov.br/index2.</a:t>
            </a:r>
            <a:r>
              <a:rPr lang="pt-BR" sz="1600" u="sng" dirty="0" err="1" smtClean="0">
                <a:hlinkClick r:id="rId3"/>
              </a:rPr>
              <a:t>php</a:t>
            </a:r>
            <a:r>
              <a:rPr lang="pt-BR" sz="1600" u="sng" dirty="0" smtClean="0">
                <a:hlinkClick r:id="rId3"/>
              </a:rPr>
              <a:t>?</a:t>
            </a:r>
            <a:r>
              <a:rPr lang="pt-BR" sz="1600" u="sng" dirty="0" err="1" smtClean="0">
                <a:hlinkClick r:id="rId3"/>
              </a:rPr>
              <a:t>option</a:t>
            </a:r>
            <a:r>
              <a:rPr lang="pt-BR" sz="1600" u="sng" dirty="0" smtClean="0">
                <a:hlinkClick r:id="rId3"/>
              </a:rPr>
              <a:t>=</a:t>
            </a:r>
            <a:r>
              <a:rPr lang="pt-BR" sz="1600" u="sng" dirty="0" err="1" smtClean="0">
                <a:hlinkClick r:id="rId3"/>
              </a:rPr>
              <a:t>com_legislacao&amp;task</a:t>
            </a:r>
            <a:r>
              <a:rPr lang="pt-BR" sz="1600" u="sng" dirty="0" smtClean="0">
                <a:hlinkClick r:id="rId3"/>
              </a:rPr>
              <a:t>=</a:t>
            </a:r>
            <a:r>
              <a:rPr lang="pt-BR" sz="1600" u="sng" dirty="0" err="1" smtClean="0">
                <a:hlinkClick r:id="rId3"/>
              </a:rPr>
              <a:t>TextoLei&amp;format</a:t>
            </a:r>
            <a:r>
              <a:rPr lang="pt-BR" sz="1600" u="sng" dirty="0" smtClean="0">
                <a:hlinkClick r:id="rId3"/>
              </a:rPr>
              <a:t>=</a:t>
            </a:r>
            <a:r>
              <a:rPr lang="pt-BR" sz="1600" u="sng" dirty="0" err="1" smtClean="0">
                <a:hlinkClick r:id="rId3"/>
              </a:rPr>
              <a:t>raw&amp;id</a:t>
            </a:r>
            <a:r>
              <a:rPr lang="pt-BR" sz="1600" u="sng" dirty="0" smtClean="0">
                <a:hlinkClick r:id="rId3"/>
              </a:rPr>
              <a:t>=2892</a:t>
            </a:r>
            <a:r>
              <a:rPr lang="pt-BR" sz="1600" dirty="0" smtClean="0"/>
              <a:t>. Acesso em: 11 nov. 2018.</a:t>
            </a:r>
          </a:p>
          <a:p>
            <a:r>
              <a:rPr lang="pt-BR" sz="1600" dirty="0" smtClean="0"/>
              <a:t> </a:t>
            </a:r>
          </a:p>
          <a:p>
            <a:r>
              <a:rPr lang="pt-BR" sz="1600" dirty="0" smtClean="0"/>
              <a:t>ANDRADE, </a:t>
            </a:r>
            <a:r>
              <a:rPr lang="pt-BR" sz="1600" dirty="0" err="1" smtClean="0"/>
              <a:t>Celana</a:t>
            </a:r>
            <a:r>
              <a:rPr lang="pt-BR" sz="1600" dirty="0" smtClean="0"/>
              <a:t> Cardoso; HOLANDA, Adriano Furtado. Apontamentos sobre pesquisa qualitativa e pesquisa empírico-fenomenológica</a:t>
            </a:r>
            <a:r>
              <a:rPr lang="pt-BR" sz="1600" i="1" dirty="0" smtClean="0"/>
              <a:t>. Estud. </a:t>
            </a:r>
            <a:r>
              <a:rPr lang="pt-BR" sz="1600" i="1" dirty="0" err="1" smtClean="0"/>
              <a:t>psicol</a:t>
            </a:r>
            <a:r>
              <a:rPr lang="pt-BR" sz="1600" i="1" dirty="0" smtClean="0"/>
              <a:t>. (Campinas)</a:t>
            </a:r>
            <a:r>
              <a:rPr lang="pt-BR" sz="1600" dirty="0" smtClean="0"/>
              <a:t>,  Campinas ,  v. 27, n. 2, Jun  2010 .   Disponível em: &lt;</a:t>
            </a:r>
            <a:r>
              <a:rPr lang="pt-BR" sz="1600" u="sng" dirty="0" smtClean="0">
                <a:hlinkClick r:id="rId4"/>
              </a:rPr>
              <a:t>http://www.scielo.br/scielo.</a:t>
            </a:r>
            <a:r>
              <a:rPr lang="pt-BR" sz="1600" u="sng" dirty="0" err="1" smtClean="0">
                <a:hlinkClick r:id="rId4"/>
              </a:rPr>
              <a:t>php</a:t>
            </a:r>
            <a:r>
              <a:rPr lang="pt-BR" sz="1600" u="sng" dirty="0" smtClean="0">
                <a:hlinkClick r:id="rId4"/>
              </a:rPr>
              <a:t>?script=</a:t>
            </a:r>
            <a:r>
              <a:rPr lang="pt-BR" sz="1600" u="sng" dirty="0" err="1" smtClean="0">
                <a:hlinkClick r:id="rId4"/>
              </a:rPr>
              <a:t>sci_arttext&amp;pid</a:t>
            </a:r>
            <a:r>
              <a:rPr lang="pt-BR" sz="1600" u="sng" dirty="0" smtClean="0">
                <a:hlinkClick r:id="rId4"/>
              </a:rPr>
              <a:t>=S0103-166X2010000200013&amp;</a:t>
            </a:r>
            <a:r>
              <a:rPr lang="pt-BR" sz="1600" u="sng" dirty="0" err="1" smtClean="0">
                <a:hlinkClick r:id="rId4"/>
              </a:rPr>
              <a:t>lng</a:t>
            </a:r>
            <a:r>
              <a:rPr lang="pt-BR" sz="1600" u="sng" dirty="0" smtClean="0">
                <a:hlinkClick r:id="rId4"/>
              </a:rPr>
              <a:t>=</a:t>
            </a:r>
            <a:r>
              <a:rPr lang="pt-BR" sz="1600" u="sng" dirty="0" err="1" smtClean="0">
                <a:hlinkClick r:id="rId4"/>
              </a:rPr>
              <a:t>en&amp;nrm</a:t>
            </a:r>
            <a:r>
              <a:rPr lang="pt-BR" sz="1600" u="sng" dirty="0" smtClean="0">
                <a:hlinkClick r:id="rId4"/>
              </a:rPr>
              <a:t>=</a:t>
            </a:r>
            <a:r>
              <a:rPr lang="pt-BR" sz="1600" u="sng" dirty="0" err="1" smtClean="0">
                <a:hlinkClick r:id="rId4"/>
              </a:rPr>
              <a:t>iso</a:t>
            </a:r>
            <a:r>
              <a:rPr lang="pt-BR" sz="1600" dirty="0" smtClean="0"/>
              <a:t>&gt;. Acesso em:  10  Nov.  2014. </a:t>
            </a:r>
          </a:p>
          <a:p>
            <a:r>
              <a:rPr lang="pt-BR" sz="1600" b="1" dirty="0" smtClean="0"/>
              <a:t> </a:t>
            </a:r>
            <a:r>
              <a:rPr lang="pt-BR" sz="1600" dirty="0" smtClean="0"/>
              <a:t>BALAROTTI, Bruna; CORNEAU, Felipe Gonçalves; JUNQUEIRA, Virgínia; MENDES, </a:t>
            </a:r>
            <a:r>
              <a:rPr lang="pt-BR" sz="1600" dirty="0" err="1" smtClean="0"/>
              <a:t>Aquilas</a:t>
            </a:r>
            <a:r>
              <a:rPr lang="pt-BR" sz="1600" b="1" dirty="0" smtClean="0"/>
              <a:t>. </a:t>
            </a:r>
            <a:r>
              <a:rPr lang="pt-BR" sz="1600" dirty="0" smtClean="0"/>
              <a:t>Reflexões de médicos sobre o trabalho na Estratégia de Saúde da Família sob a gestão das Organizações Sociais. Interface, Comunicação, Saúde, Educação 23 2019. Disponível em </a:t>
            </a:r>
            <a:r>
              <a:rPr lang="pt-BR" sz="1600" b="1" dirty="0" smtClean="0"/>
              <a:t> </a:t>
            </a:r>
            <a:r>
              <a:rPr lang="pt-BR" sz="1600" dirty="0" smtClean="0"/>
              <a:t>https://doi.org/10.1590/Interface.180082.</a:t>
            </a:r>
            <a:endParaRPr lang="pt-BR" sz="1600" b="1" dirty="0" smtClean="0"/>
          </a:p>
          <a:p>
            <a:r>
              <a:rPr lang="pt-BR" sz="1600" dirty="0" smtClean="0"/>
              <a:t>  BRASIL. Ministério da Saúde. </a:t>
            </a:r>
            <a:r>
              <a:rPr lang="pt-BR" sz="1600" b="1" dirty="0" err="1" smtClean="0"/>
              <a:t>HumanizaSUS</a:t>
            </a:r>
            <a:r>
              <a:rPr lang="pt-BR" sz="1600" dirty="0" smtClean="0"/>
              <a:t>: política nacional de humanização. Brasília, 2003. 20 p. (Série B. Textos básicos de saúde). Disponível em: </a:t>
            </a:r>
          </a:p>
          <a:p>
            <a:r>
              <a:rPr lang="pt-BR" sz="1600" dirty="0" err="1" smtClean="0"/>
              <a:t>bvsms</a:t>
            </a:r>
            <a:r>
              <a:rPr lang="pt-BR" sz="1600" dirty="0" smtClean="0"/>
              <a:t>.</a:t>
            </a:r>
            <a:r>
              <a:rPr lang="pt-BR" sz="1600" dirty="0" err="1" smtClean="0"/>
              <a:t>saude</a:t>
            </a:r>
            <a:r>
              <a:rPr lang="pt-BR" sz="1600" dirty="0" smtClean="0"/>
              <a:t>.</a:t>
            </a:r>
            <a:r>
              <a:rPr lang="pt-BR" sz="1600" dirty="0" err="1" smtClean="0"/>
              <a:t>gov.br/bvs/publicacoes/humanizaSus.pdf.</a:t>
            </a:r>
            <a:r>
              <a:rPr lang="pt-BR" sz="1600" dirty="0" smtClean="0"/>
              <a:t> Acesso em: 14 out. 2018.</a:t>
            </a:r>
          </a:p>
          <a:p>
            <a:r>
              <a:rPr lang="pt-BR" sz="1600" dirty="0" smtClean="0"/>
              <a:t>BRICK, Alexandre V. O ensino médico e o SUS. </a:t>
            </a:r>
            <a:r>
              <a:rPr lang="pt-BR" sz="1600" b="1" dirty="0" smtClean="0"/>
              <a:t>Revista Brasileira de Cirurgia Cardiovascular</a:t>
            </a:r>
            <a:r>
              <a:rPr lang="pt-BR" sz="1600" dirty="0" smtClean="0"/>
              <a:t>, v. 27, n. 2, p. 331-33, São Paulo, 2013.</a:t>
            </a:r>
          </a:p>
          <a:p>
            <a:r>
              <a:rPr lang="pt-BR" sz="1600" dirty="0" smtClean="0"/>
              <a:t> </a:t>
            </a:r>
          </a:p>
          <a:p>
            <a:r>
              <a:rPr lang="pt-BR" sz="1600" dirty="0" smtClean="0"/>
              <a:t>CANGIANI, Luiz Marciano. Analgesia para o trabalho de parto</a:t>
            </a:r>
            <a:r>
              <a:rPr lang="pt-BR" sz="1600" b="1" dirty="0" smtClean="0"/>
              <a:t>. </a:t>
            </a:r>
            <a:r>
              <a:rPr lang="pt-BR" sz="1600" b="1" i="1" dirty="0" smtClean="0"/>
              <a:t>In</a:t>
            </a:r>
            <a:r>
              <a:rPr lang="pt-BR" sz="1600" b="1" dirty="0" smtClean="0"/>
              <a:t>: Tratado de </a:t>
            </a:r>
            <a:r>
              <a:rPr lang="pt-BR" sz="1600" b="1" dirty="0" err="1" smtClean="0"/>
              <a:t>anestesiologia</a:t>
            </a:r>
            <a:r>
              <a:rPr lang="pt-BR" sz="1600" dirty="0" smtClean="0"/>
              <a:t>. 7. ed. São Paulo: SAESP, 2011. </a:t>
            </a:r>
            <a:r>
              <a:rPr lang="pt-BR" sz="1600" dirty="0" err="1" smtClean="0"/>
              <a:t>Cap</a:t>
            </a:r>
            <a:r>
              <a:rPr lang="pt-BR" sz="1600" dirty="0" smtClean="0"/>
              <a:t> 149.</a:t>
            </a:r>
          </a:p>
          <a:p>
            <a:r>
              <a:rPr lang="pt-BR" sz="1600" dirty="0" smtClean="0"/>
              <a:t> </a:t>
            </a:r>
          </a:p>
          <a:p>
            <a:r>
              <a:rPr lang="pt-BR" sz="1600" dirty="0" smtClean="0"/>
              <a:t>CARLOMAGNO, Márcio; ROCHA, Leonardo Caetano. Como criar e classificar categorias para fazer análise de conteúdo: uma questão metodológica. </a:t>
            </a:r>
            <a:r>
              <a:rPr lang="pt-BR" sz="1600" b="1" dirty="0" smtClean="0"/>
              <a:t>Revista Eletrônica de Ciência Política, </a:t>
            </a:r>
            <a:r>
              <a:rPr lang="pt-BR" sz="1600" dirty="0" smtClean="0"/>
              <a:t>v. 7, n. 1, UFPR. Paraná, 2016.</a:t>
            </a:r>
          </a:p>
          <a:p>
            <a:r>
              <a:rPr lang="pt-BR" sz="1600" dirty="0" smtClean="0"/>
              <a:t> </a:t>
            </a:r>
          </a:p>
          <a:p>
            <a:r>
              <a:rPr lang="pt-BR" sz="1600" dirty="0" smtClean="0"/>
              <a:t>CERBONE, David.  </a:t>
            </a:r>
            <a:r>
              <a:rPr lang="pt-BR" sz="1600" b="1" dirty="0" smtClean="0"/>
              <a:t>Fenomenologia</a:t>
            </a:r>
            <a:r>
              <a:rPr lang="pt-BR" sz="1600" dirty="0" smtClean="0"/>
              <a:t>. 3. ed., Petrópolis/RJ: Vozes, 2014 (Série Pensamento Moderno).</a:t>
            </a:r>
          </a:p>
          <a:p>
            <a:r>
              <a:rPr lang="pt-BR" sz="1600" dirty="0" smtClean="0"/>
              <a:t>  FOUCAULT  Michel. “O Nascimento do hospital”, Microfísica do poder, 1984</a:t>
            </a:r>
          </a:p>
          <a:p>
            <a:r>
              <a:rPr lang="pt-BR" sz="1600" dirty="0" smtClean="0"/>
              <a:t> </a:t>
            </a:r>
          </a:p>
          <a:p>
            <a:r>
              <a:rPr lang="pt-BR" sz="1600" dirty="0" smtClean="0"/>
              <a:t>FREIRE, Paulo. Pedagogia do oprimido. Ed. São Paulo: Paz e Terra, 2011.</a:t>
            </a:r>
          </a:p>
          <a:p>
            <a:r>
              <a:rPr lang="pt-BR" sz="1600" dirty="0" smtClean="0"/>
              <a:t> JOLIVET, Rima; UTEKAR, </a:t>
            </a:r>
            <a:r>
              <a:rPr lang="pt-BR" sz="1600" dirty="0" err="1" smtClean="0"/>
              <a:t>Bella</a:t>
            </a:r>
            <a:r>
              <a:rPr lang="pt-BR" sz="1600" dirty="0" smtClean="0"/>
              <a:t> </a:t>
            </a:r>
            <a:r>
              <a:rPr lang="pt-BR" sz="1600" dirty="0" err="1" smtClean="0"/>
              <a:t>Vasant</a:t>
            </a:r>
            <a:r>
              <a:rPr lang="pt-BR" sz="1600" dirty="0" smtClean="0"/>
              <a:t>; CONNOR, </a:t>
            </a:r>
            <a:r>
              <a:rPr lang="pt-BR" sz="1600" dirty="0" err="1" smtClean="0"/>
              <a:t>Meahgan</a:t>
            </a:r>
            <a:r>
              <a:rPr lang="pt-BR" sz="1600" dirty="0" smtClean="0"/>
              <a:t>; LAKHANI, </a:t>
            </a:r>
            <a:r>
              <a:rPr lang="pt-BR" sz="1600" dirty="0" err="1" smtClean="0"/>
              <a:t>Kanchan</a:t>
            </a:r>
            <a:r>
              <a:rPr lang="pt-BR" sz="1600" dirty="0" smtClean="0"/>
              <a:t>; SHARMA,</a:t>
            </a:r>
            <a:r>
              <a:rPr lang="pt-BR" sz="1600" dirty="0" err="1" smtClean="0"/>
              <a:t>Jygyasa</a:t>
            </a:r>
            <a:r>
              <a:rPr lang="pt-BR" sz="1600" dirty="0" smtClean="0"/>
              <a:t>; WEGNER, Mary </a:t>
            </a:r>
            <a:r>
              <a:rPr lang="pt-BR" sz="1600" dirty="0" err="1" smtClean="0"/>
              <a:t>Nell</a:t>
            </a:r>
            <a:r>
              <a:rPr lang="pt-BR" sz="1600" dirty="0" smtClean="0"/>
              <a:t>.  </a:t>
            </a:r>
            <a:r>
              <a:rPr lang="pt-BR" sz="1600" dirty="0" err="1" smtClean="0"/>
              <a:t>Exploring</a:t>
            </a:r>
            <a:r>
              <a:rPr lang="pt-BR" sz="1600" dirty="0" smtClean="0"/>
              <a:t> </a:t>
            </a:r>
            <a:r>
              <a:rPr lang="pt-BR" sz="1600" dirty="0" err="1" smtClean="0"/>
              <a:t>perceptions</a:t>
            </a:r>
            <a:r>
              <a:rPr lang="pt-BR" sz="1600" dirty="0" smtClean="0"/>
              <a:t> </a:t>
            </a:r>
            <a:r>
              <a:rPr lang="pt-BR" sz="1600" dirty="0" err="1" smtClean="0"/>
              <a:t>of</a:t>
            </a:r>
            <a:r>
              <a:rPr lang="pt-BR" sz="1600" dirty="0" smtClean="0"/>
              <a:t> grupal antenatal </a:t>
            </a:r>
            <a:r>
              <a:rPr lang="pt-BR" sz="1600" dirty="0" err="1" smtClean="0"/>
              <a:t>care</a:t>
            </a:r>
            <a:r>
              <a:rPr lang="pt-BR" sz="1600" dirty="0" smtClean="0"/>
              <a:t> in </a:t>
            </a:r>
            <a:r>
              <a:rPr lang="pt-BR" sz="1600" dirty="0" err="1" smtClean="0"/>
              <a:t>Urban</a:t>
            </a:r>
            <a:r>
              <a:rPr lang="pt-BR" sz="1600" dirty="0" smtClean="0"/>
              <a:t> </a:t>
            </a:r>
            <a:r>
              <a:rPr lang="pt-BR" sz="1600" dirty="0" err="1" smtClean="0"/>
              <a:t>India</a:t>
            </a:r>
            <a:r>
              <a:rPr lang="pt-BR" sz="1600" dirty="0" smtClean="0"/>
              <a:t>: </a:t>
            </a:r>
            <a:r>
              <a:rPr lang="pt-BR" sz="1600" dirty="0" err="1" smtClean="0"/>
              <a:t>results</a:t>
            </a:r>
            <a:r>
              <a:rPr lang="pt-BR" sz="1600" dirty="0" smtClean="0"/>
              <a:t> </a:t>
            </a:r>
            <a:r>
              <a:rPr lang="pt-BR" sz="1600" dirty="0" err="1" smtClean="0"/>
              <a:t>of</a:t>
            </a:r>
            <a:r>
              <a:rPr lang="pt-BR" sz="1600" dirty="0" smtClean="0"/>
              <a:t> a </a:t>
            </a:r>
            <a:r>
              <a:rPr lang="pt-BR" sz="1600" dirty="0" err="1" smtClean="0"/>
              <a:t>feasibility</a:t>
            </a:r>
            <a:r>
              <a:rPr lang="pt-BR" sz="1600" dirty="0" smtClean="0"/>
              <a:t> </a:t>
            </a:r>
            <a:r>
              <a:rPr lang="pt-BR" sz="1600" dirty="0" err="1" smtClean="0"/>
              <a:t>study</a:t>
            </a:r>
            <a:r>
              <a:rPr lang="pt-BR" sz="1600" dirty="0" smtClean="0"/>
              <a:t>. </a:t>
            </a:r>
            <a:r>
              <a:rPr lang="pt-BR" sz="1600" dirty="0" err="1" smtClean="0"/>
              <a:t>Reproductive</a:t>
            </a:r>
            <a:r>
              <a:rPr lang="pt-BR" sz="1600" dirty="0" smtClean="0"/>
              <a:t> </a:t>
            </a:r>
            <a:r>
              <a:rPr lang="pt-BR" sz="1600" dirty="0" err="1" smtClean="0"/>
              <a:t>Health</a:t>
            </a:r>
            <a:r>
              <a:rPr lang="pt-BR" sz="1600" dirty="0" smtClean="0"/>
              <a:t> 15:57. </a:t>
            </a:r>
            <a:r>
              <a:rPr lang="pt-BR" sz="1600" dirty="0" err="1" smtClean="0"/>
              <a:t>Huntinton</a:t>
            </a:r>
            <a:r>
              <a:rPr lang="pt-BR" sz="1600" dirty="0" smtClean="0"/>
              <a:t>/USA, 2018.</a:t>
            </a:r>
          </a:p>
          <a:p>
            <a:r>
              <a:rPr lang="pt-BR" sz="1600" dirty="0" smtClean="0"/>
              <a:t> KOCH, </a:t>
            </a:r>
            <a:r>
              <a:rPr lang="pt-BR" sz="1600" dirty="0" err="1" smtClean="0"/>
              <a:t>Ingedore</a:t>
            </a:r>
            <a:r>
              <a:rPr lang="pt-BR" sz="1600" dirty="0" smtClean="0"/>
              <a:t> Villaça; ELIAS, Vanda Maria. Ler e Compreender: os sentidos do texto. Leitura, texto e sentido. Página 8-73.São Paulo:Contexto, 2010.</a:t>
            </a:r>
          </a:p>
          <a:p>
            <a:r>
              <a:rPr lang="pt-BR" sz="1600" dirty="0" smtClean="0"/>
              <a:t> LUCENA, Felipe. Breve história do bairro de Marechal Hermes. Diário do Rio. Com, 9 junho 2017. Disponível em </a:t>
            </a:r>
            <a:r>
              <a:rPr lang="pt-BR" sz="1600" u="sng" dirty="0" smtClean="0">
                <a:hlinkClick r:id="rId5"/>
              </a:rPr>
              <a:t>https://diariodorio.com/historia-do-bairro-de-marechal-hermes/</a:t>
            </a:r>
            <a:endParaRPr lang="pt-BR" sz="1600" dirty="0" smtClean="0"/>
          </a:p>
          <a:p>
            <a:r>
              <a:rPr lang="pt-BR" sz="1600" dirty="0" smtClean="0"/>
              <a:t> MEIRELES, Ana; COSTA, Maria Emília</a:t>
            </a:r>
            <a:r>
              <a:rPr lang="pt-BR" sz="1600" b="1" dirty="0" smtClean="0"/>
              <a:t>. </a:t>
            </a:r>
            <a:r>
              <a:rPr lang="pt-BR" sz="1600" dirty="0" smtClean="0"/>
              <a:t>A experiência da gravidez: o corpo grávido, a relação com a mãe, a percepção de mudança e a relação com o bebê.</a:t>
            </a:r>
            <a:r>
              <a:rPr lang="pt-BR" sz="1600" b="1" dirty="0" smtClean="0"/>
              <a:t> Psicologia vol.18 n. 2</a:t>
            </a:r>
            <a:r>
              <a:rPr lang="pt-BR" sz="1600" dirty="0" smtClean="0"/>
              <a:t> Lisboa/Portugal, 2004.</a:t>
            </a:r>
            <a:endParaRPr lang="pt-BR" sz="1600" b="1" dirty="0" smtClean="0"/>
          </a:p>
          <a:p>
            <a:endParaRPr lang="pt-BR" sz="1500" dirty="0"/>
          </a:p>
        </p:txBody>
      </p:sp>
      <p:pic>
        <p:nvPicPr>
          <p:cNvPr id="10" name="~PP2416.WAV">
            <a:hlinkClick r:id="" action="ppaction://media"/>
          </p:cNvPr>
          <p:cNvPicPr>
            <a:picLocks noRot="1" noChangeAspect="1"/>
          </p:cNvPicPr>
          <p:nvPr>
            <a:wavAudioFile r:embed="rId1" name="~PP2416.WAV"/>
          </p:nvPr>
        </p:nvPicPr>
        <p:blipFill>
          <a:blip r:embed="rId6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59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143000"/>
          </a:xfrm>
        </p:spPr>
        <p:txBody>
          <a:bodyPr>
            <a:noAutofit/>
          </a:bodyPr>
          <a:lstStyle/>
          <a:p>
            <a:r>
              <a:rPr lang="pt-BR" sz="2400" dirty="0" smtClean="0"/>
              <a:t>PERCEPÇÃO DE MULHERES EM RELAÇÃO À ASSISTÊNCIA EM MATERNIDADE PÚBLICA DE MARECHAL HERMES: UM ESTUDO FENOMENOLÓGICO</a:t>
            </a:r>
            <a:endParaRPr lang="pt-BR" sz="2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628800"/>
            <a:ext cx="8064896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~PP1237.WAV">
            <a:hlinkClick r:id="" action="ppaction://media"/>
          </p:cNvPr>
          <p:cNvPicPr>
            <a:picLocks noRot="1" noChangeAspect="1"/>
          </p:cNvPicPr>
          <p:nvPr>
            <a:wavAudioFile r:embed="rId1" name="~PP1237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39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2400" dirty="0" smtClean="0"/>
              <a:t>PERCEPÇÃO DE MULHERES EM RELAÇÃO À ASSISTÊNCIA EM MATERNIDADE PÚBLICA DE MARECHAL HERMES: UM ESTUDO FENOMENOLÓGICO</a:t>
            </a:r>
            <a:endParaRPr lang="pt-BR" sz="2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pt-BR" b="1" dirty="0" smtClean="0"/>
              <a:t>MARCOS TEÓRICOS</a:t>
            </a:r>
          </a:p>
          <a:p>
            <a:r>
              <a:rPr lang="pt-BR" dirty="0" smtClean="0"/>
              <a:t>Política Nacional de Humanização do SUS</a:t>
            </a:r>
          </a:p>
          <a:p>
            <a:r>
              <a:rPr lang="pt-BR" dirty="0" smtClean="0"/>
              <a:t>Lei Orgânica da Saúde 8080/90, trata do sistema Único de Saúde (SUS) e seus princípios</a:t>
            </a:r>
          </a:p>
          <a:p>
            <a:r>
              <a:rPr lang="pt-BR" dirty="0" smtClean="0"/>
              <a:t>Integralidade da assistência, fragmentação do indivíduo</a:t>
            </a:r>
          </a:p>
          <a:p>
            <a:r>
              <a:rPr lang="pt-BR" dirty="0" smtClean="0"/>
              <a:t>Política Cegonha Carioca ( dentro do Pacto Nacional de Redução Mortalidade Materna e Neonatal)</a:t>
            </a:r>
          </a:p>
          <a:p>
            <a:r>
              <a:rPr lang="pt-BR" dirty="0" smtClean="0"/>
              <a:t>O Trabalho de Parto e suas fases clínicas</a:t>
            </a:r>
          </a:p>
          <a:p>
            <a:r>
              <a:rPr lang="pt-BR" dirty="0" smtClean="0"/>
              <a:t>Conceitos </a:t>
            </a:r>
            <a:r>
              <a:rPr lang="pt-BR" dirty="0" err="1" smtClean="0"/>
              <a:t>primiparidade</a:t>
            </a:r>
            <a:r>
              <a:rPr lang="pt-BR" dirty="0" smtClean="0"/>
              <a:t>, multiparidade</a:t>
            </a:r>
          </a:p>
          <a:p>
            <a:r>
              <a:rPr lang="pt-BR" dirty="0" smtClean="0"/>
              <a:t>Contexto Sociocultural (violência urbana)</a:t>
            </a:r>
          </a:p>
          <a:p>
            <a:r>
              <a:rPr lang="pt-BR" dirty="0" smtClean="0"/>
              <a:t>Pedagogia do oprimido (Paulo Freire)</a:t>
            </a:r>
          </a:p>
          <a:p>
            <a:r>
              <a:rPr lang="pt-BR" dirty="0" smtClean="0"/>
              <a:t>Corporeidade, temporalidade, subjetividade</a:t>
            </a:r>
          </a:p>
          <a:p>
            <a:endParaRPr lang="pt-BR" dirty="0"/>
          </a:p>
        </p:txBody>
      </p:sp>
      <p:pic>
        <p:nvPicPr>
          <p:cNvPr id="5" name="~PP216.WAV">
            <a:hlinkClick r:id="" action="ppaction://media"/>
          </p:cNvPr>
          <p:cNvPicPr>
            <a:picLocks noRot="1" noChangeAspect="1"/>
          </p:cNvPicPr>
          <p:nvPr>
            <a:wavAudioFile r:embed="rId1" name="~PP216.WAV"/>
          </p:nvPr>
        </p:nvPicPr>
        <p:blipFill>
          <a:blip r:embed="rId3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7911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2400" dirty="0" smtClean="0"/>
              <a:t>PERCEPÇÃO DE MULHERES EM RELAÇÃO À ASSISTÊNCIA EM MATERNIDADE PÚBLICA DE MARECHAL HERMES: UM ESTUDO FENOMENOLÓGICO</a:t>
            </a:r>
            <a:endParaRPr lang="pt-BR" sz="2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pt-BR" sz="4000" b="1" dirty="0" smtClean="0"/>
              <a:t>QUESTÃO NORTEADORA</a:t>
            </a:r>
          </a:p>
          <a:p>
            <a:pPr algn="ctr"/>
            <a:endParaRPr lang="pt-BR" sz="4000" b="1" dirty="0" smtClean="0"/>
          </a:p>
          <a:p>
            <a:pPr algn="ctr">
              <a:buNone/>
            </a:pPr>
            <a:r>
              <a:rPr lang="pt-BR" sz="3500" i="1" dirty="0" smtClean="0"/>
              <a:t>Como as </a:t>
            </a:r>
            <a:r>
              <a:rPr lang="pt-BR" sz="3500" i="1" dirty="0" err="1" smtClean="0"/>
              <a:t>puérperas</a:t>
            </a:r>
            <a:r>
              <a:rPr lang="pt-BR" sz="3500" i="1" dirty="0" smtClean="0"/>
              <a:t> perceberam a assistência ao parto que há pouco vivenciaram na unidade pública hospitalar?</a:t>
            </a:r>
          </a:p>
          <a:p>
            <a:endParaRPr lang="pt-BR" dirty="0"/>
          </a:p>
        </p:txBody>
      </p:sp>
      <p:pic>
        <p:nvPicPr>
          <p:cNvPr id="5" name="~PP1899.WAV">
            <a:hlinkClick r:id="" action="ppaction://media"/>
          </p:cNvPr>
          <p:cNvPicPr>
            <a:picLocks noRot="1" noChangeAspect="1"/>
          </p:cNvPicPr>
          <p:nvPr>
            <a:wavAudioFile r:embed="rId1" name="~PP1899.WAV"/>
          </p:nvPr>
        </p:nvPicPr>
        <p:blipFill>
          <a:blip r:embed="rId3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979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2400" dirty="0" smtClean="0"/>
              <a:t>PERCEPÇÃO DE MULHERES EM RELAÇÃO À ASSISTÊNCIA EM MATERNIDADE PÚBLICA DE MARECHAL HERMES: UM ESTUDO FENOMENOLÓGICO</a:t>
            </a:r>
            <a:endParaRPr lang="pt-BR" sz="2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pt-BR" b="1" u="sng" dirty="0" smtClean="0"/>
              <a:t>OBJETIVO GERAL </a:t>
            </a:r>
          </a:p>
          <a:p>
            <a:pPr algn="just"/>
            <a:r>
              <a:rPr lang="pt-BR" dirty="0" smtClean="0"/>
              <a:t>Compreender como as mulheres perceberam a assistência ao parto, em relação à violência social sofrida e corporeidade, em maternidade do Sistema Único de Saúde (SUS) no município do Rio de Janeiro;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b="1" u="sng" dirty="0" smtClean="0"/>
              <a:t>OBJETIVO ESPECÍFICO</a:t>
            </a:r>
          </a:p>
          <a:p>
            <a:pPr algn="just"/>
            <a:r>
              <a:rPr lang="pt-BR" dirty="0" smtClean="0"/>
              <a:t>Descrever como as mulheres vivenciaram a dor do parto;</a:t>
            </a:r>
          </a:p>
          <a:p>
            <a:pPr algn="just"/>
            <a:r>
              <a:rPr lang="pt-BR" dirty="0" smtClean="0"/>
              <a:t>Caracterizar o perfil das gestantes usuárias do SUS;</a:t>
            </a:r>
          </a:p>
          <a:p>
            <a:pPr algn="just"/>
            <a:r>
              <a:rPr lang="pt-BR" dirty="0" smtClean="0"/>
              <a:t>Analisar à luz de Merleau-Ponty como as gestantes vivenciam o corpo, dando à luz a outro ser.</a:t>
            </a:r>
          </a:p>
          <a:p>
            <a:endParaRPr lang="pt-BR" dirty="0"/>
          </a:p>
        </p:txBody>
      </p:sp>
      <p:pic>
        <p:nvPicPr>
          <p:cNvPr id="5" name="~PP2151.WAV">
            <a:hlinkClick r:id="" action="ppaction://media"/>
          </p:cNvPr>
          <p:cNvPicPr>
            <a:picLocks noRot="1" noChangeAspect="1"/>
          </p:cNvPicPr>
          <p:nvPr>
            <a:wavAudioFile r:embed="rId1" name="~PP2151.WAV"/>
          </p:nvPr>
        </p:nvPicPr>
        <p:blipFill>
          <a:blip r:embed="rId3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47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2400" dirty="0" smtClean="0"/>
              <a:t>PERCEPÇÃO DE MULHERES EM RELAÇÃO À ASSISTÊNCIA EM MATERNIDADE PÚBLICA DE MARECHAL HERMES: UM ESTUDO FENOMENOLÓGICO</a:t>
            </a:r>
            <a:endParaRPr lang="pt-BR" sz="2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628800"/>
            <a:ext cx="5904656" cy="4709160"/>
          </a:xfrm>
        </p:spPr>
        <p:txBody>
          <a:bodyPr>
            <a:normAutofit fontScale="70000" lnSpcReduction="20000"/>
          </a:bodyPr>
          <a:lstStyle/>
          <a:p>
            <a:pPr lvl="0" algn="ctr">
              <a:buNone/>
            </a:pPr>
            <a:r>
              <a:rPr lang="pt-BR" sz="3200" b="1" u="sng" dirty="0" smtClean="0"/>
              <a:t>FENOMENOLOGIA COMO REFERENCIAL TEÓRICO FILOSÓFICO</a:t>
            </a:r>
            <a:endParaRPr lang="pt-BR" sz="3200" u="sng" dirty="0" smtClean="0"/>
          </a:p>
          <a:p>
            <a:pPr algn="ctr">
              <a:buNone/>
            </a:pPr>
            <a:r>
              <a:rPr lang="pt-BR" sz="3200" dirty="0" smtClean="0"/>
              <a:t> </a:t>
            </a:r>
          </a:p>
          <a:p>
            <a:pPr algn="ctr"/>
            <a:r>
              <a:rPr lang="pt-BR" sz="2400" i="1" dirty="0" smtClean="0"/>
              <a:t>“A fenomenologia é o estudo das essências, e todos os problemas ,segundo ela, resumem-se em definir essências: a essência da percepção , a essência da consciência. A fenomenologia é também ciência que repõe as essências na existência</a:t>
            </a:r>
            <a:r>
              <a:rPr lang="pt-BR" i="1" dirty="0" smtClean="0"/>
              <a:t>.”</a:t>
            </a:r>
          </a:p>
          <a:p>
            <a:pPr algn="ctr"/>
            <a:r>
              <a:rPr lang="pt-BR" i="1" dirty="0" smtClean="0"/>
              <a:t>“A ideia de Merleau-Ponty de retornar aos fenômenos, de redespertar nossa sensibilidade para eles permeia todo o trabalho deste </a:t>
            </a:r>
            <a:r>
              <a:rPr lang="pt-BR" i="1" dirty="0" err="1" smtClean="0"/>
              <a:t>filósoafo</a:t>
            </a:r>
            <a:r>
              <a:rPr lang="pt-BR" i="1" dirty="0" smtClean="0"/>
              <a:t>. Descreve todo seu projeto com a </a:t>
            </a:r>
            <a:r>
              <a:rPr lang="pt-BR" i="1" dirty="0" err="1" smtClean="0"/>
              <a:t>premiss</a:t>
            </a:r>
            <a:r>
              <a:rPr lang="pt-BR" i="1" dirty="0" smtClean="0"/>
              <a:t> de redespertar a experiência básica do mundo e de que retornar às coisas mesmas é retornar a esse mundo anterior ao conhecimento.”</a:t>
            </a:r>
          </a:p>
          <a:p>
            <a:endParaRPr lang="pt-BR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2132856"/>
            <a:ext cx="2788915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tângulo 4"/>
          <p:cNvSpPr/>
          <p:nvPr/>
        </p:nvSpPr>
        <p:spPr>
          <a:xfrm>
            <a:off x="5724128" y="5661248"/>
            <a:ext cx="3419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hlinkClick r:id="rId4"/>
              </a:rPr>
              <a:t>https://br.pinterest.com/search/pins/</a:t>
            </a:r>
            <a:endParaRPr lang="pt-BR" dirty="0"/>
          </a:p>
        </p:txBody>
      </p:sp>
      <p:pic>
        <p:nvPicPr>
          <p:cNvPr id="7" name="~PP2615.WAV">
            <a:hlinkClick r:id="" action="ppaction://media"/>
          </p:cNvPr>
          <p:cNvPicPr>
            <a:picLocks noRot="1" noChangeAspect="1"/>
          </p:cNvPicPr>
          <p:nvPr>
            <a:wavAudioFile r:embed="rId1" name="~PP2615.WAV"/>
          </p:nvPr>
        </p:nvPicPr>
        <p:blipFill>
          <a:blip r:embed="rId5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029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 fontScale="90000"/>
          </a:bodyPr>
          <a:lstStyle/>
          <a:p>
            <a:r>
              <a:rPr lang="pt-BR" sz="2200" dirty="0" smtClean="0"/>
              <a:t>PERCEPÇÃO DE MULHERES EM RELAÇÃO À ASSISTÊNCIA EM MATERNIDADE PÚBLICA DE MARECHAL HERMES: UM ESTUDO FENOMENOLÓGICO</a:t>
            </a:r>
            <a:br>
              <a:rPr lang="pt-BR" sz="2200" dirty="0" smtClean="0"/>
            </a:br>
            <a:r>
              <a:rPr lang="pt-BR" sz="2400" u="sng" dirty="0" smtClean="0"/>
              <a:t> REFERENCIAL TEÓRICO FILOSÓFICO</a:t>
            </a:r>
            <a:r>
              <a:rPr lang="pt-BR" sz="2400" dirty="0" smtClean="0"/>
              <a:t/>
            </a:r>
            <a:br>
              <a:rPr lang="pt-BR" sz="2400" dirty="0" smtClean="0"/>
            </a:br>
            <a:endParaRPr lang="pt-BR" sz="2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204864"/>
            <a:ext cx="5338936" cy="4104496"/>
          </a:xfrm>
        </p:spPr>
        <p:txBody>
          <a:bodyPr>
            <a:normAutofit fontScale="92500" lnSpcReduction="20000"/>
          </a:bodyPr>
          <a:lstStyle/>
          <a:p>
            <a:r>
              <a:rPr lang="pt-BR" dirty="0" smtClean="0"/>
              <a:t>O CORPO</a:t>
            </a:r>
          </a:p>
          <a:p>
            <a:pPr algn="just"/>
            <a:r>
              <a:rPr lang="pt-BR" sz="2200" dirty="0" smtClean="0"/>
              <a:t>O corpo não é só potência impessoal e anônima e sim a figura imobilizada da existência</a:t>
            </a:r>
          </a:p>
          <a:p>
            <a:pPr algn="just"/>
            <a:r>
              <a:rPr lang="pt-BR" sz="2200" dirty="0" smtClean="0"/>
              <a:t>No corpo fenomenal me apreendo como exterioridade de interioridade, que aparece para si próprio fazendo aparecer o mundo.</a:t>
            </a:r>
          </a:p>
          <a:p>
            <a:pPr algn="just"/>
            <a:r>
              <a:rPr lang="pt-BR" sz="2200" dirty="0" smtClean="0"/>
              <a:t>O corpo fenomenal é corpo sujeito no sentido de um eu natural, provido de estrutura mediante a qual é qualificável como poder de expressão, espírito, produtividade criadora de sentido e de história (DUPOND, 2010).</a:t>
            </a:r>
            <a:endParaRPr lang="pt-BR" sz="2200" dirty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1772816"/>
            <a:ext cx="2371725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tângulo 4"/>
          <p:cNvSpPr/>
          <p:nvPr/>
        </p:nvSpPr>
        <p:spPr>
          <a:xfrm>
            <a:off x="4932040" y="623731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900" dirty="0" smtClean="0">
                <a:hlinkClick r:id="rId5"/>
              </a:rPr>
              <a:t>Figura: https://br.pinterest.com/alarcao/figura-humana-na-arte</a:t>
            </a:r>
            <a:r>
              <a:rPr lang="pt-BR" dirty="0" smtClean="0">
                <a:hlinkClick r:id="rId5"/>
              </a:rPr>
              <a:t>/</a:t>
            </a:r>
            <a:endParaRPr lang="pt-BR" dirty="0"/>
          </a:p>
        </p:txBody>
      </p:sp>
      <p:pic>
        <p:nvPicPr>
          <p:cNvPr id="7" name="~PP3930.WAV">
            <a:hlinkClick r:id="" action="ppaction://media"/>
          </p:cNvPr>
          <p:cNvPicPr>
            <a:picLocks noRot="1" noChangeAspect="1"/>
          </p:cNvPicPr>
          <p:nvPr>
            <a:wavAudioFile r:embed="rId1" name="~PP3930.WAV"/>
          </p:nvPr>
        </p:nvPicPr>
        <p:blipFill>
          <a:blip r:embed="rId6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581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2200" dirty="0" smtClean="0"/>
              <a:t>PERCEPÇÃO DE MULHERES EM RELAÇÃO À ASSISTÊNCIA EM MATERNIDADE PÚBLICA DE MARECHAL HERMES: UM ESTUDO FENOMENOLÓGICO</a:t>
            </a:r>
            <a:br>
              <a:rPr lang="pt-BR" sz="2200" dirty="0" smtClean="0"/>
            </a:br>
            <a:r>
              <a:rPr lang="pt-BR" sz="2400" u="sng" dirty="0" smtClean="0"/>
              <a:t> REFERENCIAL TEÓRICO FILOSÓFICO</a:t>
            </a:r>
            <a:endParaRPr lang="pt-BR" sz="2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4762872" cy="4709160"/>
          </a:xfrm>
        </p:spPr>
        <p:txBody>
          <a:bodyPr>
            <a:normAutofit fontScale="40000" lnSpcReduction="20000"/>
          </a:bodyPr>
          <a:lstStyle/>
          <a:p>
            <a:pPr algn="ctr"/>
            <a:r>
              <a:rPr lang="pt-BR" b="1" dirty="0" smtClean="0"/>
              <a:t>TEMPORALIDADE</a:t>
            </a:r>
          </a:p>
          <a:p>
            <a:pPr algn="just"/>
            <a:r>
              <a:rPr lang="pt-BR" sz="4800" dirty="0" smtClean="0"/>
              <a:t>A temporalidade é o verdadeiro nome do ser, pois nada existe, tudo se temporaliza: está implicado no sentido de ser no mundo e da subjetividade, pois o mundo é o núcleo do tempo.</a:t>
            </a:r>
          </a:p>
          <a:p>
            <a:pPr algn="just"/>
            <a:r>
              <a:rPr lang="pt-BR" sz="4800" dirty="0" smtClean="0"/>
              <a:t>A temporalidade é vínculo entre o sujeito e o mundo (DUPOND, 2010).</a:t>
            </a:r>
          </a:p>
          <a:p>
            <a:pPr algn="just"/>
            <a:r>
              <a:rPr lang="pt-BR" sz="4800" dirty="0" smtClean="0"/>
              <a:t>Analisar o tempo não é tirar as consequências de uma concepção </a:t>
            </a:r>
            <a:r>
              <a:rPr lang="pt-BR" sz="4800" dirty="0" err="1" smtClean="0"/>
              <a:t>prestabelecida</a:t>
            </a:r>
            <a:r>
              <a:rPr lang="pt-BR" sz="4800" dirty="0" smtClean="0"/>
              <a:t> da subjetividade, é ter acesso através do tempo à sua estrutura concreta. O tempo não é, assim, um processo real, nascendo de minha relação com as coisas (MAURICE MERLEAU-PONTY, 2015).</a:t>
            </a:r>
            <a:endParaRPr lang="pt-BR" sz="4800" dirty="0"/>
          </a:p>
        </p:txBody>
      </p:sp>
      <p:sp>
        <p:nvSpPr>
          <p:cNvPr id="2050" name="AutoShape 2" descr="blob:https://web.whatsapp.com/3a908aa6-2921-44e7-b6a8-178f5cf6a0b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700808"/>
            <a:ext cx="3168352" cy="4802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~PP865.WAV">
            <a:hlinkClick r:id="" action="ppaction://media"/>
          </p:cNvPr>
          <p:cNvPicPr>
            <a:picLocks noRot="1" noChangeAspect="1"/>
          </p:cNvPicPr>
          <p:nvPr>
            <a:wavAudioFile r:embed="rId1" name="~PP865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961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2200" dirty="0" smtClean="0"/>
              <a:t>PERCEPÇÃO DE MULHERES EM RELAÇÃO À ASSISTÊNCIA EM MATERNIDADE PÚBLICA DE MARECHAL HERMES: UM ESTUDO FENOMENOLÓGICO</a:t>
            </a:r>
            <a:br>
              <a:rPr lang="pt-BR" sz="2200" dirty="0" smtClean="0"/>
            </a:br>
            <a:r>
              <a:rPr lang="pt-BR" sz="2400" u="sng" dirty="0" smtClean="0"/>
              <a:t> REFERENCIAL TEÓRICO FILOSÓFICO</a:t>
            </a:r>
            <a:endParaRPr lang="pt-BR" sz="220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CIÊNCIA</a:t>
            </a:r>
          </a:p>
          <a:p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pt-BR" smtClean="0"/>
              <a:t>MUNDO DA VIDA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1354832"/>
          </a:xfrm>
        </p:spPr>
        <p:txBody>
          <a:bodyPr/>
          <a:lstStyle/>
          <a:p>
            <a:r>
              <a:rPr lang="pt-BR" dirty="0" smtClean="0"/>
              <a:t>O universo que a ciência constrói é totalidade acabada</a:t>
            </a:r>
          </a:p>
          <a:p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r>
              <a:rPr lang="pt-BR" dirty="0" smtClean="0"/>
              <a:t>Este é multiplicidade aberta como obra inacabada.</a:t>
            </a:r>
          </a:p>
          <a:p>
            <a:r>
              <a:rPr lang="pt-BR" dirty="0" smtClean="0"/>
              <a:t>É estilo universal de toda percepção possível</a:t>
            </a:r>
          </a:p>
          <a:p>
            <a:r>
              <a:rPr lang="pt-BR" dirty="0" smtClean="0"/>
              <a:t>O indivíduo é nota inédita de individualidade absoluta, nada se pode conceber que a ele não pertença</a:t>
            </a:r>
            <a:endParaRPr lang="pt-B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789040"/>
            <a:ext cx="388843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tângulo 8"/>
          <p:cNvSpPr/>
          <p:nvPr/>
        </p:nvSpPr>
        <p:spPr>
          <a:xfrm>
            <a:off x="899592" y="6309320"/>
            <a:ext cx="42787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https://int.search.myway.com/search/</a:t>
            </a:r>
            <a:endParaRPr lang="pt-BR" dirty="0"/>
          </a:p>
        </p:txBody>
      </p:sp>
      <p:pic>
        <p:nvPicPr>
          <p:cNvPr id="11" name="~PP3900.WAV">
            <a:hlinkClick r:id="" action="ppaction://media"/>
          </p:cNvPr>
          <p:cNvPicPr>
            <a:picLocks noRot="1" noChangeAspect="1"/>
          </p:cNvPicPr>
          <p:nvPr>
            <a:wavAudioFile r:embed="rId1" name="~PP3900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34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pice">
  <a:themeElements>
    <a:clrScheme name="Ápice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Ápic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Ápic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319</TotalTime>
  <Words>810</Words>
  <Application>Microsoft Office PowerPoint</Application>
  <PresentationFormat>Apresentação na tela (4:3)</PresentationFormat>
  <Paragraphs>91</Paragraphs>
  <Slides>12</Slides>
  <Notes>1</Notes>
  <HiddenSlides>0</HiddenSlides>
  <MMClips>12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3" baseType="lpstr">
      <vt:lpstr>Ápice</vt:lpstr>
      <vt:lpstr>PERCEPÇÃO DE MULHERES EM RELAÇÃO À ASSISTÊNCIA EM MATERNIDADE PÚBLICA DE MARECHAL HERMES: UM ESTUDO FENOMENOLÓGICO </vt:lpstr>
      <vt:lpstr>PERCEPÇÃO DE MULHERES EM RELAÇÃO À ASSISTÊNCIA EM MATERNIDADE PÚBLICA DE MARECHAL HERMES: UM ESTUDO FENOMENOLÓGICO</vt:lpstr>
      <vt:lpstr>PERCEPÇÃO DE MULHERES EM RELAÇÃO À ASSISTÊNCIA EM MATERNIDADE PÚBLICA DE MARECHAL HERMES: UM ESTUDO FENOMENOLÓGICO</vt:lpstr>
      <vt:lpstr>PERCEPÇÃO DE MULHERES EM RELAÇÃO À ASSISTÊNCIA EM MATERNIDADE PÚBLICA DE MARECHAL HERMES: UM ESTUDO FENOMENOLÓGICO</vt:lpstr>
      <vt:lpstr>PERCEPÇÃO DE MULHERES EM RELAÇÃO À ASSISTÊNCIA EM MATERNIDADE PÚBLICA DE MARECHAL HERMES: UM ESTUDO FENOMENOLÓGICO</vt:lpstr>
      <vt:lpstr>PERCEPÇÃO DE MULHERES EM RELAÇÃO À ASSISTÊNCIA EM MATERNIDADE PÚBLICA DE MARECHAL HERMES: UM ESTUDO FENOMENOLÓGICO</vt:lpstr>
      <vt:lpstr>PERCEPÇÃO DE MULHERES EM RELAÇÃO À ASSISTÊNCIA EM MATERNIDADE PÚBLICA DE MARECHAL HERMES: UM ESTUDO FENOMENOLÓGICO  REFERENCIAL TEÓRICO FILOSÓFICO </vt:lpstr>
      <vt:lpstr>PERCEPÇÃO DE MULHERES EM RELAÇÃO À ASSISTÊNCIA EM MATERNIDADE PÚBLICA DE MARECHAL HERMES: UM ESTUDO FENOMENOLÓGICO  REFERENCIAL TEÓRICO FILOSÓFICO</vt:lpstr>
      <vt:lpstr>PERCEPÇÃO DE MULHERES EM RELAÇÃO À ASSISTÊNCIA EM MATERNIDADE PÚBLICA DE MARECHAL HERMES: UM ESTUDO FENOMENOLÓGICO  REFERENCIAL TEÓRICO FILOSÓFICO</vt:lpstr>
      <vt:lpstr>PERCEPÇÃO DE MULHERES EM RELAÇÃO À ASSISTÊNCIA EM MATERNIDADE PÚBLICA DE MARECHAL HERMES: UM ESTUDO FENOMENOLÓGICO MÉTODO</vt:lpstr>
      <vt:lpstr>PERCEPÇÃO DE MULHERES EM RELAÇÃO À ASSISTÊNCIA EM MATERNIDADE PÚBLICA DE MARECHAL HERMES: UM ESTUDO FENOMENOLÓGICO MÉTODO</vt:lpstr>
      <vt:lpstr>PERCEPÇÃO DE MULHERES EM RELAÇÃO À ASSISTÊNCIA EM MATERNIDADE PÚBLICA DE MARECHAL HERMES: UM ESTUDO FENOMENOLÓGICO REFERÊNCIAS BIBLIOGRÁFICAS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elianecristinaspc@gmail.com</dc:creator>
  <cp:lastModifiedBy>elianecristinaspc@gmail.com</cp:lastModifiedBy>
  <cp:revision>6</cp:revision>
  <dcterms:created xsi:type="dcterms:W3CDTF">2020-08-25T11:06:39Z</dcterms:created>
  <dcterms:modified xsi:type="dcterms:W3CDTF">2020-09-24T19:22:48Z</dcterms:modified>
</cp:coreProperties>
</file>