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69" r:id="rId3"/>
    <p:sldId id="271" r:id="rId4"/>
    <p:sldId id="261" r:id="rId5"/>
    <p:sldId id="257" r:id="rId6"/>
    <p:sldId id="258" r:id="rId7"/>
    <p:sldId id="259" r:id="rId8"/>
    <p:sldId id="268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76" autoAdjust="0"/>
    <p:restoredTop sz="94660"/>
  </p:normalViewPr>
  <p:slideViewPr>
    <p:cSldViewPr snapToGrid="0">
      <p:cViewPr>
        <p:scale>
          <a:sx n="70" d="100"/>
          <a:sy n="70" d="100"/>
        </p:scale>
        <p:origin x="-510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F64362-E3D9-4C01-98E2-27F1CC2F4E3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E03FE9B9-3FD8-4AA7-85A9-04000EBDBB69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O filósofo e pedagogo John Dewey, nasceu em 1859 em Burlington, que é uma pequena cidade do estado americano de Vermont;</a:t>
          </a:r>
          <a:endParaRPr lang="pt-BR" dirty="0">
            <a:solidFill>
              <a:schemeClr val="tx1"/>
            </a:solidFill>
          </a:endParaRPr>
        </a:p>
      </dgm:t>
    </dgm:pt>
    <dgm:pt modelId="{9C623BF4-F5AF-49F6-915F-1A84DFB1942B}" type="parTrans" cxnId="{F15E31D6-1703-403E-A213-556394DEA54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A83C577-EECE-4187-A03A-55B4611EC898}" type="sibTrans" cxnId="{F15E31D6-1703-403E-A213-556394DEA54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67B437B-4CB2-49E1-8430-31C5DC5E6195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John Dewey teve uma vida longa e produtiva. Suas obras completas somam mais de trinta volumes com os livros e artigos que o filósofo escreveu entre 1882 e 1953, nos quais ele avançou sobre quase todos os domínios da filosofia, ao longo de 92 anos de vida.  </a:t>
          </a:r>
          <a:endParaRPr lang="pt-BR" dirty="0">
            <a:solidFill>
              <a:schemeClr val="tx1"/>
            </a:solidFill>
          </a:endParaRPr>
        </a:p>
      </dgm:t>
    </dgm:pt>
    <dgm:pt modelId="{975602F9-0E06-4423-9B7A-D97E3AF9A47F}" type="parTrans" cxnId="{3EA8679E-30DB-413C-9AAF-35AD23BDE6D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7F1C5DC4-102F-4C35-8A05-6385FD3B9F58}" type="sibTrans" cxnId="{3EA8679E-30DB-413C-9AAF-35AD23BDE6D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336FAF9-82C2-46AC-B6A0-5433758F8BAE}">
      <dgm:prSet/>
      <dgm:spPr/>
      <dgm:t>
        <a:bodyPr/>
        <a:lstStyle/>
        <a:p>
          <a:pPr rtl="0"/>
          <a:r>
            <a:rPr lang="pt-BR" smtClean="0">
              <a:solidFill>
                <a:schemeClr val="tx1"/>
              </a:solidFill>
            </a:rPr>
            <a:t>“Na escola, teve uma educação desinteressante e desestimulante, o que foi compensado pela formação que recebeu em casa. Ainda criança, via sua mãe confiar aos filhos pequenas tarefas para despertar o senso de responsabilidade”. </a:t>
          </a:r>
          <a:endParaRPr lang="pt-BR">
            <a:solidFill>
              <a:schemeClr val="tx1"/>
            </a:solidFill>
          </a:endParaRPr>
        </a:p>
      </dgm:t>
    </dgm:pt>
    <dgm:pt modelId="{60EC3EFB-1798-4DF3-941B-E1F06B92D80A}" type="parTrans" cxnId="{11BB122A-CE0A-4016-83B1-6FDF0DC0BB40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2F0E352-43E7-4DBF-B025-35467A25BFF0}" type="sibTrans" cxnId="{11BB122A-CE0A-4016-83B1-6FDF0DC0BB40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678FA4F-4F8C-4AD3-83F4-4D85F63BB79F}">
      <dgm:prSet/>
      <dgm:spPr/>
      <dgm:t>
        <a:bodyPr/>
        <a:lstStyle/>
        <a:p>
          <a:pPr rtl="0"/>
          <a:r>
            <a:rPr lang="pt-BR" smtClean="0">
              <a:solidFill>
                <a:schemeClr val="tx1"/>
              </a:solidFill>
            </a:rPr>
            <a:t>Estudou na Universidade de Vermont, onde sua formação foi fortemente influenciada pela teoria da evolução, percebendo, na interação homem e meio ambiente, a relação psicológica e epistemológica, denominada teoria do conhecimento. Durante sua formação acadêmica sofreu fortes influências filosóficas do realismo escocês.</a:t>
          </a:r>
          <a:endParaRPr lang="pt-BR">
            <a:solidFill>
              <a:schemeClr val="tx1"/>
            </a:solidFill>
          </a:endParaRPr>
        </a:p>
      </dgm:t>
    </dgm:pt>
    <dgm:pt modelId="{3CA25896-9C67-48A9-889E-A0E8B426CF9B}" type="parTrans" cxnId="{E1E6DEA1-8E69-47D9-B5BE-BADB31F4231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C6E3B53-7A13-414D-93CF-246E89CA800E}" type="sibTrans" cxnId="{E1E6DEA1-8E69-47D9-B5BE-BADB31F4231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C99F996-D764-481B-8596-6F708927F4E8}" type="pres">
      <dgm:prSet presAssocID="{3EF64362-E3D9-4C01-98E2-27F1CC2F4E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4714AF1-56C2-4FB1-A5C4-8DD6B2A0D8A1}" type="pres">
      <dgm:prSet presAssocID="{E03FE9B9-3FD8-4AA7-85A9-04000EBDBB69}" presName="parentText" presStyleLbl="node1" presStyleIdx="0" presStyleCnt="4" custLinFactNeighborY="517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7C3F93-F94F-4C5E-AB81-E50CA94A939C}" type="pres">
      <dgm:prSet presAssocID="{DA83C577-EECE-4187-A03A-55B4611EC898}" presName="spacer" presStyleCnt="0"/>
      <dgm:spPr/>
      <dgm:t>
        <a:bodyPr/>
        <a:lstStyle/>
        <a:p>
          <a:endParaRPr lang="pt-BR"/>
        </a:p>
      </dgm:t>
    </dgm:pt>
    <dgm:pt modelId="{63DB09F2-1867-4BB3-A7F7-827E8DD6C667}" type="pres">
      <dgm:prSet presAssocID="{B67B437B-4CB2-49E1-8430-31C5DC5E619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0EBF566-8DEF-4F8B-994D-EDE382EF3F8C}" type="pres">
      <dgm:prSet presAssocID="{7F1C5DC4-102F-4C35-8A05-6385FD3B9F58}" presName="spacer" presStyleCnt="0"/>
      <dgm:spPr/>
      <dgm:t>
        <a:bodyPr/>
        <a:lstStyle/>
        <a:p>
          <a:endParaRPr lang="pt-BR"/>
        </a:p>
      </dgm:t>
    </dgm:pt>
    <dgm:pt modelId="{3515D9E4-3D85-4FCF-ACB8-8F87062FDA54}" type="pres">
      <dgm:prSet presAssocID="{6336FAF9-82C2-46AC-B6A0-5433758F8BA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231ECC0-02B9-46F6-8C48-989CCD05487E}" type="pres">
      <dgm:prSet presAssocID="{52F0E352-43E7-4DBF-B025-35467A25BFF0}" presName="spacer" presStyleCnt="0"/>
      <dgm:spPr/>
      <dgm:t>
        <a:bodyPr/>
        <a:lstStyle/>
        <a:p>
          <a:endParaRPr lang="pt-BR"/>
        </a:p>
      </dgm:t>
    </dgm:pt>
    <dgm:pt modelId="{7BAE7B3F-5719-4E3C-B3FD-660F0D239C47}" type="pres">
      <dgm:prSet presAssocID="{8678FA4F-4F8C-4AD3-83F4-4D85F63BB79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7874F9A-12A4-4214-A98A-DDE28602556A}" type="presOf" srcId="{3EF64362-E3D9-4C01-98E2-27F1CC2F4E38}" destId="{0C99F996-D764-481B-8596-6F708927F4E8}" srcOrd="0" destOrd="0" presId="urn:microsoft.com/office/officeart/2005/8/layout/vList2"/>
    <dgm:cxn modelId="{F15E31D6-1703-403E-A213-556394DEA545}" srcId="{3EF64362-E3D9-4C01-98E2-27F1CC2F4E38}" destId="{E03FE9B9-3FD8-4AA7-85A9-04000EBDBB69}" srcOrd="0" destOrd="0" parTransId="{9C623BF4-F5AF-49F6-915F-1A84DFB1942B}" sibTransId="{DA83C577-EECE-4187-A03A-55B4611EC898}"/>
    <dgm:cxn modelId="{8EB95995-7542-40BE-A594-20A2741B037B}" type="presOf" srcId="{E03FE9B9-3FD8-4AA7-85A9-04000EBDBB69}" destId="{A4714AF1-56C2-4FB1-A5C4-8DD6B2A0D8A1}" srcOrd="0" destOrd="0" presId="urn:microsoft.com/office/officeart/2005/8/layout/vList2"/>
    <dgm:cxn modelId="{11BB122A-CE0A-4016-83B1-6FDF0DC0BB40}" srcId="{3EF64362-E3D9-4C01-98E2-27F1CC2F4E38}" destId="{6336FAF9-82C2-46AC-B6A0-5433758F8BAE}" srcOrd="2" destOrd="0" parTransId="{60EC3EFB-1798-4DF3-941B-E1F06B92D80A}" sibTransId="{52F0E352-43E7-4DBF-B025-35467A25BFF0}"/>
    <dgm:cxn modelId="{3EA8679E-30DB-413C-9AAF-35AD23BDE6DC}" srcId="{3EF64362-E3D9-4C01-98E2-27F1CC2F4E38}" destId="{B67B437B-4CB2-49E1-8430-31C5DC5E6195}" srcOrd="1" destOrd="0" parTransId="{975602F9-0E06-4423-9B7A-D97E3AF9A47F}" sibTransId="{7F1C5DC4-102F-4C35-8A05-6385FD3B9F58}"/>
    <dgm:cxn modelId="{B28F22EF-73F3-47A5-B015-1D0D62F80998}" type="presOf" srcId="{6336FAF9-82C2-46AC-B6A0-5433758F8BAE}" destId="{3515D9E4-3D85-4FCF-ACB8-8F87062FDA54}" srcOrd="0" destOrd="0" presId="urn:microsoft.com/office/officeart/2005/8/layout/vList2"/>
    <dgm:cxn modelId="{C083EED7-8483-40DA-8331-8CAD407EE118}" type="presOf" srcId="{8678FA4F-4F8C-4AD3-83F4-4D85F63BB79F}" destId="{7BAE7B3F-5719-4E3C-B3FD-660F0D239C47}" srcOrd="0" destOrd="0" presId="urn:microsoft.com/office/officeart/2005/8/layout/vList2"/>
    <dgm:cxn modelId="{E1E6DEA1-8E69-47D9-B5BE-BADB31F42316}" srcId="{3EF64362-E3D9-4C01-98E2-27F1CC2F4E38}" destId="{8678FA4F-4F8C-4AD3-83F4-4D85F63BB79F}" srcOrd="3" destOrd="0" parTransId="{3CA25896-9C67-48A9-889E-A0E8B426CF9B}" sibTransId="{5C6E3B53-7A13-414D-93CF-246E89CA800E}"/>
    <dgm:cxn modelId="{B68D147A-8CD6-4171-9017-8D05B2C58E61}" type="presOf" srcId="{B67B437B-4CB2-49E1-8430-31C5DC5E6195}" destId="{63DB09F2-1867-4BB3-A7F7-827E8DD6C667}" srcOrd="0" destOrd="0" presId="urn:microsoft.com/office/officeart/2005/8/layout/vList2"/>
    <dgm:cxn modelId="{DFA21BC2-3A27-4489-9ACB-159C3DB2E55A}" type="presParOf" srcId="{0C99F996-D764-481B-8596-6F708927F4E8}" destId="{A4714AF1-56C2-4FB1-A5C4-8DD6B2A0D8A1}" srcOrd="0" destOrd="0" presId="urn:microsoft.com/office/officeart/2005/8/layout/vList2"/>
    <dgm:cxn modelId="{C30F38E9-BC1A-4D54-9E33-AAC38A7AD73C}" type="presParOf" srcId="{0C99F996-D764-481B-8596-6F708927F4E8}" destId="{7E7C3F93-F94F-4C5E-AB81-E50CA94A939C}" srcOrd="1" destOrd="0" presId="urn:microsoft.com/office/officeart/2005/8/layout/vList2"/>
    <dgm:cxn modelId="{38C460CC-8E4B-46D3-9BB2-6E3675E9AEEA}" type="presParOf" srcId="{0C99F996-D764-481B-8596-6F708927F4E8}" destId="{63DB09F2-1867-4BB3-A7F7-827E8DD6C667}" srcOrd="2" destOrd="0" presId="urn:microsoft.com/office/officeart/2005/8/layout/vList2"/>
    <dgm:cxn modelId="{0F88ADAC-0330-4AF6-945C-F517D9306AA0}" type="presParOf" srcId="{0C99F996-D764-481B-8596-6F708927F4E8}" destId="{D0EBF566-8DEF-4F8B-994D-EDE382EF3F8C}" srcOrd="3" destOrd="0" presId="urn:microsoft.com/office/officeart/2005/8/layout/vList2"/>
    <dgm:cxn modelId="{E08F699A-8C25-49B1-8786-51050F19051F}" type="presParOf" srcId="{0C99F996-D764-481B-8596-6F708927F4E8}" destId="{3515D9E4-3D85-4FCF-ACB8-8F87062FDA54}" srcOrd="4" destOrd="0" presId="urn:microsoft.com/office/officeart/2005/8/layout/vList2"/>
    <dgm:cxn modelId="{D6FCB307-EBA0-4A15-AF84-F9D15BCF03BE}" type="presParOf" srcId="{0C99F996-D764-481B-8596-6F708927F4E8}" destId="{C231ECC0-02B9-46F6-8C48-989CCD05487E}" srcOrd="5" destOrd="0" presId="urn:microsoft.com/office/officeart/2005/8/layout/vList2"/>
    <dgm:cxn modelId="{C9F46367-D57B-469A-8C59-E145503CBF84}" type="presParOf" srcId="{0C99F996-D764-481B-8596-6F708927F4E8}" destId="{7BAE7B3F-5719-4E3C-B3FD-660F0D239C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907599-A76A-42CC-A030-720686562A64}" type="doc">
      <dgm:prSet loTypeId="urn:microsoft.com/office/officeart/2005/8/layout/target3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pt-BR"/>
        </a:p>
      </dgm:t>
    </dgm:pt>
    <dgm:pt modelId="{6337133F-11C4-46BF-81A9-A0D7A14489AD}">
      <dgm:prSet custT="1"/>
      <dgm:spPr/>
      <dgm:t>
        <a:bodyPr/>
        <a:lstStyle/>
        <a:p>
          <a:pPr rtl="0"/>
          <a:r>
            <a:rPr lang="pt-BR" sz="1600" dirty="0" smtClean="0"/>
            <a:t>Nos dois anos seguintes a sua formatura, Dewey dedicou-se à docência em escolas de ensino médio ensinando latim, álgebra e ciência. Foi neste período que se consolidou a ideia de que deveria trabalhar com filosofia. </a:t>
          </a:r>
          <a:endParaRPr lang="pt-BR" sz="1600" dirty="0"/>
        </a:p>
      </dgm:t>
    </dgm:pt>
    <dgm:pt modelId="{1A94587C-E5C2-492D-A34B-1EF1BDC9BC7D}" type="parTrans" cxnId="{852F6935-0175-48C2-B5E9-0524D3E1B2C7}">
      <dgm:prSet/>
      <dgm:spPr/>
      <dgm:t>
        <a:bodyPr/>
        <a:lstStyle/>
        <a:p>
          <a:endParaRPr lang="pt-BR"/>
        </a:p>
      </dgm:t>
    </dgm:pt>
    <dgm:pt modelId="{8C206DCA-A215-4196-9BE7-B1E9C4EC6893}" type="sibTrans" cxnId="{852F6935-0175-48C2-B5E9-0524D3E1B2C7}">
      <dgm:prSet/>
      <dgm:spPr/>
      <dgm:t>
        <a:bodyPr/>
        <a:lstStyle/>
        <a:p>
          <a:endParaRPr lang="pt-BR"/>
        </a:p>
      </dgm:t>
    </dgm:pt>
    <dgm:pt modelId="{28221034-882A-41CE-86B3-087D826F949A}">
      <dgm:prSet custT="1"/>
      <dgm:spPr/>
      <dgm:t>
        <a:bodyPr/>
        <a:lstStyle/>
        <a:p>
          <a:pPr rtl="0"/>
          <a:r>
            <a:rPr lang="pt-BR" sz="1600" dirty="0" smtClean="0"/>
            <a:t>Em 1884, concluiu a tese de doutorado sobre a psicologia de Emmanuel Kant. </a:t>
          </a:r>
          <a:endParaRPr lang="pt-BR" sz="1600" dirty="0"/>
        </a:p>
      </dgm:t>
    </dgm:pt>
    <dgm:pt modelId="{71CF7DD8-E4FA-4E84-912C-7E479F94496F}" type="parTrans" cxnId="{6A12A6B1-B5D2-4BAE-B73F-197E36DA282E}">
      <dgm:prSet/>
      <dgm:spPr/>
      <dgm:t>
        <a:bodyPr/>
        <a:lstStyle/>
        <a:p>
          <a:endParaRPr lang="pt-BR"/>
        </a:p>
      </dgm:t>
    </dgm:pt>
    <dgm:pt modelId="{EB3DE2A2-FF9A-4B2C-BF30-E297069EE176}" type="sibTrans" cxnId="{6A12A6B1-B5D2-4BAE-B73F-197E36DA282E}">
      <dgm:prSet/>
      <dgm:spPr/>
      <dgm:t>
        <a:bodyPr/>
        <a:lstStyle/>
        <a:p>
          <a:endParaRPr lang="pt-BR"/>
        </a:p>
      </dgm:t>
    </dgm:pt>
    <dgm:pt modelId="{26720643-5265-4B81-8997-0C81A47732FE}">
      <dgm:prSet custT="1"/>
      <dgm:spPr/>
      <dgm:t>
        <a:bodyPr/>
        <a:lstStyle/>
        <a:p>
          <a:pPr rtl="0"/>
          <a:r>
            <a:rPr lang="pt-BR" sz="1600" dirty="0" smtClean="0"/>
            <a:t>Nos dez anos seguintes lecionou na Universidade de Michigan e Minnesota, período em que produziu suas primeiras obras, sendo: </a:t>
          </a:r>
          <a:r>
            <a:rPr lang="pt-BR" sz="1600" dirty="0" err="1" smtClean="0"/>
            <a:t>Psychology</a:t>
          </a:r>
          <a:r>
            <a:rPr lang="pt-BR" sz="1600" dirty="0" smtClean="0"/>
            <a:t> em 1887 e Novos ensaios de Leibniz acerca da compreensão humana em 1888. </a:t>
          </a:r>
          <a:endParaRPr lang="pt-BR" sz="1600" dirty="0"/>
        </a:p>
      </dgm:t>
    </dgm:pt>
    <dgm:pt modelId="{A27C61C6-5884-4BC1-885D-AE2E567FBFA0}" type="parTrans" cxnId="{F5EE213C-9D2D-49D5-BC20-48AE311FA639}">
      <dgm:prSet/>
      <dgm:spPr/>
      <dgm:t>
        <a:bodyPr/>
        <a:lstStyle/>
        <a:p>
          <a:endParaRPr lang="pt-BR"/>
        </a:p>
      </dgm:t>
    </dgm:pt>
    <dgm:pt modelId="{1689FA4F-06BD-450E-9EC4-777F539EE1E0}" type="sibTrans" cxnId="{F5EE213C-9D2D-49D5-BC20-48AE311FA639}">
      <dgm:prSet/>
      <dgm:spPr/>
      <dgm:t>
        <a:bodyPr/>
        <a:lstStyle/>
        <a:p>
          <a:endParaRPr lang="pt-BR"/>
        </a:p>
      </dgm:t>
    </dgm:pt>
    <dgm:pt modelId="{D4318252-8E2E-4278-8FF5-E777C35BFCB1}">
      <dgm:prSet/>
      <dgm:spPr/>
      <dgm:t>
        <a:bodyPr/>
        <a:lstStyle/>
        <a:p>
          <a:pPr rtl="0"/>
          <a:r>
            <a:rPr lang="pt-BR" dirty="0" smtClean="0"/>
            <a:t>Na Universidade Columbia, Dewey ganhou novos subsídios importantes para a sua produção científica. Por ser uma universidade tradicional, já haviam por ali passado, vários dos grandes pensadores norte-americanos, ambiente então, favorável ao desenvolvimento do pensamento filosófico.</a:t>
          </a:r>
          <a:endParaRPr lang="pt-BR" dirty="0"/>
        </a:p>
      </dgm:t>
    </dgm:pt>
    <dgm:pt modelId="{7D24694A-E710-4F23-88E3-AC2A591105ED}" type="parTrans" cxnId="{F65748FE-3729-490B-B2C4-90E8B0A0B644}">
      <dgm:prSet/>
      <dgm:spPr/>
      <dgm:t>
        <a:bodyPr/>
        <a:lstStyle/>
        <a:p>
          <a:endParaRPr lang="pt-BR"/>
        </a:p>
      </dgm:t>
    </dgm:pt>
    <dgm:pt modelId="{6E9AAC13-C82B-409C-8D63-94CF124BFE4F}" type="sibTrans" cxnId="{F65748FE-3729-490B-B2C4-90E8B0A0B644}">
      <dgm:prSet/>
      <dgm:spPr/>
      <dgm:t>
        <a:bodyPr/>
        <a:lstStyle/>
        <a:p>
          <a:endParaRPr lang="pt-BR"/>
        </a:p>
      </dgm:t>
    </dgm:pt>
    <dgm:pt modelId="{A5E53F17-6342-45FD-8677-F9FB271A8455}">
      <dgm:prSet/>
      <dgm:spPr/>
      <dgm:t>
        <a:bodyPr/>
        <a:lstStyle/>
        <a:p>
          <a:pPr rtl="0"/>
          <a:r>
            <a:rPr lang="pt-BR" smtClean="0"/>
            <a:t>Em Columbia ele produziu vários artigos sobre a teoria do conhecimento e a metafísica, sendo os livros, “A influência de Darwin na filosofia e outros ensaios sobre o pensamento contemporâneo” (1910) e “Ensaios em lógica experimental” (1916), uma seleção destes.</a:t>
          </a:r>
          <a:endParaRPr lang="pt-BR"/>
        </a:p>
      </dgm:t>
    </dgm:pt>
    <dgm:pt modelId="{BF2F52FB-A555-464A-8FE6-7C80003E9A1F}" type="parTrans" cxnId="{2197F0C4-6B94-4E42-AC6A-0B2D837E1795}">
      <dgm:prSet/>
      <dgm:spPr/>
      <dgm:t>
        <a:bodyPr/>
        <a:lstStyle/>
        <a:p>
          <a:endParaRPr lang="pt-BR"/>
        </a:p>
      </dgm:t>
    </dgm:pt>
    <dgm:pt modelId="{02C9ED5E-B704-4371-AB8C-1028C623068A}" type="sibTrans" cxnId="{2197F0C4-6B94-4E42-AC6A-0B2D837E1795}">
      <dgm:prSet/>
      <dgm:spPr/>
      <dgm:t>
        <a:bodyPr/>
        <a:lstStyle/>
        <a:p>
          <a:endParaRPr lang="pt-BR"/>
        </a:p>
      </dgm:t>
    </dgm:pt>
    <dgm:pt modelId="{6291C440-F06A-41CC-8756-5B0B5F3799CF}">
      <dgm:prSet/>
      <dgm:spPr/>
      <dgm:t>
        <a:bodyPr/>
        <a:lstStyle/>
        <a:p>
          <a:pPr rtl="0"/>
          <a:r>
            <a:rPr lang="pt-BR" dirty="0" smtClean="0"/>
            <a:t>Ainda, trabalhando na mesma universidade, ele produziu outras importantes obras: a primeira em 1910 que aplicava a Teoria do Conhecimento a Educação denominada: Como nós Pensamos e a outra que foi considerada a sua maior contribuição à pedagogia, se referia a Democracia e Educação. </a:t>
          </a:r>
          <a:endParaRPr lang="pt-BR" dirty="0"/>
        </a:p>
      </dgm:t>
    </dgm:pt>
    <dgm:pt modelId="{E0A920F8-5C17-4165-93AB-A4CDFC343AC9}" type="parTrans" cxnId="{37B1D583-D4B2-45B4-A50B-B5F99FD50950}">
      <dgm:prSet/>
      <dgm:spPr/>
      <dgm:t>
        <a:bodyPr/>
        <a:lstStyle/>
        <a:p>
          <a:endParaRPr lang="pt-BR"/>
        </a:p>
      </dgm:t>
    </dgm:pt>
    <dgm:pt modelId="{38B6D92E-C655-4E7F-A5C2-12060763F199}" type="sibTrans" cxnId="{37B1D583-D4B2-45B4-A50B-B5F99FD50950}">
      <dgm:prSet/>
      <dgm:spPr/>
      <dgm:t>
        <a:bodyPr/>
        <a:lstStyle/>
        <a:p>
          <a:endParaRPr lang="pt-BR"/>
        </a:p>
      </dgm:t>
    </dgm:pt>
    <dgm:pt modelId="{7D5B6537-1709-41FA-9543-1707137295E1}" type="pres">
      <dgm:prSet presAssocID="{A6907599-A76A-42CC-A030-720686562A6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708B916-39F8-4550-B978-80059FD676C7}" type="pres">
      <dgm:prSet presAssocID="{6337133F-11C4-46BF-81A9-A0D7A14489AD}" presName="circle1" presStyleLbl="node1" presStyleIdx="0" presStyleCnt="6"/>
      <dgm:spPr/>
    </dgm:pt>
    <dgm:pt modelId="{B56C5A52-37B6-487B-AA7E-4D091208FE9B}" type="pres">
      <dgm:prSet presAssocID="{6337133F-11C4-46BF-81A9-A0D7A14489AD}" presName="space" presStyleCnt="0"/>
      <dgm:spPr/>
    </dgm:pt>
    <dgm:pt modelId="{137C93BE-681C-44B6-A105-43B9E7D1719A}" type="pres">
      <dgm:prSet presAssocID="{6337133F-11C4-46BF-81A9-A0D7A14489AD}" presName="rect1" presStyleLbl="alignAcc1" presStyleIdx="0" presStyleCnt="6"/>
      <dgm:spPr/>
      <dgm:t>
        <a:bodyPr/>
        <a:lstStyle/>
        <a:p>
          <a:endParaRPr lang="pt-BR"/>
        </a:p>
      </dgm:t>
    </dgm:pt>
    <dgm:pt modelId="{A4C45DC0-708D-440E-BACC-1273A5C0C520}" type="pres">
      <dgm:prSet presAssocID="{28221034-882A-41CE-86B3-087D826F949A}" presName="vertSpace2" presStyleLbl="node1" presStyleIdx="0" presStyleCnt="6"/>
      <dgm:spPr/>
    </dgm:pt>
    <dgm:pt modelId="{79E408D4-CA3B-457A-B919-B3B2C8FBD451}" type="pres">
      <dgm:prSet presAssocID="{28221034-882A-41CE-86B3-087D826F949A}" presName="circle2" presStyleLbl="node1" presStyleIdx="1" presStyleCnt="6"/>
      <dgm:spPr/>
    </dgm:pt>
    <dgm:pt modelId="{38100051-EE40-4FC0-9F5E-80EB0A86660A}" type="pres">
      <dgm:prSet presAssocID="{28221034-882A-41CE-86B3-087D826F949A}" presName="rect2" presStyleLbl="alignAcc1" presStyleIdx="1" presStyleCnt="6" custLinFactNeighborX="2614" custLinFactNeighborY="-264"/>
      <dgm:spPr/>
      <dgm:t>
        <a:bodyPr/>
        <a:lstStyle/>
        <a:p>
          <a:endParaRPr lang="pt-BR"/>
        </a:p>
      </dgm:t>
    </dgm:pt>
    <dgm:pt modelId="{059A4576-99AB-498E-B131-A85982904C33}" type="pres">
      <dgm:prSet presAssocID="{26720643-5265-4B81-8997-0C81A47732FE}" presName="vertSpace3" presStyleLbl="node1" presStyleIdx="1" presStyleCnt="6"/>
      <dgm:spPr/>
    </dgm:pt>
    <dgm:pt modelId="{BE5C25FB-5FE9-4BAB-A525-7F8571810C92}" type="pres">
      <dgm:prSet presAssocID="{26720643-5265-4B81-8997-0C81A47732FE}" presName="circle3" presStyleLbl="node1" presStyleIdx="2" presStyleCnt="6"/>
      <dgm:spPr/>
    </dgm:pt>
    <dgm:pt modelId="{964CDB6C-7AB9-4D51-A9A4-862BDE292120}" type="pres">
      <dgm:prSet presAssocID="{26720643-5265-4B81-8997-0C81A47732FE}" presName="rect3" presStyleLbl="alignAcc1" presStyleIdx="2" presStyleCnt="6"/>
      <dgm:spPr/>
      <dgm:t>
        <a:bodyPr/>
        <a:lstStyle/>
        <a:p>
          <a:endParaRPr lang="pt-BR"/>
        </a:p>
      </dgm:t>
    </dgm:pt>
    <dgm:pt modelId="{53DD74A3-9F88-4318-B1BA-15EFEBA5FB69}" type="pres">
      <dgm:prSet presAssocID="{D4318252-8E2E-4278-8FF5-E777C35BFCB1}" presName="vertSpace4" presStyleLbl="node1" presStyleIdx="2" presStyleCnt="6"/>
      <dgm:spPr/>
    </dgm:pt>
    <dgm:pt modelId="{2F3EBB0F-ED69-473B-BC39-FC96022963E0}" type="pres">
      <dgm:prSet presAssocID="{D4318252-8E2E-4278-8FF5-E777C35BFCB1}" presName="circle4" presStyleLbl="node1" presStyleIdx="3" presStyleCnt="6"/>
      <dgm:spPr/>
    </dgm:pt>
    <dgm:pt modelId="{6CDB7A12-FC74-4768-B054-B3109F1FC723}" type="pres">
      <dgm:prSet presAssocID="{D4318252-8E2E-4278-8FF5-E777C35BFCB1}" presName="rect4" presStyleLbl="alignAcc1" presStyleIdx="3" presStyleCnt="6"/>
      <dgm:spPr/>
      <dgm:t>
        <a:bodyPr/>
        <a:lstStyle/>
        <a:p>
          <a:endParaRPr lang="pt-BR"/>
        </a:p>
      </dgm:t>
    </dgm:pt>
    <dgm:pt modelId="{ADE39F10-5B91-4DC0-8BF5-5F610F996658}" type="pres">
      <dgm:prSet presAssocID="{A5E53F17-6342-45FD-8677-F9FB271A8455}" presName="vertSpace5" presStyleLbl="node1" presStyleIdx="3" presStyleCnt="6"/>
      <dgm:spPr/>
    </dgm:pt>
    <dgm:pt modelId="{A3926EF5-A579-45E9-9E67-73D79668C6C6}" type="pres">
      <dgm:prSet presAssocID="{A5E53F17-6342-45FD-8677-F9FB271A8455}" presName="circle5" presStyleLbl="node1" presStyleIdx="4" presStyleCnt="6"/>
      <dgm:spPr/>
    </dgm:pt>
    <dgm:pt modelId="{E3F37723-C5E7-4777-850B-3A57D07480B6}" type="pres">
      <dgm:prSet presAssocID="{A5E53F17-6342-45FD-8677-F9FB271A8455}" presName="rect5" presStyleLbl="alignAcc1" presStyleIdx="4" presStyleCnt="6"/>
      <dgm:spPr/>
      <dgm:t>
        <a:bodyPr/>
        <a:lstStyle/>
        <a:p>
          <a:endParaRPr lang="pt-BR"/>
        </a:p>
      </dgm:t>
    </dgm:pt>
    <dgm:pt modelId="{8BB4DE4B-EC61-4CF4-AF03-D7B709E1429B}" type="pres">
      <dgm:prSet presAssocID="{6291C440-F06A-41CC-8756-5B0B5F3799CF}" presName="vertSpace6" presStyleLbl="node1" presStyleIdx="4" presStyleCnt="6"/>
      <dgm:spPr/>
    </dgm:pt>
    <dgm:pt modelId="{AEA4C531-2182-4A9F-807D-541F4191CA51}" type="pres">
      <dgm:prSet presAssocID="{6291C440-F06A-41CC-8756-5B0B5F3799CF}" presName="circle6" presStyleLbl="node1" presStyleIdx="5" presStyleCnt="6"/>
      <dgm:spPr/>
    </dgm:pt>
    <dgm:pt modelId="{32ABA0FA-9894-4EDF-8197-5F66C7AF291D}" type="pres">
      <dgm:prSet presAssocID="{6291C440-F06A-41CC-8756-5B0B5F3799CF}" presName="rect6" presStyleLbl="alignAcc1" presStyleIdx="5" presStyleCnt="6"/>
      <dgm:spPr/>
      <dgm:t>
        <a:bodyPr/>
        <a:lstStyle/>
        <a:p>
          <a:endParaRPr lang="pt-BR"/>
        </a:p>
      </dgm:t>
    </dgm:pt>
    <dgm:pt modelId="{681F32BB-82CE-4843-8750-B095BCAFF91E}" type="pres">
      <dgm:prSet presAssocID="{6337133F-11C4-46BF-81A9-A0D7A14489AD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792B04B-E944-4A35-8A8C-4CE8500FC408}" type="pres">
      <dgm:prSet presAssocID="{28221034-882A-41CE-86B3-087D826F949A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3DCD15E-228F-4AA4-A5BF-270C0BAA037B}" type="pres">
      <dgm:prSet presAssocID="{26720643-5265-4B81-8997-0C81A47732FE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CD7867A-82F4-4DF8-B2E0-BD5509C617DA}" type="pres">
      <dgm:prSet presAssocID="{D4318252-8E2E-4278-8FF5-E777C35BFCB1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C416F18-2EC1-4B1C-9291-689DBD1A147B}" type="pres">
      <dgm:prSet presAssocID="{A5E53F17-6342-45FD-8677-F9FB271A8455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7DA65E2-08BC-4D88-8B04-095764F3EF86}" type="pres">
      <dgm:prSet presAssocID="{6291C440-F06A-41CC-8756-5B0B5F3799CF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5EE213C-9D2D-49D5-BC20-48AE311FA639}" srcId="{A6907599-A76A-42CC-A030-720686562A64}" destId="{26720643-5265-4B81-8997-0C81A47732FE}" srcOrd="2" destOrd="0" parTransId="{A27C61C6-5884-4BC1-885D-AE2E567FBFA0}" sibTransId="{1689FA4F-06BD-450E-9EC4-777F539EE1E0}"/>
    <dgm:cxn modelId="{7B150BE1-20BE-4F75-8684-9C1BE94F954A}" type="presOf" srcId="{A5E53F17-6342-45FD-8677-F9FB271A8455}" destId="{9C416F18-2EC1-4B1C-9291-689DBD1A147B}" srcOrd="1" destOrd="0" presId="urn:microsoft.com/office/officeart/2005/8/layout/target3"/>
    <dgm:cxn modelId="{37B1D583-D4B2-45B4-A50B-B5F99FD50950}" srcId="{A6907599-A76A-42CC-A030-720686562A64}" destId="{6291C440-F06A-41CC-8756-5B0B5F3799CF}" srcOrd="5" destOrd="0" parTransId="{E0A920F8-5C17-4165-93AB-A4CDFC343AC9}" sibTransId="{38B6D92E-C655-4E7F-A5C2-12060763F199}"/>
    <dgm:cxn modelId="{D7AE6FDB-AF9D-4AE7-A093-A673A95F2E74}" type="presOf" srcId="{D4318252-8E2E-4278-8FF5-E777C35BFCB1}" destId="{7CD7867A-82F4-4DF8-B2E0-BD5509C617DA}" srcOrd="1" destOrd="0" presId="urn:microsoft.com/office/officeart/2005/8/layout/target3"/>
    <dgm:cxn modelId="{9D58E882-E530-4106-8AC8-6A0A5C63F9B4}" type="presOf" srcId="{26720643-5265-4B81-8997-0C81A47732FE}" destId="{73DCD15E-228F-4AA4-A5BF-270C0BAA037B}" srcOrd="1" destOrd="0" presId="urn:microsoft.com/office/officeart/2005/8/layout/target3"/>
    <dgm:cxn modelId="{54D938BB-A52B-47CA-8C11-73164EE43742}" type="presOf" srcId="{28221034-882A-41CE-86B3-087D826F949A}" destId="{38100051-EE40-4FC0-9F5E-80EB0A86660A}" srcOrd="0" destOrd="0" presId="urn:microsoft.com/office/officeart/2005/8/layout/target3"/>
    <dgm:cxn modelId="{18B37C4D-5281-43C3-97E5-9D8F2AE77AA5}" type="presOf" srcId="{6291C440-F06A-41CC-8756-5B0B5F3799CF}" destId="{32ABA0FA-9894-4EDF-8197-5F66C7AF291D}" srcOrd="0" destOrd="0" presId="urn:microsoft.com/office/officeart/2005/8/layout/target3"/>
    <dgm:cxn modelId="{151A69B2-79E0-4D15-B636-31AEF8528755}" type="presOf" srcId="{28221034-882A-41CE-86B3-087D826F949A}" destId="{F792B04B-E944-4A35-8A8C-4CE8500FC408}" srcOrd="1" destOrd="0" presId="urn:microsoft.com/office/officeart/2005/8/layout/target3"/>
    <dgm:cxn modelId="{6A12A6B1-B5D2-4BAE-B73F-197E36DA282E}" srcId="{A6907599-A76A-42CC-A030-720686562A64}" destId="{28221034-882A-41CE-86B3-087D826F949A}" srcOrd="1" destOrd="0" parTransId="{71CF7DD8-E4FA-4E84-912C-7E479F94496F}" sibTransId="{EB3DE2A2-FF9A-4B2C-BF30-E297069EE176}"/>
    <dgm:cxn modelId="{2197F0C4-6B94-4E42-AC6A-0B2D837E1795}" srcId="{A6907599-A76A-42CC-A030-720686562A64}" destId="{A5E53F17-6342-45FD-8677-F9FB271A8455}" srcOrd="4" destOrd="0" parTransId="{BF2F52FB-A555-464A-8FE6-7C80003E9A1F}" sibTransId="{02C9ED5E-B704-4371-AB8C-1028C623068A}"/>
    <dgm:cxn modelId="{50EF27F9-382C-4F88-B8DC-D0CBFF6F7CFB}" type="presOf" srcId="{6291C440-F06A-41CC-8756-5B0B5F3799CF}" destId="{F7DA65E2-08BC-4D88-8B04-095764F3EF86}" srcOrd="1" destOrd="0" presId="urn:microsoft.com/office/officeart/2005/8/layout/target3"/>
    <dgm:cxn modelId="{A3CB6C6C-890E-45E5-8A0A-F22617E288EF}" type="presOf" srcId="{A6907599-A76A-42CC-A030-720686562A64}" destId="{7D5B6537-1709-41FA-9543-1707137295E1}" srcOrd="0" destOrd="0" presId="urn:microsoft.com/office/officeart/2005/8/layout/target3"/>
    <dgm:cxn modelId="{0410B6FC-3883-4ADD-A031-A31A2533B323}" type="presOf" srcId="{6337133F-11C4-46BF-81A9-A0D7A14489AD}" destId="{137C93BE-681C-44B6-A105-43B9E7D1719A}" srcOrd="0" destOrd="0" presId="urn:microsoft.com/office/officeart/2005/8/layout/target3"/>
    <dgm:cxn modelId="{A809CCBB-DE71-4FF0-B92B-613DF66BA8EE}" type="presOf" srcId="{26720643-5265-4B81-8997-0C81A47732FE}" destId="{964CDB6C-7AB9-4D51-A9A4-862BDE292120}" srcOrd="0" destOrd="0" presId="urn:microsoft.com/office/officeart/2005/8/layout/target3"/>
    <dgm:cxn modelId="{F65748FE-3729-490B-B2C4-90E8B0A0B644}" srcId="{A6907599-A76A-42CC-A030-720686562A64}" destId="{D4318252-8E2E-4278-8FF5-E777C35BFCB1}" srcOrd="3" destOrd="0" parTransId="{7D24694A-E710-4F23-88E3-AC2A591105ED}" sibTransId="{6E9AAC13-C82B-409C-8D63-94CF124BFE4F}"/>
    <dgm:cxn modelId="{53FEC9B7-DCED-45B4-84EF-A517A5E99870}" type="presOf" srcId="{D4318252-8E2E-4278-8FF5-E777C35BFCB1}" destId="{6CDB7A12-FC74-4768-B054-B3109F1FC723}" srcOrd="0" destOrd="0" presId="urn:microsoft.com/office/officeart/2005/8/layout/target3"/>
    <dgm:cxn modelId="{A8357F22-4F49-4119-B551-9172ADFF09CC}" type="presOf" srcId="{A5E53F17-6342-45FD-8677-F9FB271A8455}" destId="{E3F37723-C5E7-4777-850B-3A57D07480B6}" srcOrd="0" destOrd="0" presId="urn:microsoft.com/office/officeart/2005/8/layout/target3"/>
    <dgm:cxn modelId="{80178582-7394-4B53-A05B-AAD4B045423C}" type="presOf" srcId="{6337133F-11C4-46BF-81A9-A0D7A14489AD}" destId="{681F32BB-82CE-4843-8750-B095BCAFF91E}" srcOrd="1" destOrd="0" presId="urn:microsoft.com/office/officeart/2005/8/layout/target3"/>
    <dgm:cxn modelId="{852F6935-0175-48C2-B5E9-0524D3E1B2C7}" srcId="{A6907599-A76A-42CC-A030-720686562A64}" destId="{6337133F-11C4-46BF-81A9-A0D7A14489AD}" srcOrd="0" destOrd="0" parTransId="{1A94587C-E5C2-492D-A34B-1EF1BDC9BC7D}" sibTransId="{8C206DCA-A215-4196-9BE7-B1E9C4EC6893}"/>
    <dgm:cxn modelId="{F67E90DA-AD07-4F04-8264-09E60C38935F}" type="presParOf" srcId="{7D5B6537-1709-41FA-9543-1707137295E1}" destId="{B708B916-39F8-4550-B978-80059FD676C7}" srcOrd="0" destOrd="0" presId="urn:microsoft.com/office/officeart/2005/8/layout/target3"/>
    <dgm:cxn modelId="{FC783ECF-849E-4DA1-85BF-C20ED559A72E}" type="presParOf" srcId="{7D5B6537-1709-41FA-9543-1707137295E1}" destId="{B56C5A52-37B6-487B-AA7E-4D091208FE9B}" srcOrd="1" destOrd="0" presId="urn:microsoft.com/office/officeart/2005/8/layout/target3"/>
    <dgm:cxn modelId="{241FD6D6-3345-48B6-A9E4-C54B687D1997}" type="presParOf" srcId="{7D5B6537-1709-41FA-9543-1707137295E1}" destId="{137C93BE-681C-44B6-A105-43B9E7D1719A}" srcOrd="2" destOrd="0" presId="urn:microsoft.com/office/officeart/2005/8/layout/target3"/>
    <dgm:cxn modelId="{8A65D2B2-EA76-4C8C-9142-1AC397EAFD43}" type="presParOf" srcId="{7D5B6537-1709-41FA-9543-1707137295E1}" destId="{A4C45DC0-708D-440E-BACC-1273A5C0C520}" srcOrd="3" destOrd="0" presId="urn:microsoft.com/office/officeart/2005/8/layout/target3"/>
    <dgm:cxn modelId="{79816C3D-4FD6-4127-9B54-CF62BB6DD1D5}" type="presParOf" srcId="{7D5B6537-1709-41FA-9543-1707137295E1}" destId="{79E408D4-CA3B-457A-B919-B3B2C8FBD451}" srcOrd="4" destOrd="0" presId="urn:microsoft.com/office/officeart/2005/8/layout/target3"/>
    <dgm:cxn modelId="{1531DCB8-6713-46E3-AE06-7C137008DAE3}" type="presParOf" srcId="{7D5B6537-1709-41FA-9543-1707137295E1}" destId="{38100051-EE40-4FC0-9F5E-80EB0A86660A}" srcOrd="5" destOrd="0" presId="urn:microsoft.com/office/officeart/2005/8/layout/target3"/>
    <dgm:cxn modelId="{06124177-2D7B-46A4-807E-AC0BD9B6A991}" type="presParOf" srcId="{7D5B6537-1709-41FA-9543-1707137295E1}" destId="{059A4576-99AB-498E-B131-A85982904C33}" srcOrd="6" destOrd="0" presId="urn:microsoft.com/office/officeart/2005/8/layout/target3"/>
    <dgm:cxn modelId="{38344AB7-C9E0-4456-8D4F-01F580E36320}" type="presParOf" srcId="{7D5B6537-1709-41FA-9543-1707137295E1}" destId="{BE5C25FB-5FE9-4BAB-A525-7F8571810C92}" srcOrd="7" destOrd="0" presId="urn:microsoft.com/office/officeart/2005/8/layout/target3"/>
    <dgm:cxn modelId="{B88224E6-BB25-4DAD-B869-41CC3BD49EA8}" type="presParOf" srcId="{7D5B6537-1709-41FA-9543-1707137295E1}" destId="{964CDB6C-7AB9-4D51-A9A4-862BDE292120}" srcOrd="8" destOrd="0" presId="urn:microsoft.com/office/officeart/2005/8/layout/target3"/>
    <dgm:cxn modelId="{4E5C4684-7900-4440-A3FE-BC8EDB53B501}" type="presParOf" srcId="{7D5B6537-1709-41FA-9543-1707137295E1}" destId="{53DD74A3-9F88-4318-B1BA-15EFEBA5FB69}" srcOrd="9" destOrd="0" presId="urn:microsoft.com/office/officeart/2005/8/layout/target3"/>
    <dgm:cxn modelId="{497FA893-66A0-4608-8BD5-9A79B55BF60A}" type="presParOf" srcId="{7D5B6537-1709-41FA-9543-1707137295E1}" destId="{2F3EBB0F-ED69-473B-BC39-FC96022963E0}" srcOrd="10" destOrd="0" presId="urn:microsoft.com/office/officeart/2005/8/layout/target3"/>
    <dgm:cxn modelId="{8404F9FA-3E96-43E6-8C48-62EDE1BB1F3B}" type="presParOf" srcId="{7D5B6537-1709-41FA-9543-1707137295E1}" destId="{6CDB7A12-FC74-4768-B054-B3109F1FC723}" srcOrd="11" destOrd="0" presId="urn:microsoft.com/office/officeart/2005/8/layout/target3"/>
    <dgm:cxn modelId="{80621072-A7DB-442E-8FBB-D7B53E62C04A}" type="presParOf" srcId="{7D5B6537-1709-41FA-9543-1707137295E1}" destId="{ADE39F10-5B91-4DC0-8BF5-5F610F996658}" srcOrd="12" destOrd="0" presId="urn:microsoft.com/office/officeart/2005/8/layout/target3"/>
    <dgm:cxn modelId="{0DF6DD93-7D30-4CD6-89B1-27C29EC34D22}" type="presParOf" srcId="{7D5B6537-1709-41FA-9543-1707137295E1}" destId="{A3926EF5-A579-45E9-9E67-73D79668C6C6}" srcOrd="13" destOrd="0" presId="urn:microsoft.com/office/officeart/2005/8/layout/target3"/>
    <dgm:cxn modelId="{0419422C-7C87-4426-86C6-69D5657A7DBA}" type="presParOf" srcId="{7D5B6537-1709-41FA-9543-1707137295E1}" destId="{E3F37723-C5E7-4777-850B-3A57D07480B6}" srcOrd="14" destOrd="0" presId="urn:microsoft.com/office/officeart/2005/8/layout/target3"/>
    <dgm:cxn modelId="{5DF7CE05-B642-4E28-87E8-EB5A0FA4A1B3}" type="presParOf" srcId="{7D5B6537-1709-41FA-9543-1707137295E1}" destId="{8BB4DE4B-EC61-4CF4-AF03-D7B709E1429B}" srcOrd="15" destOrd="0" presId="urn:microsoft.com/office/officeart/2005/8/layout/target3"/>
    <dgm:cxn modelId="{1F2ABB7D-AA31-40BD-97A3-542D991E2CB0}" type="presParOf" srcId="{7D5B6537-1709-41FA-9543-1707137295E1}" destId="{AEA4C531-2182-4A9F-807D-541F4191CA51}" srcOrd="16" destOrd="0" presId="urn:microsoft.com/office/officeart/2005/8/layout/target3"/>
    <dgm:cxn modelId="{F8CF18C7-E5B8-4668-9B9E-A3325BFEF66E}" type="presParOf" srcId="{7D5B6537-1709-41FA-9543-1707137295E1}" destId="{32ABA0FA-9894-4EDF-8197-5F66C7AF291D}" srcOrd="17" destOrd="0" presId="urn:microsoft.com/office/officeart/2005/8/layout/target3"/>
    <dgm:cxn modelId="{3C711972-BDB0-469C-A39A-48B5D6A602C9}" type="presParOf" srcId="{7D5B6537-1709-41FA-9543-1707137295E1}" destId="{681F32BB-82CE-4843-8750-B095BCAFF91E}" srcOrd="18" destOrd="0" presId="urn:microsoft.com/office/officeart/2005/8/layout/target3"/>
    <dgm:cxn modelId="{ECB8F153-75FC-44AD-BD27-FB6B5EFF533D}" type="presParOf" srcId="{7D5B6537-1709-41FA-9543-1707137295E1}" destId="{F792B04B-E944-4A35-8A8C-4CE8500FC408}" srcOrd="19" destOrd="0" presId="urn:microsoft.com/office/officeart/2005/8/layout/target3"/>
    <dgm:cxn modelId="{ECBBA5F7-CBFE-41CA-89E4-11753EF60D48}" type="presParOf" srcId="{7D5B6537-1709-41FA-9543-1707137295E1}" destId="{73DCD15E-228F-4AA4-A5BF-270C0BAA037B}" srcOrd="20" destOrd="0" presId="urn:microsoft.com/office/officeart/2005/8/layout/target3"/>
    <dgm:cxn modelId="{9FD9863A-4123-4CB0-9F84-921BA2E2A151}" type="presParOf" srcId="{7D5B6537-1709-41FA-9543-1707137295E1}" destId="{7CD7867A-82F4-4DF8-B2E0-BD5509C617DA}" srcOrd="21" destOrd="0" presId="urn:microsoft.com/office/officeart/2005/8/layout/target3"/>
    <dgm:cxn modelId="{7D701AB3-C208-4166-A410-A44DE5557C4D}" type="presParOf" srcId="{7D5B6537-1709-41FA-9543-1707137295E1}" destId="{9C416F18-2EC1-4B1C-9291-689DBD1A147B}" srcOrd="22" destOrd="0" presId="urn:microsoft.com/office/officeart/2005/8/layout/target3"/>
    <dgm:cxn modelId="{47A0BBDD-7A2C-498A-B65F-45276A73942C}" type="presParOf" srcId="{7D5B6537-1709-41FA-9543-1707137295E1}" destId="{F7DA65E2-08BC-4D88-8B04-095764F3EF86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573378-593F-44E2-A89D-6797636DA06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AC373AAB-D8C8-4B97-B1F6-A0F72A970D56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Dewey foi além da teorização em educação, ele também se identificou, e muito contribuiu pelas causas sociais, como a luta pelo voto feminino e pela criação de sindicatos de professores. </a:t>
          </a:r>
          <a:endParaRPr lang="pt-BR" dirty="0">
            <a:solidFill>
              <a:schemeClr val="tx1"/>
            </a:solidFill>
          </a:endParaRPr>
        </a:p>
      </dgm:t>
    </dgm:pt>
    <dgm:pt modelId="{3A064B69-5749-42D0-903B-7A4B7837310A}" type="parTrans" cxnId="{364056DE-ADA2-4626-9BDB-CE22AA301979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76188ED-50D7-4FB0-AA16-D4767EAFE5AF}" type="sibTrans" cxnId="{364056DE-ADA2-4626-9BDB-CE22AA301979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C807625B-D3EB-449E-9366-C303FD3CE5B3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Como fervoroso defensor da democracia, ainda chegou a criar uma universidade-exílio para acolher os estudantes perseguidos em países com regime totalitário.</a:t>
          </a:r>
          <a:endParaRPr lang="pt-BR" dirty="0">
            <a:solidFill>
              <a:schemeClr val="tx1"/>
            </a:solidFill>
          </a:endParaRPr>
        </a:p>
      </dgm:t>
    </dgm:pt>
    <dgm:pt modelId="{79D2154F-C1B7-47D8-B9D8-E57A07F2E676}" type="parTrans" cxnId="{DA723D0B-1A80-4D5B-BCC6-F6B89B92EE9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D1EFFCE-14C2-4EA5-B020-DE50BD43C0B8}" type="sibTrans" cxnId="{DA723D0B-1A80-4D5B-BCC6-F6B89B92EE9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321734B-9116-44F3-BE8B-F87C7DC7B651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Esta postura social adotada o tornou muito conhecido publicamente como analista de temas contemporâneos.</a:t>
          </a:r>
          <a:endParaRPr lang="pt-BR" dirty="0">
            <a:solidFill>
              <a:schemeClr val="tx1"/>
            </a:solidFill>
          </a:endParaRPr>
        </a:p>
      </dgm:t>
    </dgm:pt>
    <dgm:pt modelId="{199C42AE-EFEE-4F1E-981A-BAD4C730F227}" type="parTrans" cxnId="{C5361FC0-1A64-434E-889A-4546BD92E72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5AA69F0-A991-4071-A8D2-42754866A9E5}" type="sibTrans" cxnId="{C5361FC0-1A64-434E-889A-4546BD92E72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2C917BE-116D-4E04-8720-0F2B3BB009EA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Nos dez últimos anos antes de sua aposentadoria sua produção bibliográfica em grande parte, foi baseada nas palestras para as quais era convidado. Desta produção se destacam: a Reconstrução e Filosofia, publicada em 1920; a Natureza Humana e Conduta, de 1922; a Experiência e Natureza, de 1925; e Em busca de Certezas, que data de 1929. </a:t>
          </a:r>
          <a:endParaRPr lang="pt-BR" dirty="0">
            <a:solidFill>
              <a:schemeClr val="tx1"/>
            </a:solidFill>
          </a:endParaRPr>
        </a:p>
      </dgm:t>
    </dgm:pt>
    <dgm:pt modelId="{46863541-9C79-4BBF-8581-0B4043374721}" type="parTrans" cxnId="{3F02E9C2-0986-451E-9E62-AB85F6C612B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1AD1E767-4794-4034-8F8D-384DAF570605}" type="sibTrans" cxnId="{3F02E9C2-0986-451E-9E62-AB85F6C612B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F3D119E-1AA2-4A49-BCD5-359242F4B7B1}">
      <dgm:prSet/>
      <dgm:spPr/>
      <dgm:t>
        <a:bodyPr/>
        <a:lstStyle/>
        <a:p>
          <a:pPr rtl="0"/>
          <a:r>
            <a:rPr lang="pt-BR" dirty="0" smtClean="0">
              <a:solidFill>
                <a:schemeClr val="tx1"/>
              </a:solidFill>
            </a:rPr>
            <a:t>Aposentou-se em 1930, mas continuou ativo publicamente com a participação em eventos internacionais e publicou diversas obras que dentre elas se destacam: Arte como experiência, em 1934; Liberdade e Cultura, e a Teoria da Validação, ambas em 1939. Faleceu em junho de 1952, deixando sem dúvida, um imenso legado como um dos mais importantes intelectuais norte-americanos do século XX. </a:t>
          </a:r>
          <a:endParaRPr lang="pt-BR" dirty="0">
            <a:solidFill>
              <a:schemeClr val="tx1"/>
            </a:solidFill>
          </a:endParaRPr>
        </a:p>
      </dgm:t>
    </dgm:pt>
    <dgm:pt modelId="{5C299CD3-ECEB-4F96-BCF0-F16911BB9A58}" type="parTrans" cxnId="{FE1AD501-22B4-4EB7-94E1-2CDBF2266B4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CDEE78B-0966-4B96-B085-7F24B277B80A}" type="sibTrans" cxnId="{FE1AD501-22B4-4EB7-94E1-2CDBF2266B4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1168430-7F6A-4768-A007-B7F87E2098A3}" type="pres">
      <dgm:prSet presAssocID="{A9573378-593F-44E2-A89D-6797636DA0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D2B6D29-8F0B-4A9E-A639-21289CE9345C}" type="pres">
      <dgm:prSet presAssocID="{AC373AAB-D8C8-4B97-B1F6-A0F72A970D5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96FB6E-FBA0-44E2-8B14-A91A526C6F22}" type="pres">
      <dgm:prSet presAssocID="{276188ED-50D7-4FB0-AA16-D4767EAFE5AF}" presName="spacer" presStyleCnt="0"/>
      <dgm:spPr/>
    </dgm:pt>
    <dgm:pt modelId="{6A7E385E-27E3-4ED8-B93D-E780E31ED1DA}" type="pres">
      <dgm:prSet presAssocID="{C807625B-D3EB-449E-9366-C303FD3CE5B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AE70E3-FD40-4E59-9E20-E9F0A2E990F2}" type="pres">
      <dgm:prSet presAssocID="{0D1EFFCE-14C2-4EA5-B020-DE50BD43C0B8}" presName="spacer" presStyleCnt="0"/>
      <dgm:spPr/>
    </dgm:pt>
    <dgm:pt modelId="{4AADB84D-2B08-43AA-93B4-481EFF2A4904}" type="pres">
      <dgm:prSet presAssocID="{E321734B-9116-44F3-BE8B-F87C7DC7B65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55C9C43-7362-4107-A58D-200C6B158338}" type="pres">
      <dgm:prSet presAssocID="{05AA69F0-A991-4071-A8D2-42754866A9E5}" presName="spacer" presStyleCnt="0"/>
      <dgm:spPr/>
    </dgm:pt>
    <dgm:pt modelId="{F7E7CC0F-E8D9-4BBF-9EA3-67F08AF9108F}" type="pres">
      <dgm:prSet presAssocID="{82C917BE-116D-4E04-8720-0F2B3BB009E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F89D938-2E92-4303-9161-CAFF44779EAF}" type="pres">
      <dgm:prSet presAssocID="{1AD1E767-4794-4034-8F8D-384DAF570605}" presName="spacer" presStyleCnt="0"/>
      <dgm:spPr/>
    </dgm:pt>
    <dgm:pt modelId="{3867F348-84F6-4395-BE88-FDC90BDE41E6}" type="pres">
      <dgm:prSet presAssocID="{5F3D119E-1AA2-4A49-BCD5-359242F4B7B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64056DE-ADA2-4626-9BDB-CE22AA301979}" srcId="{A9573378-593F-44E2-A89D-6797636DA067}" destId="{AC373AAB-D8C8-4B97-B1F6-A0F72A970D56}" srcOrd="0" destOrd="0" parTransId="{3A064B69-5749-42D0-903B-7A4B7837310A}" sibTransId="{276188ED-50D7-4FB0-AA16-D4767EAFE5AF}"/>
    <dgm:cxn modelId="{A9A0A5E5-2C16-42B7-8F27-5DFA61431BEF}" type="presOf" srcId="{C807625B-D3EB-449E-9366-C303FD3CE5B3}" destId="{6A7E385E-27E3-4ED8-B93D-E780E31ED1DA}" srcOrd="0" destOrd="0" presId="urn:microsoft.com/office/officeart/2005/8/layout/vList2"/>
    <dgm:cxn modelId="{3F02E9C2-0986-451E-9E62-AB85F6C612B7}" srcId="{A9573378-593F-44E2-A89D-6797636DA067}" destId="{82C917BE-116D-4E04-8720-0F2B3BB009EA}" srcOrd="3" destOrd="0" parTransId="{46863541-9C79-4BBF-8581-0B4043374721}" sibTransId="{1AD1E767-4794-4034-8F8D-384DAF570605}"/>
    <dgm:cxn modelId="{FE1AD501-22B4-4EB7-94E1-2CDBF2266B44}" srcId="{A9573378-593F-44E2-A89D-6797636DA067}" destId="{5F3D119E-1AA2-4A49-BCD5-359242F4B7B1}" srcOrd="4" destOrd="0" parTransId="{5C299CD3-ECEB-4F96-BCF0-F16911BB9A58}" sibTransId="{FCDEE78B-0966-4B96-B085-7F24B277B80A}"/>
    <dgm:cxn modelId="{C5361FC0-1A64-434E-889A-4546BD92E726}" srcId="{A9573378-593F-44E2-A89D-6797636DA067}" destId="{E321734B-9116-44F3-BE8B-F87C7DC7B651}" srcOrd="2" destOrd="0" parTransId="{199C42AE-EFEE-4F1E-981A-BAD4C730F227}" sibTransId="{05AA69F0-A991-4071-A8D2-42754866A9E5}"/>
    <dgm:cxn modelId="{85592519-7E85-4D3F-9C74-48013A9D250A}" type="presOf" srcId="{82C917BE-116D-4E04-8720-0F2B3BB009EA}" destId="{F7E7CC0F-E8D9-4BBF-9EA3-67F08AF9108F}" srcOrd="0" destOrd="0" presId="urn:microsoft.com/office/officeart/2005/8/layout/vList2"/>
    <dgm:cxn modelId="{2A8BE988-A802-4045-A9F7-2520C1AF2CFC}" type="presOf" srcId="{A9573378-593F-44E2-A89D-6797636DA067}" destId="{B1168430-7F6A-4768-A007-B7F87E2098A3}" srcOrd="0" destOrd="0" presId="urn:microsoft.com/office/officeart/2005/8/layout/vList2"/>
    <dgm:cxn modelId="{DA723D0B-1A80-4D5B-BCC6-F6B89B92EE9B}" srcId="{A9573378-593F-44E2-A89D-6797636DA067}" destId="{C807625B-D3EB-449E-9366-C303FD3CE5B3}" srcOrd="1" destOrd="0" parTransId="{79D2154F-C1B7-47D8-B9D8-E57A07F2E676}" sibTransId="{0D1EFFCE-14C2-4EA5-B020-DE50BD43C0B8}"/>
    <dgm:cxn modelId="{FFE601F1-3BD3-40A7-A081-EF6738DB8C1B}" type="presOf" srcId="{AC373AAB-D8C8-4B97-B1F6-A0F72A970D56}" destId="{AD2B6D29-8F0B-4A9E-A639-21289CE9345C}" srcOrd="0" destOrd="0" presId="urn:microsoft.com/office/officeart/2005/8/layout/vList2"/>
    <dgm:cxn modelId="{357D315E-039C-4D0C-9188-2A7D2F09A35C}" type="presOf" srcId="{E321734B-9116-44F3-BE8B-F87C7DC7B651}" destId="{4AADB84D-2B08-43AA-93B4-481EFF2A4904}" srcOrd="0" destOrd="0" presId="urn:microsoft.com/office/officeart/2005/8/layout/vList2"/>
    <dgm:cxn modelId="{F86CEE03-1E80-449C-BC06-850A0587D3CF}" type="presOf" srcId="{5F3D119E-1AA2-4A49-BCD5-359242F4B7B1}" destId="{3867F348-84F6-4395-BE88-FDC90BDE41E6}" srcOrd="0" destOrd="0" presId="urn:microsoft.com/office/officeart/2005/8/layout/vList2"/>
    <dgm:cxn modelId="{C8813FA6-3817-435A-91A3-58BAF40096AF}" type="presParOf" srcId="{B1168430-7F6A-4768-A007-B7F87E2098A3}" destId="{AD2B6D29-8F0B-4A9E-A639-21289CE9345C}" srcOrd="0" destOrd="0" presId="urn:microsoft.com/office/officeart/2005/8/layout/vList2"/>
    <dgm:cxn modelId="{8692C2CE-DCD5-4D00-B99B-330D7A435CA5}" type="presParOf" srcId="{B1168430-7F6A-4768-A007-B7F87E2098A3}" destId="{5B96FB6E-FBA0-44E2-8B14-A91A526C6F22}" srcOrd="1" destOrd="0" presId="urn:microsoft.com/office/officeart/2005/8/layout/vList2"/>
    <dgm:cxn modelId="{9827432C-C864-47B3-8345-92F981C3E81B}" type="presParOf" srcId="{B1168430-7F6A-4768-A007-B7F87E2098A3}" destId="{6A7E385E-27E3-4ED8-B93D-E780E31ED1DA}" srcOrd="2" destOrd="0" presId="urn:microsoft.com/office/officeart/2005/8/layout/vList2"/>
    <dgm:cxn modelId="{0D9D652D-DC87-4FD0-AC7C-0DB34B9E1E95}" type="presParOf" srcId="{B1168430-7F6A-4768-A007-B7F87E2098A3}" destId="{27AE70E3-FD40-4E59-9E20-E9F0A2E990F2}" srcOrd="3" destOrd="0" presId="urn:microsoft.com/office/officeart/2005/8/layout/vList2"/>
    <dgm:cxn modelId="{775E2741-7170-4EB1-9A07-28C5965C0623}" type="presParOf" srcId="{B1168430-7F6A-4768-A007-B7F87E2098A3}" destId="{4AADB84D-2B08-43AA-93B4-481EFF2A4904}" srcOrd="4" destOrd="0" presId="urn:microsoft.com/office/officeart/2005/8/layout/vList2"/>
    <dgm:cxn modelId="{193A05F9-8649-471E-9D93-7815BD382CD6}" type="presParOf" srcId="{B1168430-7F6A-4768-A007-B7F87E2098A3}" destId="{455C9C43-7362-4107-A58D-200C6B158338}" srcOrd="5" destOrd="0" presId="urn:microsoft.com/office/officeart/2005/8/layout/vList2"/>
    <dgm:cxn modelId="{9B9C2CE3-ECB9-4A67-8670-AC56BDBF3383}" type="presParOf" srcId="{B1168430-7F6A-4768-A007-B7F87E2098A3}" destId="{F7E7CC0F-E8D9-4BBF-9EA3-67F08AF9108F}" srcOrd="6" destOrd="0" presId="urn:microsoft.com/office/officeart/2005/8/layout/vList2"/>
    <dgm:cxn modelId="{8ADBE7CF-5E6E-41C6-9AAF-59AB22D0A62B}" type="presParOf" srcId="{B1168430-7F6A-4768-A007-B7F87E2098A3}" destId="{6F89D938-2E92-4303-9161-CAFF44779EAF}" srcOrd="7" destOrd="0" presId="urn:microsoft.com/office/officeart/2005/8/layout/vList2"/>
    <dgm:cxn modelId="{903C3656-2ED5-4B52-A70F-BDF53A313B75}" type="presParOf" srcId="{B1168430-7F6A-4768-A007-B7F87E2098A3}" destId="{3867F348-84F6-4395-BE88-FDC90BDE41E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14AF1-56C2-4FB1-A5C4-8DD6B2A0D8A1}">
      <dsp:nvSpPr>
        <dsp:cNvPr id="0" name=""/>
        <dsp:cNvSpPr/>
      </dsp:nvSpPr>
      <dsp:spPr>
        <a:xfrm>
          <a:off x="0" y="13648"/>
          <a:ext cx="11300345" cy="12923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>
              <a:solidFill>
                <a:schemeClr val="tx1"/>
              </a:solidFill>
            </a:rPr>
            <a:t>O filósofo e pedagogo John Dewey, nasceu em 1859 em Burlington, que é uma pequena cidade do estado americano de Vermont;</a:t>
          </a:r>
          <a:endParaRPr lang="pt-BR" sz="1900" kern="1200" dirty="0">
            <a:solidFill>
              <a:schemeClr val="tx1"/>
            </a:solidFill>
          </a:endParaRPr>
        </a:p>
      </dsp:txBody>
      <dsp:txXfrm>
        <a:off x="63089" y="76737"/>
        <a:ext cx="11174167" cy="1166201"/>
      </dsp:txXfrm>
    </dsp:sp>
    <dsp:sp modelId="{63DB09F2-1867-4BB3-A7F7-827E8DD6C667}">
      <dsp:nvSpPr>
        <dsp:cNvPr id="0" name=""/>
        <dsp:cNvSpPr/>
      </dsp:nvSpPr>
      <dsp:spPr>
        <a:xfrm>
          <a:off x="0" y="1357916"/>
          <a:ext cx="11300345" cy="1292379"/>
        </a:xfrm>
        <a:prstGeom prst="roundRect">
          <a:avLst/>
        </a:prstGeom>
        <a:solidFill>
          <a:schemeClr val="accent5">
            <a:hueOff val="819071"/>
            <a:satOff val="-17988"/>
            <a:lumOff val="457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>
              <a:solidFill>
                <a:schemeClr val="tx1"/>
              </a:solidFill>
            </a:rPr>
            <a:t>John Dewey teve uma vida longa e produtiva. Suas obras completas somam mais de trinta volumes com os livros e artigos que o filósofo escreveu entre 1882 e 1953, nos quais ele avançou sobre quase todos os domínios da filosofia, ao longo de 92 anos de vida.  </a:t>
          </a:r>
          <a:endParaRPr lang="pt-BR" sz="1900" kern="1200" dirty="0">
            <a:solidFill>
              <a:schemeClr val="tx1"/>
            </a:solidFill>
          </a:endParaRPr>
        </a:p>
      </dsp:txBody>
      <dsp:txXfrm>
        <a:off x="63089" y="1421005"/>
        <a:ext cx="11174167" cy="1166201"/>
      </dsp:txXfrm>
    </dsp:sp>
    <dsp:sp modelId="{3515D9E4-3D85-4FCF-ACB8-8F87062FDA54}">
      <dsp:nvSpPr>
        <dsp:cNvPr id="0" name=""/>
        <dsp:cNvSpPr/>
      </dsp:nvSpPr>
      <dsp:spPr>
        <a:xfrm>
          <a:off x="0" y="2705016"/>
          <a:ext cx="11300345" cy="1292379"/>
        </a:xfrm>
        <a:prstGeom prst="roundRect">
          <a:avLst/>
        </a:prstGeom>
        <a:solidFill>
          <a:schemeClr val="accent5">
            <a:hueOff val="1638143"/>
            <a:satOff val="-35975"/>
            <a:lumOff val="915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smtClean="0">
              <a:solidFill>
                <a:schemeClr val="tx1"/>
              </a:solidFill>
            </a:rPr>
            <a:t>“Na escola, teve uma educação desinteressante e desestimulante, o que foi compensado pela formação que recebeu em casa. Ainda criança, via sua mãe confiar aos filhos pequenas tarefas para despertar o senso de responsabilidade”. </a:t>
          </a:r>
          <a:endParaRPr lang="pt-BR" sz="1900" kern="1200">
            <a:solidFill>
              <a:schemeClr val="tx1"/>
            </a:solidFill>
          </a:endParaRPr>
        </a:p>
      </dsp:txBody>
      <dsp:txXfrm>
        <a:off x="63089" y="2768105"/>
        <a:ext cx="11174167" cy="1166201"/>
      </dsp:txXfrm>
    </dsp:sp>
    <dsp:sp modelId="{7BAE7B3F-5719-4E3C-B3FD-660F0D239C47}">
      <dsp:nvSpPr>
        <dsp:cNvPr id="0" name=""/>
        <dsp:cNvSpPr/>
      </dsp:nvSpPr>
      <dsp:spPr>
        <a:xfrm>
          <a:off x="0" y="4052115"/>
          <a:ext cx="11300345" cy="1292379"/>
        </a:xfrm>
        <a:prstGeom prst="roundRect">
          <a:avLst/>
        </a:prstGeom>
        <a:solidFill>
          <a:schemeClr val="accent5">
            <a:hueOff val="2457214"/>
            <a:satOff val="-53963"/>
            <a:lumOff val="1372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smtClean="0">
              <a:solidFill>
                <a:schemeClr val="tx1"/>
              </a:solidFill>
            </a:rPr>
            <a:t>Estudou na Universidade de Vermont, onde sua formação foi fortemente influenciada pela teoria da evolução, percebendo, na interação homem e meio ambiente, a relação psicológica e epistemológica, denominada teoria do conhecimento. Durante sua formação acadêmica sofreu fortes influências filosóficas do realismo escocês.</a:t>
          </a:r>
          <a:endParaRPr lang="pt-BR" sz="1900" kern="1200">
            <a:solidFill>
              <a:schemeClr val="tx1"/>
            </a:solidFill>
          </a:endParaRPr>
        </a:p>
      </dsp:txBody>
      <dsp:txXfrm>
        <a:off x="63089" y="4115204"/>
        <a:ext cx="11174167" cy="1166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8B916-39F8-4550-B978-80059FD676C7}">
      <dsp:nvSpPr>
        <dsp:cNvPr id="0" name=""/>
        <dsp:cNvSpPr/>
      </dsp:nvSpPr>
      <dsp:spPr>
        <a:xfrm>
          <a:off x="0" y="0"/>
          <a:ext cx="6277972" cy="6277972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C93BE-681C-44B6-A105-43B9E7D1719A}">
      <dsp:nvSpPr>
        <dsp:cNvPr id="0" name=""/>
        <dsp:cNvSpPr/>
      </dsp:nvSpPr>
      <dsp:spPr>
        <a:xfrm>
          <a:off x="3138986" y="0"/>
          <a:ext cx="8352434" cy="62779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Nos dois anos seguintes a sua formatura, Dewey dedicou-se à docência em escolas de ensino médio ensinando latim, álgebra e ciência. Foi neste período que se consolidou a ideia de que deveria trabalhar com filosofia. </a:t>
          </a:r>
          <a:endParaRPr lang="pt-BR" sz="1600" kern="1200" dirty="0"/>
        </a:p>
      </dsp:txBody>
      <dsp:txXfrm>
        <a:off x="3138986" y="0"/>
        <a:ext cx="8352434" cy="784748"/>
      </dsp:txXfrm>
    </dsp:sp>
    <dsp:sp modelId="{79E408D4-CA3B-457A-B919-B3B2C8FBD451}">
      <dsp:nvSpPr>
        <dsp:cNvPr id="0" name=""/>
        <dsp:cNvSpPr/>
      </dsp:nvSpPr>
      <dsp:spPr>
        <a:xfrm>
          <a:off x="549323" y="784748"/>
          <a:ext cx="5179325" cy="5179325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491443"/>
            <a:satOff val="-10793"/>
            <a:lumOff val="274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00051-EE40-4FC0-9F5E-80EB0A86660A}">
      <dsp:nvSpPr>
        <dsp:cNvPr id="0" name=""/>
        <dsp:cNvSpPr/>
      </dsp:nvSpPr>
      <dsp:spPr>
        <a:xfrm>
          <a:off x="3138986" y="771075"/>
          <a:ext cx="8352434" cy="5179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491443"/>
              <a:satOff val="-10793"/>
              <a:lumOff val="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Em 1884, concluiu a tese de doutorado sobre a psicologia de Emmanuel Kant. </a:t>
          </a:r>
          <a:endParaRPr lang="pt-BR" sz="1600" kern="1200" dirty="0"/>
        </a:p>
      </dsp:txBody>
      <dsp:txXfrm>
        <a:off x="3138986" y="771075"/>
        <a:ext cx="8352434" cy="784748"/>
      </dsp:txXfrm>
    </dsp:sp>
    <dsp:sp modelId="{BE5C25FB-5FE9-4BAB-A525-7F8571810C92}">
      <dsp:nvSpPr>
        <dsp:cNvPr id="0" name=""/>
        <dsp:cNvSpPr/>
      </dsp:nvSpPr>
      <dsp:spPr>
        <a:xfrm>
          <a:off x="1098647" y="1569497"/>
          <a:ext cx="4080678" cy="408067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982886"/>
            <a:satOff val="-21585"/>
            <a:lumOff val="549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CDB6C-7AB9-4D51-A9A4-862BDE292120}">
      <dsp:nvSpPr>
        <dsp:cNvPr id="0" name=""/>
        <dsp:cNvSpPr/>
      </dsp:nvSpPr>
      <dsp:spPr>
        <a:xfrm>
          <a:off x="3138986" y="1569497"/>
          <a:ext cx="8352434" cy="40806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982886"/>
              <a:satOff val="-21585"/>
              <a:lumOff val="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Nos dez anos seguintes lecionou na Universidade de Michigan e Minnesota, período em que produziu suas primeiras obras, sendo: </a:t>
          </a:r>
          <a:r>
            <a:rPr lang="pt-BR" sz="1600" kern="1200" dirty="0" err="1" smtClean="0"/>
            <a:t>Psychology</a:t>
          </a:r>
          <a:r>
            <a:rPr lang="pt-BR" sz="1600" kern="1200" dirty="0" smtClean="0"/>
            <a:t> em 1887 e Novos ensaios de Leibniz acerca da compreensão humana em 1888. </a:t>
          </a:r>
          <a:endParaRPr lang="pt-BR" sz="1600" kern="1200" dirty="0"/>
        </a:p>
      </dsp:txBody>
      <dsp:txXfrm>
        <a:off x="3138986" y="1569497"/>
        <a:ext cx="8352434" cy="784742"/>
      </dsp:txXfrm>
    </dsp:sp>
    <dsp:sp modelId="{2F3EBB0F-ED69-473B-BC39-FC96022963E0}">
      <dsp:nvSpPr>
        <dsp:cNvPr id="0" name=""/>
        <dsp:cNvSpPr/>
      </dsp:nvSpPr>
      <dsp:spPr>
        <a:xfrm>
          <a:off x="1647967" y="2354239"/>
          <a:ext cx="2982037" cy="298203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474328"/>
            <a:satOff val="-32378"/>
            <a:lumOff val="823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DB7A12-FC74-4768-B054-B3109F1FC723}">
      <dsp:nvSpPr>
        <dsp:cNvPr id="0" name=""/>
        <dsp:cNvSpPr/>
      </dsp:nvSpPr>
      <dsp:spPr>
        <a:xfrm>
          <a:off x="3138986" y="2354239"/>
          <a:ext cx="8352434" cy="29820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1474328"/>
              <a:satOff val="-32378"/>
              <a:lumOff val="8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Na Universidade Columbia, Dewey ganhou novos subsídios importantes para a sua produção científica. Por ser uma universidade tradicional, já haviam por ali passado, vários dos grandes pensadores norte-americanos, ambiente então, favorável ao desenvolvimento do pensamento filosófico.</a:t>
          </a:r>
          <a:endParaRPr lang="pt-BR" sz="1400" kern="1200" dirty="0"/>
        </a:p>
      </dsp:txBody>
      <dsp:txXfrm>
        <a:off x="3138986" y="2354239"/>
        <a:ext cx="8352434" cy="784748"/>
      </dsp:txXfrm>
    </dsp:sp>
    <dsp:sp modelId="{A3926EF5-A579-45E9-9E67-73D79668C6C6}">
      <dsp:nvSpPr>
        <dsp:cNvPr id="0" name=""/>
        <dsp:cNvSpPr/>
      </dsp:nvSpPr>
      <dsp:spPr>
        <a:xfrm>
          <a:off x="2197291" y="3138988"/>
          <a:ext cx="1883390" cy="188339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965771"/>
            <a:satOff val="-43170"/>
            <a:lumOff val="1098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F37723-C5E7-4777-850B-3A57D07480B6}">
      <dsp:nvSpPr>
        <dsp:cNvPr id="0" name=""/>
        <dsp:cNvSpPr/>
      </dsp:nvSpPr>
      <dsp:spPr>
        <a:xfrm>
          <a:off x="3138986" y="3138988"/>
          <a:ext cx="8352434" cy="18833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1965771"/>
              <a:satOff val="-43170"/>
              <a:lumOff val="10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smtClean="0"/>
            <a:t>Em Columbia ele produziu vários artigos sobre a teoria do conhecimento e a metafísica, sendo os livros, “A influência de Darwin na filosofia e outros ensaios sobre o pensamento contemporâneo” (1910) e “Ensaios em lógica experimental” (1916), uma seleção destes.</a:t>
          </a:r>
          <a:endParaRPr lang="pt-BR" sz="1400" kern="1200"/>
        </a:p>
      </dsp:txBody>
      <dsp:txXfrm>
        <a:off x="3138986" y="3138988"/>
        <a:ext cx="8352434" cy="784748"/>
      </dsp:txXfrm>
    </dsp:sp>
    <dsp:sp modelId="{AEA4C531-2182-4A9F-807D-541F4191CA51}">
      <dsp:nvSpPr>
        <dsp:cNvPr id="0" name=""/>
        <dsp:cNvSpPr/>
      </dsp:nvSpPr>
      <dsp:spPr>
        <a:xfrm>
          <a:off x="2746615" y="3923737"/>
          <a:ext cx="784742" cy="784742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2457214"/>
            <a:satOff val="-53963"/>
            <a:lumOff val="1372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BA0FA-9894-4EDF-8197-5F66C7AF291D}">
      <dsp:nvSpPr>
        <dsp:cNvPr id="0" name=""/>
        <dsp:cNvSpPr/>
      </dsp:nvSpPr>
      <dsp:spPr>
        <a:xfrm>
          <a:off x="3138986" y="3923737"/>
          <a:ext cx="8352434" cy="784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2457214"/>
              <a:satOff val="-53963"/>
              <a:lumOff val="1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Ainda, trabalhando na mesma universidade, ele produziu outras importantes obras: a primeira em 1910 que aplicava a Teoria do Conhecimento a Educação denominada: Como nós Pensamos e a outra que foi considerada a sua maior contribuição à pedagogia, se referia a Democracia e Educação. </a:t>
          </a:r>
          <a:endParaRPr lang="pt-BR" sz="1400" kern="1200" dirty="0"/>
        </a:p>
      </dsp:txBody>
      <dsp:txXfrm>
        <a:off x="3138986" y="3923737"/>
        <a:ext cx="8352434" cy="784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B6D29-8F0B-4A9E-A639-21289CE9345C}">
      <dsp:nvSpPr>
        <dsp:cNvPr id="0" name=""/>
        <dsp:cNvSpPr/>
      </dsp:nvSpPr>
      <dsp:spPr>
        <a:xfrm>
          <a:off x="0" y="62301"/>
          <a:ext cx="11545992" cy="12162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Dewey foi além da teorização em educação, ele também se identificou, e muito contribuiu pelas causas sociais, como a luta pelo voto feminino e pela criação de sindicatos de professores. 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9371" y="121672"/>
        <a:ext cx="11427250" cy="1097473"/>
      </dsp:txXfrm>
    </dsp:sp>
    <dsp:sp modelId="{6A7E385E-27E3-4ED8-B93D-E780E31ED1DA}">
      <dsp:nvSpPr>
        <dsp:cNvPr id="0" name=""/>
        <dsp:cNvSpPr/>
      </dsp:nvSpPr>
      <dsp:spPr>
        <a:xfrm>
          <a:off x="0" y="1330356"/>
          <a:ext cx="11545992" cy="1216215"/>
        </a:xfrm>
        <a:prstGeom prst="roundRect">
          <a:avLst/>
        </a:prstGeom>
        <a:solidFill>
          <a:schemeClr val="accent5">
            <a:hueOff val="614304"/>
            <a:satOff val="-13491"/>
            <a:lumOff val="3431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Como fervoroso defensor da democracia, ainda chegou a criar uma universidade-exílio para acolher os estudantes perseguidos em países com regime totalitário.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9371" y="1389727"/>
        <a:ext cx="11427250" cy="1097473"/>
      </dsp:txXfrm>
    </dsp:sp>
    <dsp:sp modelId="{4AADB84D-2B08-43AA-93B4-481EFF2A4904}">
      <dsp:nvSpPr>
        <dsp:cNvPr id="0" name=""/>
        <dsp:cNvSpPr/>
      </dsp:nvSpPr>
      <dsp:spPr>
        <a:xfrm>
          <a:off x="0" y="2598411"/>
          <a:ext cx="11545992" cy="1216215"/>
        </a:xfrm>
        <a:prstGeom prst="roundRect">
          <a:avLst/>
        </a:prstGeom>
        <a:solidFill>
          <a:schemeClr val="accent5">
            <a:hueOff val="1228607"/>
            <a:satOff val="-26981"/>
            <a:lumOff val="686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Esta postura social adotada o tornou muito conhecido publicamente como analista de temas contemporâneos.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9371" y="2657782"/>
        <a:ext cx="11427250" cy="1097473"/>
      </dsp:txXfrm>
    </dsp:sp>
    <dsp:sp modelId="{F7E7CC0F-E8D9-4BBF-9EA3-67F08AF9108F}">
      <dsp:nvSpPr>
        <dsp:cNvPr id="0" name=""/>
        <dsp:cNvSpPr/>
      </dsp:nvSpPr>
      <dsp:spPr>
        <a:xfrm>
          <a:off x="0" y="3866466"/>
          <a:ext cx="11545992" cy="1216215"/>
        </a:xfrm>
        <a:prstGeom prst="roundRect">
          <a:avLst/>
        </a:prstGeom>
        <a:solidFill>
          <a:schemeClr val="accent5">
            <a:hueOff val="1842911"/>
            <a:satOff val="-40472"/>
            <a:lumOff val="10294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Nos dez últimos anos antes de sua aposentadoria sua produção bibliográfica em grande parte, foi baseada nas palestras para as quais era convidado. Desta produção se destacam: a Reconstrução e Filosofia, publicada em 1920; a Natureza Humana e Conduta, de 1922; a Experiência e Natureza, de 1925; e Em busca de Certezas, que data de 1929. 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9371" y="3925837"/>
        <a:ext cx="11427250" cy="1097473"/>
      </dsp:txXfrm>
    </dsp:sp>
    <dsp:sp modelId="{3867F348-84F6-4395-BE88-FDC90BDE41E6}">
      <dsp:nvSpPr>
        <dsp:cNvPr id="0" name=""/>
        <dsp:cNvSpPr/>
      </dsp:nvSpPr>
      <dsp:spPr>
        <a:xfrm>
          <a:off x="0" y="5134521"/>
          <a:ext cx="11545992" cy="1216215"/>
        </a:xfrm>
        <a:prstGeom prst="roundRect">
          <a:avLst/>
        </a:prstGeom>
        <a:solidFill>
          <a:schemeClr val="accent5">
            <a:hueOff val="2457214"/>
            <a:satOff val="-53963"/>
            <a:lumOff val="1372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Aposentou-se em 1930, mas continuou ativo publicamente com a participação em eventos internacionais e publicou diversas obras que dentre elas se destacam: Arte como experiência, em 1934; Liberdade e Cultura, e a Teoria da Validação, ambas em 1939. Faleceu em junho de 1952, deixando sem dúvida, um imenso legado como um dos mais importantes intelectuais norte-americanos do século XX. 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9371" y="5193892"/>
        <a:ext cx="11427250" cy="1097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rcia.borges.silveira@gmail.com" TargetMode="External"/><Relationship Id="rId2" Type="http://schemas.openxmlformats.org/officeDocument/2006/relationships/hyperlink" Target="mailto:miriammarinho@id.uff.br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B7D0A9-5382-49E0-AAA5-8D26BD940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0462" y="2361219"/>
            <a:ext cx="8689976" cy="858454"/>
          </a:xfrm>
        </p:spPr>
        <p:txBody>
          <a:bodyPr/>
          <a:lstStyle/>
          <a:p>
            <a:pPr algn="ctr"/>
            <a:r>
              <a:rPr lang="pt-BR" dirty="0" smtClean="0">
                <a:latin typeface="Arial Black" panose="020B0A04020102020204" pitchFamily="34" charset="0"/>
              </a:rPr>
              <a:t>A VIDA DE </a:t>
            </a:r>
            <a:r>
              <a:rPr lang="pt-BR" dirty="0">
                <a:latin typeface="Arial Black" panose="020B0A04020102020204" pitchFamily="34" charset="0"/>
              </a:rPr>
              <a:t>JOHN DEWEY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204DD7F-44A2-42A9-8CA0-74160D054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936" y="4522825"/>
            <a:ext cx="9232851" cy="1371599"/>
          </a:xfrm>
        </p:spPr>
        <p:txBody>
          <a:bodyPr/>
          <a:lstStyle/>
          <a:p>
            <a:pPr algn="ctr"/>
            <a:r>
              <a:rPr lang="pt-BR" dirty="0" smtClean="0"/>
              <a:t>Universidade Federal Fluminense</a:t>
            </a:r>
          </a:p>
          <a:p>
            <a:pPr algn="ctr"/>
            <a:r>
              <a:rPr lang="pt-BR" dirty="0" smtClean="0"/>
              <a:t>Escola de Enfermagem Aurora  de Afonso Costa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254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341200" y="27282"/>
            <a:ext cx="10809027" cy="52123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Créditos</a:t>
            </a:r>
          </a:p>
          <a:p>
            <a:pPr algn="ctr">
              <a:spcAft>
                <a:spcPts val="0"/>
              </a:spcAft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 de Educação no Campo da Saúde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Coordenação: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Drª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Miriam Marinho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Chrizostimo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Autora do Slide: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Drª.Miriam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Marinho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Chrizostimo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65176" indent="-265176" algn="ctr">
              <a:spcAft>
                <a:spcPts val="0"/>
              </a:spcAft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       Especialista: </a:t>
            </a:r>
            <a:r>
              <a:rPr lang="pt-BR" altLang="pt-BR" sz="1600" dirty="0"/>
              <a:t>Márcia Borges Silveira </a:t>
            </a:r>
            <a:endParaRPr lang="pt-BR" altLang="pt-BR" sz="1600" dirty="0" smtClean="0"/>
          </a:p>
          <a:p>
            <a:pPr marL="285750" indent="-285750" 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Orientadora/Responsável: Dr.ª Miriam Marinho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Chrizostimo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Bolsistas do GESPRO: Maria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Eunice Alves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Vilaça;</a:t>
            </a:r>
          </a:p>
          <a:p>
            <a:pPr algn="ctr">
              <a:spcAft>
                <a:spcPts val="0"/>
              </a:spcAft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Mylena Vilaça Vivas;</a:t>
            </a:r>
          </a:p>
          <a:p>
            <a:pPr algn="ctr">
              <a:spcAft>
                <a:spcPts val="0"/>
              </a:spcAft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Victor Hugo Gomes Ferraz.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Pré-produção: Especialista</a:t>
            </a:r>
            <a:r>
              <a:rPr lang="pt-BR" altLang="pt-BR" sz="1600" dirty="0"/>
              <a:t> Márcia Borges </a:t>
            </a:r>
            <a:r>
              <a:rPr lang="pt-BR" altLang="pt-BR" sz="1600" dirty="0" smtClean="0"/>
              <a:t>Silveira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Produção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Pós-produção: Especialista Mylena Vilaça Vivas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20" y="5265369"/>
            <a:ext cx="1084061" cy="121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187" y="5367385"/>
            <a:ext cx="1983522" cy="116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962" y="5255130"/>
            <a:ext cx="1326023" cy="12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720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4"/>
          <p:cNvSpPr txBox="1">
            <a:spLocks noChangeArrowheads="1"/>
          </p:cNvSpPr>
          <p:nvPr/>
        </p:nvSpPr>
        <p:spPr bwMode="auto">
          <a:xfrm>
            <a:off x="27296" y="40944"/>
            <a:ext cx="1191449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BR" altLang="pt-BR" sz="2000" dirty="0" smtClean="0">
                <a:latin typeface="Algerian" pitchFamily="82" charset="0"/>
              </a:rPr>
              <a:t>C&amp;S </a:t>
            </a:r>
            <a:r>
              <a:rPr lang="pt-BR" altLang="pt-BR" sz="2000" dirty="0" smtClean="0">
                <a:latin typeface="Algerian" pitchFamily="82" charset="0"/>
              </a:rPr>
              <a:t>008 </a:t>
            </a:r>
            <a:r>
              <a:rPr lang="pt-BR" sz="2000" dirty="0" smtClean="0"/>
              <a:t>– </a:t>
            </a:r>
            <a:r>
              <a:rPr lang="pt-BR" sz="2000" dirty="0"/>
              <a:t>Educação – </a:t>
            </a:r>
            <a:r>
              <a:rPr lang="pt-BR" sz="2000" i="1" dirty="0" err="1"/>
              <a:t>Fantastic</a:t>
            </a:r>
            <a:r>
              <a:rPr lang="pt-BR" sz="2000" i="1" dirty="0"/>
              <a:t> world </a:t>
            </a:r>
            <a:r>
              <a:rPr lang="pt-BR" sz="2000" i="1" dirty="0" err="1"/>
              <a:t>of</a:t>
            </a:r>
            <a:r>
              <a:rPr lang="pt-BR" sz="2000" i="1" dirty="0"/>
              <a:t> </a:t>
            </a:r>
            <a:r>
              <a:rPr lang="pt-BR" sz="2000" i="1" dirty="0" err="1"/>
              <a:t>education</a:t>
            </a:r>
            <a:r>
              <a:rPr lang="pt-BR" sz="2000" i="1" dirty="0"/>
              <a:t> </a:t>
            </a:r>
            <a:r>
              <a:rPr lang="pt-BR" sz="2000" i="1" dirty="0" smtClean="0"/>
              <a:t>– A Vida de John Dewey</a:t>
            </a:r>
            <a:endParaRPr lang="pt-BR" sz="2000" dirty="0" smtClean="0"/>
          </a:p>
          <a:p>
            <a:r>
              <a:rPr lang="pt-BR" altLang="pt-BR" sz="2000" dirty="0">
                <a:latin typeface="Algerian" pitchFamily="82" charset="0"/>
              </a:rPr>
              <a:t> </a:t>
            </a:r>
            <a:endParaRPr lang="pt-BR" altLang="pt-BR" sz="2000" dirty="0" smtClean="0">
              <a:latin typeface="Algerian" pitchFamily="82" charset="0"/>
            </a:endParaRPr>
          </a:p>
          <a:p>
            <a:r>
              <a:rPr lang="pt-BR" altLang="pt-BR" sz="2000" dirty="0" smtClean="0">
                <a:latin typeface="Algerian" pitchFamily="82" charset="0"/>
              </a:rPr>
              <a:t>                                                                         JOHN DEWEY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i="1" dirty="0" err="1" smtClean="0"/>
              <a:t>Authors</a:t>
            </a:r>
            <a:r>
              <a:rPr lang="pt-BR" altLang="pt-BR" sz="20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Miriam Marinho </a:t>
            </a:r>
            <a:r>
              <a:rPr lang="pt-BR" altLang="pt-BR" sz="2000" dirty="0" err="1"/>
              <a:t>Chrizostimo</a:t>
            </a:r>
            <a:r>
              <a:rPr lang="pt-BR" altLang="pt-BR" sz="2000" dirty="0"/>
              <a:t> </a:t>
            </a:r>
            <a:r>
              <a:rPr lang="pt-BR" altLang="pt-BR" sz="2000" dirty="0" smtClean="0"/>
              <a:t>(</a:t>
            </a:r>
            <a:r>
              <a:rPr lang="pt-BR" altLang="pt-BR" sz="2000" dirty="0"/>
              <a:t>Doutora em educação)</a:t>
            </a:r>
          </a:p>
          <a:p>
            <a:pPr algn="just"/>
            <a:r>
              <a:rPr lang="pt-BR" altLang="pt-BR" sz="2000" dirty="0" smtClean="0"/>
              <a:t>Márcia Borges Silveira (</a:t>
            </a:r>
            <a:r>
              <a:rPr lang="pt-BR" altLang="pt-BR" sz="2000" dirty="0"/>
              <a:t>Especialista em Controle de Infecção em Assistência à </a:t>
            </a:r>
            <a:r>
              <a:rPr lang="pt-BR" altLang="pt-BR" sz="2000" dirty="0" smtClean="0"/>
              <a:t>Saúde/CIAS)</a:t>
            </a:r>
            <a:endParaRPr lang="pt-BR" altLang="pt-BR" sz="2000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 bwMode="auto">
          <a:xfrm>
            <a:off x="6400789" y="3216140"/>
            <a:ext cx="4032250" cy="3084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pt-BR" altLang="pt-BR" sz="1600" dirty="0" smtClean="0"/>
              <a:t>SILVEIRA, </a:t>
            </a:r>
            <a:r>
              <a:rPr lang="pt-BR" altLang="pt-BR" sz="1600" dirty="0"/>
              <a:t>Márcia Borges </a:t>
            </a:r>
          </a:p>
          <a:p>
            <a:endParaRPr lang="pt-BR" altLang="pt-BR" sz="1600" dirty="0"/>
          </a:p>
          <a:p>
            <a:r>
              <a:rPr lang="pt-BR" altLang="pt-BR" sz="1600" dirty="0" smtClean="0"/>
              <a:t>1. Instituição: EEAAC/UFF</a:t>
            </a:r>
          </a:p>
          <a:p>
            <a:r>
              <a:rPr lang="pt-BR" altLang="pt-BR" sz="1600" dirty="0" smtClean="0"/>
              <a:t>2. Pós-graduação  </a:t>
            </a:r>
            <a:r>
              <a:rPr lang="pt-BR" altLang="pt-BR" sz="1600" dirty="0"/>
              <a:t>lato Sensu: </a:t>
            </a:r>
            <a:r>
              <a:rPr lang="pt-BR" altLang="pt-BR" sz="1600" dirty="0" smtClean="0"/>
              <a:t>CIAS</a:t>
            </a:r>
          </a:p>
          <a:p>
            <a:r>
              <a:rPr lang="pt-BR" altLang="pt-BR" sz="1600" dirty="0" smtClean="0"/>
              <a:t>3. Grupo </a:t>
            </a:r>
            <a:r>
              <a:rPr lang="pt-BR" altLang="pt-BR" sz="1600" dirty="0"/>
              <a:t>de Pesquisa: </a:t>
            </a:r>
            <a:r>
              <a:rPr lang="pt-BR" altLang="pt-BR" sz="1600" dirty="0" smtClean="0"/>
              <a:t>GESPRO</a:t>
            </a:r>
            <a:endParaRPr lang="pt-BR" altLang="pt-BR" sz="1600" dirty="0"/>
          </a:p>
        </p:txBody>
      </p:sp>
      <p:sp>
        <p:nvSpPr>
          <p:cNvPr id="5" name="Subtítulo 2"/>
          <p:cNvSpPr>
            <a:spLocks noGrp="1"/>
          </p:cNvSpPr>
          <p:nvPr/>
        </p:nvSpPr>
        <p:spPr bwMode="auto">
          <a:xfrm>
            <a:off x="900768" y="3204915"/>
            <a:ext cx="4176216" cy="2088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65113" indent="-265113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00025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5813" indent="-182563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3938" indent="-182563" algn="l" rtl="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ED3742"/>
              </a:buClr>
              <a:buSzPct val="112000"/>
              <a:buFont typeface="Verdana" pitchFamily="34" charset="0"/>
              <a:buChar char="◦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CHRIZOSTIMO, Miriam Marinho: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pt-BR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1. ORCID: 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orcid.org/0000-0001-7498-4637</a:t>
            </a:r>
            <a:endParaRPr lang="pt-B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2. Instituição: MFE/ EEAAC/UFF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3. Disciplina/Graduação; Educação no Campo da Saúde;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4. Pós-graduação  lato Sensu: Didática/CIAS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5. Pós-graduação Stricto Sensu: Currículo, ensino e Planejamento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6. Grupo de Pesquisa: GESPRO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7. Currículo </a:t>
            </a:r>
            <a:r>
              <a:rPr lang="pt-BR" sz="1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Lattes: </a:t>
            </a:r>
            <a:r>
              <a:rPr lang="pt-BR" sz="15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02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4"/>
          <p:cNvSpPr txBox="1">
            <a:spLocks noChangeArrowheads="1"/>
          </p:cNvSpPr>
          <p:nvPr/>
        </p:nvSpPr>
        <p:spPr bwMode="auto">
          <a:xfrm>
            <a:off x="89365" y="135049"/>
            <a:ext cx="11879721" cy="4824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pt-BR" altLang="pt-BR" sz="2000" smtClean="0">
                <a:latin typeface="Algerian" pitchFamily="82" charset="0"/>
              </a:rPr>
              <a:t>C&amp;S 008 </a:t>
            </a:r>
            <a:r>
              <a:rPr lang="pt-BR" sz="2000" dirty="0"/>
              <a:t>– Educação – </a:t>
            </a:r>
            <a:r>
              <a:rPr lang="pt-BR" sz="2000" i="1" dirty="0" err="1"/>
              <a:t>Fantastic</a:t>
            </a:r>
            <a:r>
              <a:rPr lang="pt-BR" sz="2000" i="1" dirty="0"/>
              <a:t> world </a:t>
            </a:r>
            <a:r>
              <a:rPr lang="pt-BR" sz="2000" i="1" dirty="0" err="1"/>
              <a:t>of</a:t>
            </a:r>
            <a:r>
              <a:rPr lang="pt-BR" sz="2000" i="1" dirty="0"/>
              <a:t> </a:t>
            </a:r>
            <a:r>
              <a:rPr lang="pt-BR" sz="2000" i="1" dirty="0" err="1"/>
              <a:t>education</a:t>
            </a:r>
            <a:r>
              <a:rPr lang="pt-BR" sz="2000" i="1" dirty="0"/>
              <a:t> – A Vida de John </a:t>
            </a:r>
            <a:r>
              <a:rPr lang="pt-BR" sz="2000" i="1" dirty="0" smtClean="0"/>
              <a:t>Dewey</a:t>
            </a:r>
            <a:endParaRPr lang="pt-BR" sz="2000" dirty="0" smtClean="0"/>
          </a:p>
          <a:p>
            <a:pPr algn="ctr">
              <a:buNone/>
            </a:pPr>
            <a:r>
              <a:rPr lang="pt-BR" altLang="pt-BR" sz="2000" dirty="0" smtClean="0">
                <a:latin typeface="Algerian" pitchFamily="82" charset="0"/>
              </a:rPr>
              <a:t> </a:t>
            </a:r>
            <a:endParaRPr lang="pt-BR" altLang="pt-BR" sz="2000" dirty="0">
              <a:latin typeface="Algerian" pitchFamily="82" charset="0"/>
            </a:endParaRPr>
          </a:p>
          <a:p>
            <a:pPr>
              <a:buNone/>
            </a:pPr>
            <a:r>
              <a:rPr lang="pt-BR" altLang="pt-BR" sz="2000" dirty="0" smtClean="0">
                <a:latin typeface="Algerian" pitchFamily="82" charset="0"/>
              </a:rPr>
              <a:t>                                                                       </a:t>
            </a:r>
            <a:r>
              <a:rPr lang="pt-BR" altLang="pt-BR" sz="2000" dirty="0">
                <a:latin typeface="Algerian" pitchFamily="82" charset="0"/>
              </a:rPr>
              <a:t>JOHN DEWEY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i="1" dirty="0" err="1"/>
              <a:t>Authors</a:t>
            </a:r>
            <a:r>
              <a:rPr lang="pt-BR" altLang="pt-BR" sz="20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Miriam Marinho </a:t>
            </a:r>
            <a:r>
              <a:rPr lang="pt-BR" altLang="pt-BR" sz="2000" dirty="0" err="1"/>
              <a:t>Chrizostimo</a:t>
            </a:r>
            <a:r>
              <a:rPr lang="pt-BR" altLang="pt-BR" sz="2000" dirty="0"/>
              <a:t> </a:t>
            </a:r>
            <a:r>
              <a:rPr lang="pt-BR" altLang="pt-BR" sz="2000" dirty="0" smtClean="0"/>
              <a:t>(</a:t>
            </a:r>
            <a:r>
              <a:rPr lang="pt-BR" altLang="pt-BR" sz="2000" dirty="0"/>
              <a:t>Doutora em educação)</a:t>
            </a:r>
          </a:p>
          <a:p>
            <a:pPr algn="just">
              <a:buNone/>
            </a:pPr>
            <a:r>
              <a:rPr lang="pt-BR" altLang="pt-BR" sz="2000" dirty="0"/>
              <a:t>Márcia Borges Silveira 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/>
            </a:r>
            <a:br>
              <a:rPr lang="pt-BR" altLang="pt-BR" sz="2000" dirty="0"/>
            </a:br>
            <a:endParaRPr lang="pt-BR" altLang="pt-BR" sz="20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</p:txBody>
      </p:sp>
      <p:sp>
        <p:nvSpPr>
          <p:cNvPr id="3" name="Subtítulo 3"/>
          <p:cNvSpPr txBox="1">
            <a:spLocks/>
          </p:cNvSpPr>
          <p:nvPr/>
        </p:nvSpPr>
        <p:spPr>
          <a:xfrm>
            <a:off x="3271674" y="3461811"/>
            <a:ext cx="8143392" cy="1739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E-mail: </a:t>
            </a:r>
            <a:r>
              <a:rPr lang="pt-BR" u="sng" dirty="0" smtClean="0">
                <a:solidFill>
                  <a:srgbClr val="698901"/>
                </a:solidFill>
                <a:hlinkClick r:id="rId2"/>
              </a:rPr>
              <a:t>miriammarinho@id.uff.br</a:t>
            </a:r>
            <a:r>
              <a:rPr lang="pt-BR" u="sng" dirty="0" smtClean="0">
                <a:solidFill>
                  <a:srgbClr val="698901"/>
                </a:solidFill>
              </a:rPr>
              <a:t> </a:t>
            </a:r>
          </a:p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err="1" smtClean="0"/>
              <a:t>E-mail:</a:t>
            </a:r>
            <a:r>
              <a:rPr lang="pt-BR" u="sng" dirty="0" err="1">
                <a:solidFill>
                  <a:srgbClr val="698901"/>
                </a:solidFill>
                <a:hlinkClick r:id="rId3"/>
              </a:rPr>
              <a:t>marcia.borges.silveira@gmail.com</a:t>
            </a:r>
            <a:endParaRPr lang="pt-BR" u="sng" dirty="0">
              <a:solidFill>
                <a:srgbClr val="698901"/>
              </a:solidFill>
            </a:endParaRPr>
          </a:p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>
              <a:spcAft>
                <a:spcPts val="0"/>
              </a:spcAft>
              <a:buFont typeface="Wingdings 2"/>
              <a:buNone/>
              <a:defRPr/>
            </a:pPr>
            <a:endParaRPr lang="pt-BR" dirty="0"/>
          </a:p>
        </p:txBody>
      </p:sp>
      <p:pic>
        <p:nvPicPr>
          <p:cNvPr id="4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91" y="4671467"/>
            <a:ext cx="1457050" cy="1640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854" y="4708422"/>
            <a:ext cx="2581125" cy="1503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8367" y="4724400"/>
            <a:ext cx="1823548" cy="162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41989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5DD649C3-29CD-41A7-A368-2F770E8D5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33" y="426561"/>
            <a:ext cx="10563366" cy="600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83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11475319"/>
              </p:ext>
            </p:extLst>
          </p:nvPr>
        </p:nvGraphicFramePr>
        <p:xfrm>
          <a:off x="354844" y="669456"/>
          <a:ext cx="11300345" cy="5355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61662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729198256"/>
              </p:ext>
            </p:extLst>
          </p:nvPr>
        </p:nvGraphicFramePr>
        <p:xfrm>
          <a:off x="204716" y="286604"/>
          <a:ext cx="11491421" cy="6277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35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95446838"/>
              </p:ext>
            </p:extLst>
          </p:nvPr>
        </p:nvGraphicFramePr>
        <p:xfrm>
          <a:off x="272965" y="204704"/>
          <a:ext cx="11545992" cy="6413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702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E70255B-E753-40E5-A208-00EC08EE1458}"/>
              </a:ext>
            </a:extLst>
          </p:cNvPr>
          <p:cNvSpPr txBox="1"/>
          <p:nvPr/>
        </p:nvSpPr>
        <p:spPr>
          <a:xfrm>
            <a:off x="233916" y="313898"/>
            <a:ext cx="987178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dirty="0"/>
          </a:p>
          <a:p>
            <a:pPr algn="just"/>
            <a:r>
              <a:rPr lang="pt-BR" sz="2000" dirty="0"/>
              <a:t>Revisão Bibliográfica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A FORMAÇÃO INICIAL DO PENSAMENTO DE JOHN DEWEY Thiago Barros Gomes Universidade Federal de Minas </a:t>
            </a:r>
            <a:r>
              <a:rPr lang="pt-BR" sz="2000" dirty="0" smtClean="0"/>
              <a:t>Gerais</a:t>
            </a:r>
            <a:r>
              <a:rPr lang="pt-BR" sz="2000" dirty="0"/>
              <a:t> </a:t>
            </a:r>
            <a:r>
              <a:rPr lang="pt-BR" sz="2000" dirty="0" err="1" smtClean="0"/>
              <a:t>Dissertatio</a:t>
            </a:r>
            <a:r>
              <a:rPr lang="pt-BR" sz="2000" dirty="0" smtClean="0"/>
              <a:t> </a:t>
            </a:r>
            <a:r>
              <a:rPr lang="pt-BR" sz="2000" dirty="0"/>
              <a:t>[47] 270-286</a:t>
            </a:r>
            <a:r>
              <a:rPr lang="pt-BR" sz="2000" dirty="0" smtClean="0"/>
              <a:t>2018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A FORMAÇÃO INICIAL DO PENSAMENTO DE JOHN DEWEY Thiago Barros Gomes Universidade Federal de Minas </a:t>
            </a:r>
            <a:r>
              <a:rPr lang="pt-BR" sz="2000" dirty="0" smtClean="0"/>
              <a:t>Gerais © </a:t>
            </a:r>
            <a:r>
              <a:rPr lang="pt-BR" sz="2000" dirty="0" err="1"/>
              <a:t>Dissertatio</a:t>
            </a:r>
            <a:r>
              <a:rPr lang="pt-BR" sz="2000" dirty="0"/>
              <a:t> [47] 270-286</a:t>
            </a:r>
            <a:r>
              <a:rPr lang="pt-BR" sz="2000" dirty="0" smtClean="0"/>
              <a:t>2018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Revista Eletrônica de Educação, v. 3, n. 1, mai. 2009. Grandes Autores e a Educação. ISSN 1982-7199. Programa de Pós-Graduação em Educação 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033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500063" y="204713"/>
            <a:ext cx="10445441" cy="482135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pt-BR" sz="2600" dirty="0" smtClean="0"/>
              <a:t>Créditos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Universidade Federal Fluminense/UFF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dirty="0" smtClean="0"/>
              <a:t> 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Escola de Enfermagem Aurora de Afonso Costa/EEAAC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Departamento de Fundamentos de Enfermagem e Administração/MFE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err="1" smtClean="0"/>
              <a:t>Progama</a:t>
            </a:r>
            <a:r>
              <a:rPr lang="pt-BR" dirty="0" smtClean="0"/>
              <a:t> Interinstitucional no Ensino da Enfermagem, Educação e Gerência- ação interdisciplinar em saúde – PROEX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Coordenação: </a:t>
            </a:r>
            <a:r>
              <a:rPr lang="pt-BR" dirty="0" err="1" smtClean="0"/>
              <a:t>Drª</a:t>
            </a:r>
            <a:r>
              <a:rPr lang="pt-BR" dirty="0" smtClean="0"/>
              <a:t> Miriam Marinho </a:t>
            </a:r>
            <a:r>
              <a:rPr lang="pt-BR" dirty="0" err="1" smtClean="0"/>
              <a:t>Chrizostimo</a:t>
            </a: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Grupo de Pesquisa - Gestão da Formação e Qualificação Profissional: Educação e Saúde (GESPRO/UFF) - </a:t>
            </a:r>
            <a:r>
              <a:rPr lang="pt-BR" dirty="0" err="1" smtClean="0"/>
              <a:t>PROPPi</a:t>
            </a: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Líderes: 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dirty="0" smtClean="0"/>
              <a:t>		Dr.ª Miriam Marinho </a:t>
            </a:r>
            <a:r>
              <a:rPr lang="pt-BR" dirty="0" err="1" smtClean="0"/>
              <a:t>Chrizostimo</a:t>
            </a:r>
            <a:r>
              <a:rPr lang="pt-BR" dirty="0" smtClean="0"/>
              <a:t> 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dirty="0" smtClean="0"/>
              <a:t>		Dr.ª Alessandra Conceição Leite Funchal Camacho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dirty="0"/>
          </a:p>
        </p:txBody>
      </p:sp>
      <p:pic>
        <p:nvPicPr>
          <p:cNvPr id="3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282" y="4885898"/>
            <a:ext cx="1139834" cy="128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051" y="5194766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881" y="5003302"/>
            <a:ext cx="1422020" cy="132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78414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576</TotalTime>
  <Words>962</Words>
  <Application>Microsoft Office PowerPoint</Application>
  <PresentationFormat>Personalizar</PresentationFormat>
  <Paragraphs>105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Essencial</vt:lpstr>
      <vt:lpstr>A VIDA DE JOHN DEWEY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VIDA – PENSAMENTO – APOSTULADO DE JOHN DEWEY</dc:title>
  <dc:creator>Marcia</dc:creator>
  <cp:lastModifiedBy>Mylena Vilaça</cp:lastModifiedBy>
  <cp:revision>35</cp:revision>
  <dcterms:created xsi:type="dcterms:W3CDTF">2020-09-01T15:38:06Z</dcterms:created>
  <dcterms:modified xsi:type="dcterms:W3CDTF">2020-09-19T03:08:58Z</dcterms:modified>
</cp:coreProperties>
</file>