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23" r:id="rId1"/>
  </p:sldMasterIdLst>
  <p:sldIdLst>
    <p:sldId id="270" r:id="rId2"/>
    <p:sldId id="269" r:id="rId3"/>
    <p:sldId id="274" r:id="rId4"/>
    <p:sldId id="262" r:id="rId5"/>
    <p:sldId id="264" r:id="rId6"/>
    <p:sldId id="265" r:id="rId7"/>
    <p:sldId id="266" r:id="rId8"/>
    <p:sldId id="267" r:id="rId9"/>
    <p:sldId id="268" r:id="rId10"/>
    <p:sldId id="275" r:id="rId11"/>
    <p:sldId id="272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959" autoAdjust="0"/>
    <p:restoredTop sz="94660"/>
  </p:normalViewPr>
  <p:slideViewPr>
    <p:cSldViewPr snapToGrid="0">
      <p:cViewPr>
        <p:scale>
          <a:sx n="70" d="100"/>
          <a:sy n="70" d="100"/>
        </p:scale>
        <p:origin x="-72" y="-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A13E2E7-2635-4D08-8FD1-45CFEADCF314}" type="doc">
      <dgm:prSet loTypeId="urn:microsoft.com/office/officeart/2005/8/layout/process1" loCatId="process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pt-BR"/>
        </a:p>
      </dgm:t>
    </dgm:pt>
    <dgm:pt modelId="{B6CBE5BD-2CE8-4968-A090-1C0FD87A03B2}">
      <dgm:prSet/>
      <dgm:spPr/>
      <dgm:t>
        <a:bodyPr/>
        <a:lstStyle/>
        <a:p>
          <a:pPr rtl="0"/>
          <a:r>
            <a:rPr lang="pt-BR" dirty="0" smtClean="0"/>
            <a:t>O primeiro vai desde suas primeiras publicações, ainda sob influência do transcendentalismo americano, até aproximadamente a publicação de </a:t>
          </a:r>
          <a:r>
            <a:rPr lang="pt-BR" dirty="0" err="1" smtClean="0"/>
            <a:t>Studies</a:t>
          </a:r>
          <a:r>
            <a:rPr lang="pt-BR" dirty="0" smtClean="0"/>
            <a:t> in </a:t>
          </a:r>
          <a:r>
            <a:rPr lang="pt-BR" dirty="0" err="1" smtClean="0"/>
            <a:t>Logical</a:t>
          </a:r>
          <a:r>
            <a:rPr lang="pt-BR" dirty="0" smtClean="0"/>
            <a:t> </a:t>
          </a:r>
          <a:r>
            <a:rPr lang="pt-BR" dirty="0" err="1" smtClean="0"/>
            <a:t>Theory</a:t>
          </a:r>
          <a:r>
            <a:rPr lang="pt-BR" dirty="0" smtClean="0"/>
            <a:t> (1903), que marcou a viragem </a:t>
          </a:r>
          <a:r>
            <a:rPr lang="pt-BR" dirty="0" err="1" smtClean="0"/>
            <a:t>pragmatista</a:t>
          </a:r>
          <a:r>
            <a:rPr lang="pt-BR" dirty="0" smtClean="0"/>
            <a:t> de Dewey. </a:t>
          </a:r>
          <a:endParaRPr lang="pt-BR" dirty="0"/>
        </a:p>
      </dgm:t>
    </dgm:pt>
    <dgm:pt modelId="{B161DEE7-6EDD-4896-9A92-CBA03F2AE036}" type="parTrans" cxnId="{ED516341-A417-41B9-B8DF-9A10F618EF60}">
      <dgm:prSet/>
      <dgm:spPr/>
      <dgm:t>
        <a:bodyPr/>
        <a:lstStyle/>
        <a:p>
          <a:endParaRPr lang="pt-BR"/>
        </a:p>
      </dgm:t>
    </dgm:pt>
    <dgm:pt modelId="{0179E272-1421-464F-A057-1F8F81F15168}" type="sibTrans" cxnId="{ED516341-A417-41B9-B8DF-9A10F618EF60}">
      <dgm:prSet/>
      <dgm:spPr/>
      <dgm:t>
        <a:bodyPr/>
        <a:lstStyle/>
        <a:p>
          <a:endParaRPr lang="pt-BR"/>
        </a:p>
      </dgm:t>
    </dgm:pt>
    <dgm:pt modelId="{77C8F616-D296-476F-8A7C-8AF5E19305BE}">
      <dgm:prSet/>
      <dgm:spPr/>
      <dgm:t>
        <a:bodyPr/>
        <a:lstStyle/>
        <a:p>
          <a:pPr rtl="0"/>
          <a:r>
            <a:rPr lang="pt-BR" dirty="0" smtClean="0"/>
            <a:t>A segunda fase corresponde às duas décadas seguintes, período em que Dewey desenvolveu sua filosofia da educação, pela qual ele é mais conhecido, e seu pragmatismo instrumentalista. </a:t>
          </a:r>
          <a:endParaRPr lang="pt-BR" dirty="0"/>
        </a:p>
      </dgm:t>
    </dgm:pt>
    <dgm:pt modelId="{F3EDE847-8B7F-48FF-B5F5-FFCB46C50152}" type="parTrans" cxnId="{C33588F3-0B9B-43E1-9FE0-130D06A10298}">
      <dgm:prSet/>
      <dgm:spPr/>
      <dgm:t>
        <a:bodyPr/>
        <a:lstStyle/>
        <a:p>
          <a:endParaRPr lang="pt-BR"/>
        </a:p>
      </dgm:t>
    </dgm:pt>
    <dgm:pt modelId="{77219B59-BDDA-49F6-8F3F-4852B345FBDE}" type="sibTrans" cxnId="{C33588F3-0B9B-43E1-9FE0-130D06A10298}">
      <dgm:prSet/>
      <dgm:spPr/>
      <dgm:t>
        <a:bodyPr/>
        <a:lstStyle/>
        <a:p>
          <a:endParaRPr lang="pt-BR"/>
        </a:p>
      </dgm:t>
    </dgm:pt>
    <dgm:pt modelId="{4095EC57-5285-4C9F-B025-9F92812C479D}">
      <dgm:prSet/>
      <dgm:spPr/>
      <dgm:t>
        <a:bodyPr/>
        <a:lstStyle/>
        <a:p>
          <a:pPr rtl="0"/>
          <a:r>
            <a:rPr lang="pt-BR" smtClean="0"/>
            <a:t>O início da terceira fase é demarcado pela publicação de Experience and Nature (1925), período em que Dewey reexamina suas teorias filosóficas a luz de diversas críticas.</a:t>
          </a:r>
          <a:endParaRPr lang="pt-BR"/>
        </a:p>
      </dgm:t>
    </dgm:pt>
    <dgm:pt modelId="{5A3F6BD8-9BF2-4DC6-A475-C3BA2A16BDA2}" type="parTrans" cxnId="{D662E105-A53E-4846-AAD7-84E0741E46B7}">
      <dgm:prSet/>
      <dgm:spPr/>
      <dgm:t>
        <a:bodyPr/>
        <a:lstStyle/>
        <a:p>
          <a:endParaRPr lang="pt-BR"/>
        </a:p>
      </dgm:t>
    </dgm:pt>
    <dgm:pt modelId="{6DE0E4A5-5953-45D2-AF07-14F3FDB0C63F}" type="sibTrans" cxnId="{D662E105-A53E-4846-AAD7-84E0741E46B7}">
      <dgm:prSet/>
      <dgm:spPr/>
      <dgm:t>
        <a:bodyPr/>
        <a:lstStyle/>
        <a:p>
          <a:endParaRPr lang="pt-BR"/>
        </a:p>
      </dgm:t>
    </dgm:pt>
    <dgm:pt modelId="{94BAFCCA-82A9-4E66-A4E8-6B785FF103B7}" type="pres">
      <dgm:prSet presAssocID="{4A13E2E7-2635-4D08-8FD1-45CFEADCF314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pt-BR"/>
        </a:p>
      </dgm:t>
    </dgm:pt>
    <dgm:pt modelId="{CF993FF6-7D71-4D96-9475-7419F5D5E5C9}" type="pres">
      <dgm:prSet presAssocID="{B6CBE5BD-2CE8-4968-A090-1C0FD87A03B2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985DF07C-F1FE-44F6-BCFD-C87D89FBC266}" type="pres">
      <dgm:prSet presAssocID="{0179E272-1421-464F-A057-1F8F81F15168}" presName="sibTrans" presStyleLbl="sibTrans2D1" presStyleIdx="0" presStyleCnt="2"/>
      <dgm:spPr/>
      <dgm:t>
        <a:bodyPr/>
        <a:lstStyle/>
        <a:p>
          <a:endParaRPr lang="pt-BR"/>
        </a:p>
      </dgm:t>
    </dgm:pt>
    <dgm:pt modelId="{BBC9A7F4-0304-4D0C-A6F6-572D4053BBE6}" type="pres">
      <dgm:prSet presAssocID="{0179E272-1421-464F-A057-1F8F81F15168}" presName="connectorText" presStyleLbl="sibTrans2D1" presStyleIdx="0" presStyleCnt="2"/>
      <dgm:spPr/>
      <dgm:t>
        <a:bodyPr/>
        <a:lstStyle/>
        <a:p>
          <a:endParaRPr lang="pt-BR"/>
        </a:p>
      </dgm:t>
    </dgm:pt>
    <dgm:pt modelId="{85CBE496-4AE3-4E74-AFD4-6312729546A8}" type="pres">
      <dgm:prSet presAssocID="{77C8F616-D296-476F-8A7C-8AF5E19305BE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228F5072-84D7-4014-A0AA-10E88D730DD6}" type="pres">
      <dgm:prSet presAssocID="{77219B59-BDDA-49F6-8F3F-4852B345FBDE}" presName="sibTrans" presStyleLbl="sibTrans2D1" presStyleIdx="1" presStyleCnt="2"/>
      <dgm:spPr/>
      <dgm:t>
        <a:bodyPr/>
        <a:lstStyle/>
        <a:p>
          <a:endParaRPr lang="pt-BR"/>
        </a:p>
      </dgm:t>
    </dgm:pt>
    <dgm:pt modelId="{32F6FF98-83E7-4E74-BA9E-716374EB138A}" type="pres">
      <dgm:prSet presAssocID="{77219B59-BDDA-49F6-8F3F-4852B345FBDE}" presName="connectorText" presStyleLbl="sibTrans2D1" presStyleIdx="1" presStyleCnt="2"/>
      <dgm:spPr/>
      <dgm:t>
        <a:bodyPr/>
        <a:lstStyle/>
        <a:p>
          <a:endParaRPr lang="pt-BR"/>
        </a:p>
      </dgm:t>
    </dgm:pt>
    <dgm:pt modelId="{6D81647E-2F14-42A3-8F26-9DB5B4F8DF64}" type="pres">
      <dgm:prSet presAssocID="{4095EC57-5285-4C9F-B025-9F92812C479D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</dgm:ptLst>
  <dgm:cxnLst>
    <dgm:cxn modelId="{0326590F-B306-420E-B032-C7BD1DBDB61C}" type="presOf" srcId="{77C8F616-D296-476F-8A7C-8AF5E19305BE}" destId="{85CBE496-4AE3-4E74-AFD4-6312729546A8}" srcOrd="0" destOrd="0" presId="urn:microsoft.com/office/officeart/2005/8/layout/process1"/>
    <dgm:cxn modelId="{C33588F3-0B9B-43E1-9FE0-130D06A10298}" srcId="{4A13E2E7-2635-4D08-8FD1-45CFEADCF314}" destId="{77C8F616-D296-476F-8A7C-8AF5E19305BE}" srcOrd="1" destOrd="0" parTransId="{F3EDE847-8B7F-48FF-B5F5-FFCB46C50152}" sibTransId="{77219B59-BDDA-49F6-8F3F-4852B345FBDE}"/>
    <dgm:cxn modelId="{D3B21244-5D3D-4760-89FD-2C3CC04043A2}" type="presOf" srcId="{B6CBE5BD-2CE8-4968-A090-1C0FD87A03B2}" destId="{CF993FF6-7D71-4D96-9475-7419F5D5E5C9}" srcOrd="0" destOrd="0" presId="urn:microsoft.com/office/officeart/2005/8/layout/process1"/>
    <dgm:cxn modelId="{55656D9A-CF8A-45D4-9BC3-DC303FFCE728}" type="presOf" srcId="{4A13E2E7-2635-4D08-8FD1-45CFEADCF314}" destId="{94BAFCCA-82A9-4E66-A4E8-6B785FF103B7}" srcOrd="0" destOrd="0" presId="urn:microsoft.com/office/officeart/2005/8/layout/process1"/>
    <dgm:cxn modelId="{1F6EE700-7183-495E-8AA0-7685F46FF695}" type="presOf" srcId="{77219B59-BDDA-49F6-8F3F-4852B345FBDE}" destId="{228F5072-84D7-4014-A0AA-10E88D730DD6}" srcOrd="0" destOrd="0" presId="urn:microsoft.com/office/officeart/2005/8/layout/process1"/>
    <dgm:cxn modelId="{ED516341-A417-41B9-B8DF-9A10F618EF60}" srcId="{4A13E2E7-2635-4D08-8FD1-45CFEADCF314}" destId="{B6CBE5BD-2CE8-4968-A090-1C0FD87A03B2}" srcOrd="0" destOrd="0" parTransId="{B161DEE7-6EDD-4896-9A92-CBA03F2AE036}" sibTransId="{0179E272-1421-464F-A057-1F8F81F15168}"/>
    <dgm:cxn modelId="{D662E105-A53E-4846-AAD7-84E0741E46B7}" srcId="{4A13E2E7-2635-4D08-8FD1-45CFEADCF314}" destId="{4095EC57-5285-4C9F-B025-9F92812C479D}" srcOrd="2" destOrd="0" parTransId="{5A3F6BD8-9BF2-4DC6-A475-C3BA2A16BDA2}" sibTransId="{6DE0E4A5-5953-45D2-AF07-14F3FDB0C63F}"/>
    <dgm:cxn modelId="{3DFF8118-A84A-41EB-894D-3FC20FA21D2F}" type="presOf" srcId="{77219B59-BDDA-49F6-8F3F-4852B345FBDE}" destId="{32F6FF98-83E7-4E74-BA9E-716374EB138A}" srcOrd="1" destOrd="0" presId="urn:microsoft.com/office/officeart/2005/8/layout/process1"/>
    <dgm:cxn modelId="{C34BA107-BEAF-4997-BEC9-3586AD4B0107}" type="presOf" srcId="{4095EC57-5285-4C9F-B025-9F92812C479D}" destId="{6D81647E-2F14-42A3-8F26-9DB5B4F8DF64}" srcOrd="0" destOrd="0" presId="urn:microsoft.com/office/officeart/2005/8/layout/process1"/>
    <dgm:cxn modelId="{E08C2658-1A44-4880-A2F2-2ADD56957311}" type="presOf" srcId="{0179E272-1421-464F-A057-1F8F81F15168}" destId="{985DF07C-F1FE-44F6-BCFD-C87D89FBC266}" srcOrd="0" destOrd="0" presId="urn:microsoft.com/office/officeart/2005/8/layout/process1"/>
    <dgm:cxn modelId="{1D8471C0-1879-4CCC-B753-BE849BBC6B94}" type="presOf" srcId="{0179E272-1421-464F-A057-1F8F81F15168}" destId="{BBC9A7F4-0304-4D0C-A6F6-572D4053BBE6}" srcOrd="1" destOrd="0" presId="urn:microsoft.com/office/officeart/2005/8/layout/process1"/>
    <dgm:cxn modelId="{24EC740D-62DC-40CD-BB14-3BACE1FE7B7E}" type="presParOf" srcId="{94BAFCCA-82A9-4E66-A4E8-6B785FF103B7}" destId="{CF993FF6-7D71-4D96-9475-7419F5D5E5C9}" srcOrd="0" destOrd="0" presId="urn:microsoft.com/office/officeart/2005/8/layout/process1"/>
    <dgm:cxn modelId="{5708E6BB-2C1B-46A5-B9BD-D8AD9C8DA297}" type="presParOf" srcId="{94BAFCCA-82A9-4E66-A4E8-6B785FF103B7}" destId="{985DF07C-F1FE-44F6-BCFD-C87D89FBC266}" srcOrd="1" destOrd="0" presId="urn:microsoft.com/office/officeart/2005/8/layout/process1"/>
    <dgm:cxn modelId="{30C195B9-7B1B-4F5F-85FC-37C71ED43E3F}" type="presParOf" srcId="{985DF07C-F1FE-44F6-BCFD-C87D89FBC266}" destId="{BBC9A7F4-0304-4D0C-A6F6-572D4053BBE6}" srcOrd="0" destOrd="0" presId="urn:microsoft.com/office/officeart/2005/8/layout/process1"/>
    <dgm:cxn modelId="{312FEC6F-6893-424E-A8B1-F3D948BACAA5}" type="presParOf" srcId="{94BAFCCA-82A9-4E66-A4E8-6B785FF103B7}" destId="{85CBE496-4AE3-4E74-AFD4-6312729546A8}" srcOrd="2" destOrd="0" presId="urn:microsoft.com/office/officeart/2005/8/layout/process1"/>
    <dgm:cxn modelId="{A5941CA8-BC5A-4D16-8372-C553970C587C}" type="presParOf" srcId="{94BAFCCA-82A9-4E66-A4E8-6B785FF103B7}" destId="{228F5072-84D7-4014-A0AA-10E88D730DD6}" srcOrd="3" destOrd="0" presId="urn:microsoft.com/office/officeart/2005/8/layout/process1"/>
    <dgm:cxn modelId="{984BB469-25E2-415D-B894-04DA2FBC9DBD}" type="presParOf" srcId="{228F5072-84D7-4014-A0AA-10E88D730DD6}" destId="{32F6FF98-83E7-4E74-BA9E-716374EB138A}" srcOrd="0" destOrd="0" presId="urn:microsoft.com/office/officeart/2005/8/layout/process1"/>
    <dgm:cxn modelId="{82BCD7EC-2181-4D08-A556-AE74D838D5E3}" type="presParOf" srcId="{94BAFCCA-82A9-4E66-A4E8-6B785FF103B7}" destId="{6D81647E-2F14-42A3-8F26-9DB5B4F8DF64}" srcOrd="4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3623F08-DD08-4431-9A77-B679D4A2B580}" type="doc">
      <dgm:prSet loTypeId="urn:microsoft.com/office/officeart/2005/8/layout/target3" loCatId="relationship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pt-BR"/>
        </a:p>
      </dgm:t>
    </dgm:pt>
    <dgm:pt modelId="{7A216B05-2435-46F8-A57F-ED457FE94B82}">
      <dgm:prSet custT="1"/>
      <dgm:spPr/>
      <dgm:t>
        <a:bodyPr/>
        <a:lstStyle/>
        <a:p>
          <a:pPr rtl="0"/>
          <a:r>
            <a:rPr lang="pt-BR" sz="1800" dirty="0" smtClean="0"/>
            <a:t>A filosofia dominante nos Estados Unidos na época da entrada de Dewey na universidade era o empirismo britânico, sobretudo, aquele defendido por Locke.</a:t>
          </a:r>
          <a:endParaRPr lang="pt-BR" sz="1800" dirty="0"/>
        </a:p>
      </dgm:t>
    </dgm:pt>
    <dgm:pt modelId="{25E1D899-1559-4D31-B031-B418F71EBA4D}" type="parTrans" cxnId="{F8A58AD7-2791-4A6B-8211-E37450F996F9}">
      <dgm:prSet/>
      <dgm:spPr/>
      <dgm:t>
        <a:bodyPr/>
        <a:lstStyle/>
        <a:p>
          <a:endParaRPr lang="pt-BR"/>
        </a:p>
      </dgm:t>
    </dgm:pt>
    <dgm:pt modelId="{B3CC76A0-F7D8-49BF-A57E-6382E69AB8BA}" type="sibTrans" cxnId="{F8A58AD7-2791-4A6B-8211-E37450F996F9}">
      <dgm:prSet/>
      <dgm:spPr/>
      <dgm:t>
        <a:bodyPr/>
        <a:lstStyle/>
        <a:p>
          <a:endParaRPr lang="pt-BR"/>
        </a:p>
      </dgm:t>
    </dgm:pt>
    <dgm:pt modelId="{4F5080C2-003C-4986-B627-DEC8B0FFED2A}">
      <dgm:prSet custT="1"/>
      <dgm:spPr/>
      <dgm:t>
        <a:bodyPr/>
        <a:lstStyle/>
        <a:p>
          <a:pPr rtl="0"/>
          <a:r>
            <a:rPr lang="pt-BR" sz="1800" dirty="0" smtClean="0"/>
            <a:t>Por trás desta filosofia havia uma concepção newtoniana de um mundo formado por entidades independentes e discretas, na qual tudo poderia ser explicado em termos de causa e efeito. </a:t>
          </a:r>
          <a:endParaRPr lang="pt-BR" sz="1800" dirty="0"/>
        </a:p>
      </dgm:t>
    </dgm:pt>
    <dgm:pt modelId="{61E7C224-C650-452C-B74B-3136CF6F74AD}" type="parTrans" cxnId="{328B1F05-9959-4984-BA34-651D0B961F6B}">
      <dgm:prSet/>
      <dgm:spPr/>
      <dgm:t>
        <a:bodyPr/>
        <a:lstStyle/>
        <a:p>
          <a:endParaRPr lang="pt-BR"/>
        </a:p>
      </dgm:t>
    </dgm:pt>
    <dgm:pt modelId="{56BC8885-1DA2-4617-9CE9-19AA00768FC9}" type="sibTrans" cxnId="{328B1F05-9959-4984-BA34-651D0B961F6B}">
      <dgm:prSet/>
      <dgm:spPr/>
      <dgm:t>
        <a:bodyPr/>
        <a:lstStyle/>
        <a:p>
          <a:endParaRPr lang="pt-BR"/>
        </a:p>
      </dgm:t>
    </dgm:pt>
    <dgm:pt modelId="{F7FE9FC4-7AF3-44C2-B88F-E7E28209DEEF}">
      <dgm:prSet custT="1"/>
      <dgm:spPr/>
      <dgm:t>
        <a:bodyPr/>
        <a:lstStyle/>
        <a:p>
          <a:pPr rtl="0"/>
          <a:r>
            <a:rPr lang="pt-BR" sz="1800" dirty="0" err="1" smtClean="0"/>
            <a:t>Marsh</a:t>
          </a:r>
          <a:r>
            <a:rPr lang="pt-BR" sz="1800" dirty="0" smtClean="0"/>
            <a:t> publicou em 1829 o </a:t>
          </a:r>
          <a:r>
            <a:rPr lang="pt-BR" sz="1800" dirty="0" err="1" smtClean="0"/>
            <a:t>Aid</a:t>
          </a:r>
          <a:r>
            <a:rPr lang="pt-BR" sz="1800" dirty="0" smtClean="0"/>
            <a:t> </a:t>
          </a:r>
          <a:r>
            <a:rPr lang="pt-BR" sz="1800" dirty="0" err="1" smtClean="0"/>
            <a:t>to</a:t>
          </a:r>
          <a:r>
            <a:rPr lang="pt-BR" sz="1800" dirty="0" smtClean="0"/>
            <a:t> </a:t>
          </a:r>
          <a:r>
            <a:rPr lang="pt-BR" sz="1800" dirty="0" err="1" smtClean="0"/>
            <a:t>Reflection</a:t>
          </a:r>
          <a:r>
            <a:rPr lang="pt-BR" sz="1800" dirty="0" smtClean="0"/>
            <a:t> de </a:t>
          </a:r>
          <a:r>
            <a:rPr lang="pt-BR" sz="1800" dirty="0" err="1" smtClean="0"/>
            <a:t>Coleridge</a:t>
          </a:r>
          <a:r>
            <a:rPr lang="pt-BR" sz="1800" dirty="0" smtClean="0"/>
            <a:t> e ainda escreveu uma introdução à obra na qual argumenta que </a:t>
          </a:r>
          <a:r>
            <a:rPr lang="pt-BR" sz="1800" dirty="0" err="1" smtClean="0"/>
            <a:t>Coleridge</a:t>
          </a:r>
          <a:r>
            <a:rPr lang="pt-BR" sz="1800" dirty="0" smtClean="0"/>
            <a:t> teria provado que a religião cristã é coerente com a filosofia.</a:t>
          </a:r>
          <a:endParaRPr lang="pt-BR" sz="1800" dirty="0"/>
        </a:p>
      </dgm:t>
    </dgm:pt>
    <dgm:pt modelId="{78E0C82E-4023-4160-9F18-76701A3A59A5}" type="parTrans" cxnId="{63170125-2E23-4A53-BC5F-3D2D4AC5434C}">
      <dgm:prSet/>
      <dgm:spPr/>
      <dgm:t>
        <a:bodyPr/>
        <a:lstStyle/>
        <a:p>
          <a:endParaRPr lang="pt-BR"/>
        </a:p>
      </dgm:t>
    </dgm:pt>
    <dgm:pt modelId="{1D411441-5BB6-4E26-90B1-970E30DA32EC}" type="sibTrans" cxnId="{63170125-2E23-4A53-BC5F-3D2D4AC5434C}">
      <dgm:prSet/>
      <dgm:spPr/>
      <dgm:t>
        <a:bodyPr/>
        <a:lstStyle/>
        <a:p>
          <a:endParaRPr lang="pt-BR"/>
        </a:p>
      </dgm:t>
    </dgm:pt>
    <dgm:pt modelId="{BC04F33E-85A7-4BFA-ADEB-5E9F5D021650}">
      <dgm:prSet custT="1"/>
      <dgm:spPr/>
      <dgm:t>
        <a:bodyPr/>
        <a:lstStyle/>
        <a:p>
          <a:pPr rtl="0"/>
          <a:r>
            <a:rPr lang="pt-BR" sz="1800" dirty="0" err="1" smtClean="0">
              <a:latin typeface="Arial" panose="020B0604020202020204" pitchFamily="34" charset="0"/>
              <a:cs typeface="Arial" panose="020B0604020202020204" pitchFamily="34" charset="0"/>
            </a:rPr>
            <a:t>Colerigde</a:t>
          </a:r>
          <a:r>
            <a:rPr lang="pt-BR" sz="1800" dirty="0" smtClean="0">
              <a:latin typeface="Arial" panose="020B0604020202020204" pitchFamily="34" charset="0"/>
              <a:cs typeface="Arial" panose="020B0604020202020204" pitchFamily="34" charset="0"/>
            </a:rPr>
            <a:t> argumentava que a justificação da fé não poderia ser feita observado o mundo fenomênico, mas que – ao invés disso – a fé deveria ser justificada por via da introspecção e intuição, isto é, através da análise da mente e das ideias inatas, que são imediatamente acessíveis e que revelariam as “leis do nosso ser”.</a:t>
          </a:r>
          <a:endParaRPr lang="pt-BR" sz="18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CBB91324-E003-464F-AAF7-4EE25B41B3D8}" type="parTrans" cxnId="{C73D04E2-1A28-4255-B3A6-DF9EEEDA291F}">
      <dgm:prSet/>
      <dgm:spPr/>
      <dgm:t>
        <a:bodyPr/>
        <a:lstStyle/>
        <a:p>
          <a:endParaRPr lang="pt-BR"/>
        </a:p>
      </dgm:t>
    </dgm:pt>
    <dgm:pt modelId="{9F6FAFEF-EED0-40B0-A913-9F01ED2CD571}" type="sibTrans" cxnId="{C73D04E2-1A28-4255-B3A6-DF9EEEDA291F}">
      <dgm:prSet/>
      <dgm:spPr/>
      <dgm:t>
        <a:bodyPr/>
        <a:lstStyle/>
        <a:p>
          <a:endParaRPr lang="pt-BR"/>
        </a:p>
      </dgm:t>
    </dgm:pt>
    <dgm:pt modelId="{6EE2DDED-6445-4774-A875-081F7BA4FF17}" type="pres">
      <dgm:prSet presAssocID="{83623F08-DD08-4431-9A77-B679D4A2B580}" presName="Name0" presStyleCnt="0">
        <dgm:presLayoutVars>
          <dgm:chMax val="7"/>
          <dgm:dir/>
          <dgm:animLvl val="lvl"/>
          <dgm:resizeHandles val="exact"/>
        </dgm:presLayoutVars>
      </dgm:prSet>
      <dgm:spPr/>
      <dgm:t>
        <a:bodyPr/>
        <a:lstStyle/>
        <a:p>
          <a:endParaRPr lang="pt-BR"/>
        </a:p>
      </dgm:t>
    </dgm:pt>
    <dgm:pt modelId="{A3FD3AD0-056C-40FF-8710-0D6821AC4D43}" type="pres">
      <dgm:prSet presAssocID="{7A216B05-2435-46F8-A57F-ED457FE94B82}" presName="circle1" presStyleLbl="node1" presStyleIdx="0" presStyleCnt="4"/>
      <dgm:spPr/>
    </dgm:pt>
    <dgm:pt modelId="{7BB81EC6-686D-4D80-AF14-FF9842DC6EC8}" type="pres">
      <dgm:prSet presAssocID="{7A216B05-2435-46F8-A57F-ED457FE94B82}" presName="space" presStyleCnt="0"/>
      <dgm:spPr/>
    </dgm:pt>
    <dgm:pt modelId="{BCC72A45-B857-439A-AE41-3D579050C884}" type="pres">
      <dgm:prSet presAssocID="{7A216B05-2435-46F8-A57F-ED457FE94B82}" presName="rect1" presStyleLbl="alignAcc1" presStyleIdx="0" presStyleCnt="4" custScaleX="100275"/>
      <dgm:spPr/>
      <dgm:t>
        <a:bodyPr/>
        <a:lstStyle/>
        <a:p>
          <a:endParaRPr lang="pt-BR"/>
        </a:p>
      </dgm:t>
    </dgm:pt>
    <dgm:pt modelId="{AE47B1D6-8CEA-4C6D-B3A2-65724609951A}" type="pres">
      <dgm:prSet presAssocID="{4F5080C2-003C-4986-B627-DEC8B0FFED2A}" presName="vertSpace2" presStyleLbl="node1" presStyleIdx="0" presStyleCnt="4"/>
      <dgm:spPr/>
    </dgm:pt>
    <dgm:pt modelId="{3BE631BA-3CDA-45CE-9F70-33ADD38375DA}" type="pres">
      <dgm:prSet presAssocID="{4F5080C2-003C-4986-B627-DEC8B0FFED2A}" presName="circle2" presStyleLbl="node1" presStyleIdx="1" presStyleCnt="4"/>
      <dgm:spPr/>
    </dgm:pt>
    <dgm:pt modelId="{915151E0-1FF5-4709-AEE3-4CC036C3D49F}" type="pres">
      <dgm:prSet presAssocID="{4F5080C2-003C-4986-B627-DEC8B0FFED2A}" presName="rect2" presStyleLbl="alignAcc1" presStyleIdx="1" presStyleCnt="4"/>
      <dgm:spPr/>
      <dgm:t>
        <a:bodyPr/>
        <a:lstStyle/>
        <a:p>
          <a:endParaRPr lang="pt-BR"/>
        </a:p>
      </dgm:t>
    </dgm:pt>
    <dgm:pt modelId="{457497B2-DFA3-40D3-AC2C-2740B20E95EA}" type="pres">
      <dgm:prSet presAssocID="{F7FE9FC4-7AF3-44C2-B88F-E7E28209DEEF}" presName="vertSpace3" presStyleLbl="node1" presStyleIdx="1" presStyleCnt="4"/>
      <dgm:spPr/>
    </dgm:pt>
    <dgm:pt modelId="{744612BC-D442-4F38-A448-5759C205DC09}" type="pres">
      <dgm:prSet presAssocID="{F7FE9FC4-7AF3-44C2-B88F-E7E28209DEEF}" presName="circle3" presStyleLbl="node1" presStyleIdx="2" presStyleCnt="4"/>
      <dgm:spPr/>
    </dgm:pt>
    <dgm:pt modelId="{5F46B9CB-3C9D-47C6-987C-E9A870091C85}" type="pres">
      <dgm:prSet presAssocID="{F7FE9FC4-7AF3-44C2-B88F-E7E28209DEEF}" presName="rect3" presStyleLbl="alignAcc1" presStyleIdx="2" presStyleCnt="4"/>
      <dgm:spPr/>
      <dgm:t>
        <a:bodyPr/>
        <a:lstStyle/>
        <a:p>
          <a:endParaRPr lang="pt-BR"/>
        </a:p>
      </dgm:t>
    </dgm:pt>
    <dgm:pt modelId="{AA9825C5-A2A4-4D32-984B-D42CE76AFE43}" type="pres">
      <dgm:prSet presAssocID="{BC04F33E-85A7-4BFA-ADEB-5E9F5D021650}" presName="vertSpace4" presStyleLbl="node1" presStyleIdx="2" presStyleCnt="4"/>
      <dgm:spPr/>
    </dgm:pt>
    <dgm:pt modelId="{416057B8-BEEE-44DF-AE45-5CFF948E247A}" type="pres">
      <dgm:prSet presAssocID="{BC04F33E-85A7-4BFA-ADEB-5E9F5D021650}" presName="circle4" presStyleLbl="node1" presStyleIdx="3" presStyleCnt="4"/>
      <dgm:spPr/>
    </dgm:pt>
    <dgm:pt modelId="{FA544DD3-4DE6-4B42-B550-9FE0B1DCB873}" type="pres">
      <dgm:prSet presAssocID="{BC04F33E-85A7-4BFA-ADEB-5E9F5D021650}" presName="rect4" presStyleLbl="alignAcc1" presStyleIdx="3" presStyleCnt="4"/>
      <dgm:spPr/>
      <dgm:t>
        <a:bodyPr/>
        <a:lstStyle/>
        <a:p>
          <a:endParaRPr lang="pt-BR"/>
        </a:p>
      </dgm:t>
    </dgm:pt>
    <dgm:pt modelId="{28A51802-141F-414C-83A0-A553AE677CEA}" type="pres">
      <dgm:prSet presAssocID="{7A216B05-2435-46F8-A57F-ED457FE94B82}" presName="rect1ParTxNoCh" presStyleLbl="alignAcc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F8A2125D-5E33-4D55-AF24-044A7EED3417}" type="pres">
      <dgm:prSet presAssocID="{4F5080C2-003C-4986-B627-DEC8B0FFED2A}" presName="rect2ParTxNoCh" presStyleLbl="alignAcc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500D8DD3-2DEC-47DD-A770-20654299997D}" type="pres">
      <dgm:prSet presAssocID="{F7FE9FC4-7AF3-44C2-B88F-E7E28209DEEF}" presName="rect3ParTxNoCh" presStyleLbl="alignAcc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4527B3E4-36FD-4E40-99B6-2BFB22736256}" type="pres">
      <dgm:prSet presAssocID="{BC04F33E-85A7-4BFA-ADEB-5E9F5D021650}" presName="rect4ParTxNoCh" presStyleLbl="alignAcc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pt-BR"/>
        </a:p>
      </dgm:t>
    </dgm:pt>
  </dgm:ptLst>
  <dgm:cxnLst>
    <dgm:cxn modelId="{DEBF913C-CC3D-4DDE-A7EE-8A7C6B812A4E}" type="presOf" srcId="{F7FE9FC4-7AF3-44C2-B88F-E7E28209DEEF}" destId="{5F46B9CB-3C9D-47C6-987C-E9A870091C85}" srcOrd="0" destOrd="0" presId="urn:microsoft.com/office/officeart/2005/8/layout/target3"/>
    <dgm:cxn modelId="{328B1F05-9959-4984-BA34-651D0B961F6B}" srcId="{83623F08-DD08-4431-9A77-B679D4A2B580}" destId="{4F5080C2-003C-4986-B627-DEC8B0FFED2A}" srcOrd="1" destOrd="0" parTransId="{61E7C224-C650-452C-B74B-3136CF6F74AD}" sibTransId="{56BC8885-1DA2-4617-9CE9-19AA00768FC9}"/>
    <dgm:cxn modelId="{5BE3A09F-94DE-4717-AD61-5636BE80C379}" type="presOf" srcId="{7A216B05-2435-46F8-A57F-ED457FE94B82}" destId="{28A51802-141F-414C-83A0-A553AE677CEA}" srcOrd="1" destOrd="0" presId="urn:microsoft.com/office/officeart/2005/8/layout/target3"/>
    <dgm:cxn modelId="{53003A9A-16D1-400E-84D7-FA471B4FD91E}" type="presOf" srcId="{4F5080C2-003C-4986-B627-DEC8B0FFED2A}" destId="{915151E0-1FF5-4709-AEE3-4CC036C3D49F}" srcOrd="0" destOrd="0" presId="urn:microsoft.com/office/officeart/2005/8/layout/target3"/>
    <dgm:cxn modelId="{C3BAF6FE-A4C4-4510-81C9-B9D6E4B8B538}" type="presOf" srcId="{F7FE9FC4-7AF3-44C2-B88F-E7E28209DEEF}" destId="{500D8DD3-2DEC-47DD-A770-20654299997D}" srcOrd="1" destOrd="0" presId="urn:microsoft.com/office/officeart/2005/8/layout/target3"/>
    <dgm:cxn modelId="{63170125-2E23-4A53-BC5F-3D2D4AC5434C}" srcId="{83623F08-DD08-4431-9A77-B679D4A2B580}" destId="{F7FE9FC4-7AF3-44C2-B88F-E7E28209DEEF}" srcOrd="2" destOrd="0" parTransId="{78E0C82E-4023-4160-9F18-76701A3A59A5}" sibTransId="{1D411441-5BB6-4E26-90B1-970E30DA32EC}"/>
    <dgm:cxn modelId="{37219778-A6AD-439F-B2BA-000E8D990E3C}" type="presOf" srcId="{BC04F33E-85A7-4BFA-ADEB-5E9F5D021650}" destId="{FA544DD3-4DE6-4B42-B550-9FE0B1DCB873}" srcOrd="0" destOrd="0" presId="urn:microsoft.com/office/officeart/2005/8/layout/target3"/>
    <dgm:cxn modelId="{3E2A8FFE-AD6C-4C95-A370-A043B67110AD}" type="presOf" srcId="{7A216B05-2435-46F8-A57F-ED457FE94B82}" destId="{BCC72A45-B857-439A-AE41-3D579050C884}" srcOrd="0" destOrd="0" presId="urn:microsoft.com/office/officeart/2005/8/layout/target3"/>
    <dgm:cxn modelId="{C73D04E2-1A28-4255-B3A6-DF9EEEDA291F}" srcId="{83623F08-DD08-4431-9A77-B679D4A2B580}" destId="{BC04F33E-85A7-4BFA-ADEB-5E9F5D021650}" srcOrd="3" destOrd="0" parTransId="{CBB91324-E003-464F-AAF7-4EE25B41B3D8}" sibTransId="{9F6FAFEF-EED0-40B0-A913-9F01ED2CD571}"/>
    <dgm:cxn modelId="{F8A58AD7-2791-4A6B-8211-E37450F996F9}" srcId="{83623F08-DD08-4431-9A77-B679D4A2B580}" destId="{7A216B05-2435-46F8-A57F-ED457FE94B82}" srcOrd="0" destOrd="0" parTransId="{25E1D899-1559-4D31-B031-B418F71EBA4D}" sibTransId="{B3CC76A0-F7D8-49BF-A57E-6382E69AB8BA}"/>
    <dgm:cxn modelId="{B71AB930-62EB-49AC-AC7C-90EF963060B7}" type="presOf" srcId="{83623F08-DD08-4431-9A77-B679D4A2B580}" destId="{6EE2DDED-6445-4774-A875-081F7BA4FF17}" srcOrd="0" destOrd="0" presId="urn:microsoft.com/office/officeart/2005/8/layout/target3"/>
    <dgm:cxn modelId="{3D4F5F90-5E5C-4837-AFA8-A2202171BE29}" type="presOf" srcId="{4F5080C2-003C-4986-B627-DEC8B0FFED2A}" destId="{F8A2125D-5E33-4D55-AF24-044A7EED3417}" srcOrd="1" destOrd="0" presId="urn:microsoft.com/office/officeart/2005/8/layout/target3"/>
    <dgm:cxn modelId="{2A27BC51-82EA-443D-8E34-5FF155644FF8}" type="presOf" srcId="{BC04F33E-85A7-4BFA-ADEB-5E9F5D021650}" destId="{4527B3E4-36FD-4E40-99B6-2BFB22736256}" srcOrd="1" destOrd="0" presId="urn:microsoft.com/office/officeart/2005/8/layout/target3"/>
    <dgm:cxn modelId="{F1363311-3613-4761-911E-FD9368102D46}" type="presParOf" srcId="{6EE2DDED-6445-4774-A875-081F7BA4FF17}" destId="{A3FD3AD0-056C-40FF-8710-0D6821AC4D43}" srcOrd="0" destOrd="0" presId="urn:microsoft.com/office/officeart/2005/8/layout/target3"/>
    <dgm:cxn modelId="{E5E80CE2-DB5F-42F7-8955-935643AC6EF3}" type="presParOf" srcId="{6EE2DDED-6445-4774-A875-081F7BA4FF17}" destId="{7BB81EC6-686D-4D80-AF14-FF9842DC6EC8}" srcOrd="1" destOrd="0" presId="urn:microsoft.com/office/officeart/2005/8/layout/target3"/>
    <dgm:cxn modelId="{65612ACF-7432-4888-A2B7-254C59D04518}" type="presParOf" srcId="{6EE2DDED-6445-4774-A875-081F7BA4FF17}" destId="{BCC72A45-B857-439A-AE41-3D579050C884}" srcOrd="2" destOrd="0" presId="urn:microsoft.com/office/officeart/2005/8/layout/target3"/>
    <dgm:cxn modelId="{44E00CBA-5A0F-489E-9BFC-49F70158E86A}" type="presParOf" srcId="{6EE2DDED-6445-4774-A875-081F7BA4FF17}" destId="{AE47B1D6-8CEA-4C6D-B3A2-65724609951A}" srcOrd="3" destOrd="0" presId="urn:microsoft.com/office/officeart/2005/8/layout/target3"/>
    <dgm:cxn modelId="{1C9BA93A-29CF-4E63-ABF3-1E678EA38ADE}" type="presParOf" srcId="{6EE2DDED-6445-4774-A875-081F7BA4FF17}" destId="{3BE631BA-3CDA-45CE-9F70-33ADD38375DA}" srcOrd="4" destOrd="0" presId="urn:microsoft.com/office/officeart/2005/8/layout/target3"/>
    <dgm:cxn modelId="{CCFC3BAA-A44D-4A47-9971-717AD23F854E}" type="presParOf" srcId="{6EE2DDED-6445-4774-A875-081F7BA4FF17}" destId="{915151E0-1FF5-4709-AEE3-4CC036C3D49F}" srcOrd="5" destOrd="0" presId="urn:microsoft.com/office/officeart/2005/8/layout/target3"/>
    <dgm:cxn modelId="{493AECD4-2C80-4830-962A-560C51C00BB1}" type="presParOf" srcId="{6EE2DDED-6445-4774-A875-081F7BA4FF17}" destId="{457497B2-DFA3-40D3-AC2C-2740B20E95EA}" srcOrd="6" destOrd="0" presId="urn:microsoft.com/office/officeart/2005/8/layout/target3"/>
    <dgm:cxn modelId="{F77C3820-B1F3-4144-8F26-9D7BA1D020AD}" type="presParOf" srcId="{6EE2DDED-6445-4774-A875-081F7BA4FF17}" destId="{744612BC-D442-4F38-A448-5759C205DC09}" srcOrd="7" destOrd="0" presId="urn:microsoft.com/office/officeart/2005/8/layout/target3"/>
    <dgm:cxn modelId="{806FA871-09EA-4D4F-9DBD-65653402F618}" type="presParOf" srcId="{6EE2DDED-6445-4774-A875-081F7BA4FF17}" destId="{5F46B9CB-3C9D-47C6-987C-E9A870091C85}" srcOrd="8" destOrd="0" presId="urn:microsoft.com/office/officeart/2005/8/layout/target3"/>
    <dgm:cxn modelId="{B21F3B69-B568-4476-98C3-01647CA4CE3D}" type="presParOf" srcId="{6EE2DDED-6445-4774-A875-081F7BA4FF17}" destId="{AA9825C5-A2A4-4D32-984B-D42CE76AFE43}" srcOrd="9" destOrd="0" presId="urn:microsoft.com/office/officeart/2005/8/layout/target3"/>
    <dgm:cxn modelId="{B71CFFA7-B64D-45FA-B2B8-4499D2A85C8D}" type="presParOf" srcId="{6EE2DDED-6445-4774-A875-081F7BA4FF17}" destId="{416057B8-BEEE-44DF-AE45-5CFF948E247A}" srcOrd="10" destOrd="0" presId="urn:microsoft.com/office/officeart/2005/8/layout/target3"/>
    <dgm:cxn modelId="{5FF279BE-7BC2-4BE8-B5CF-55686EFF9236}" type="presParOf" srcId="{6EE2DDED-6445-4774-A875-081F7BA4FF17}" destId="{FA544DD3-4DE6-4B42-B550-9FE0B1DCB873}" srcOrd="11" destOrd="0" presId="urn:microsoft.com/office/officeart/2005/8/layout/target3"/>
    <dgm:cxn modelId="{71B0BA50-C8A6-4BD4-8C52-DDBE0596EBBA}" type="presParOf" srcId="{6EE2DDED-6445-4774-A875-081F7BA4FF17}" destId="{28A51802-141F-414C-83A0-A553AE677CEA}" srcOrd="12" destOrd="0" presId="urn:microsoft.com/office/officeart/2005/8/layout/target3"/>
    <dgm:cxn modelId="{146A3F52-938D-4CCC-B0C9-0E8CBBBE1FD0}" type="presParOf" srcId="{6EE2DDED-6445-4774-A875-081F7BA4FF17}" destId="{F8A2125D-5E33-4D55-AF24-044A7EED3417}" srcOrd="13" destOrd="0" presId="urn:microsoft.com/office/officeart/2005/8/layout/target3"/>
    <dgm:cxn modelId="{54B0DCB4-5A2D-4A9A-AA62-DB9C5E437B5D}" type="presParOf" srcId="{6EE2DDED-6445-4774-A875-081F7BA4FF17}" destId="{500D8DD3-2DEC-47DD-A770-20654299997D}" srcOrd="14" destOrd="0" presId="urn:microsoft.com/office/officeart/2005/8/layout/target3"/>
    <dgm:cxn modelId="{8B96281F-D976-4B17-A973-64CA86E84C13}" type="presParOf" srcId="{6EE2DDED-6445-4774-A875-081F7BA4FF17}" destId="{4527B3E4-36FD-4E40-99B6-2BFB22736256}" srcOrd="15" destOrd="0" presId="urn:microsoft.com/office/officeart/2005/8/layout/targe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D09CEEA3-72F8-4461-9416-4F2B616870E4}" type="doc">
      <dgm:prSet loTypeId="urn:microsoft.com/office/officeart/2005/8/layout/vList2" loCatId="list" qsTypeId="urn:microsoft.com/office/officeart/2005/8/quickstyle/simple1" qsCatId="simple" csTypeId="urn:microsoft.com/office/officeart/2005/8/colors/colorful5" csCatId="colorful"/>
      <dgm:spPr/>
      <dgm:t>
        <a:bodyPr/>
        <a:lstStyle/>
        <a:p>
          <a:endParaRPr lang="pt-BR"/>
        </a:p>
      </dgm:t>
    </dgm:pt>
    <dgm:pt modelId="{918ED356-0BC8-4360-84FC-5E6A3FFDA86E}">
      <dgm:prSet custT="1"/>
      <dgm:spPr/>
      <dgm:t>
        <a:bodyPr/>
        <a:lstStyle/>
        <a:p>
          <a:pPr rtl="0"/>
          <a:r>
            <a:rPr lang="pt-BR" sz="2400" smtClean="0"/>
            <a:t>O interesse de Dewey pelo intuicionismo e cristianismo característico do transcendentalismo americano durou pouco. </a:t>
          </a:r>
          <a:endParaRPr lang="pt-BR" sz="2400"/>
        </a:p>
      </dgm:t>
    </dgm:pt>
    <dgm:pt modelId="{49B9EC83-BF60-4872-9B1B-41B4ECECCB69}" type="parTrans" cxnId="{6826BC50-F72D-4922-81AC-3FEACC77906D}">
      <dgm:prSet/>
      <dgm:spPr/>
      <dgm:t>
        <a:bodyPr/>
        <a:lstStyle/>
        <a:p>
          <a:endParaRPr lang="pt-BR"/>
        </a:p>
      </dgm:t>
    </dgm:pt>
    <dgm:pt modelId="{857BC600-3DBF-4823-A74B-BCB88662E883}" type="sibTrans" cxnId="{6826BC50-F72D-4922-81AC-3FEACC77906D}">
      <dgm:prSet/>
      <dgm:spPr/>
      <dgm:t>
        <a:bodyPr/>
        <a:lstStyle/>
        <a:p>
          <a:endParaRPr lang="pt-BR"/>
        </a:p>
      </dgm:t>
    </dgm:pt>
    <dgm:pt modelId="{7DABAA76-5BEB-4318-9D97-80364F9066DB}">
      <dgm:prSet custT="1"/>
      <dgm:spPr/>
      <dgm:t>
        <a:bodyPr/>
        <a:lstStyle/>
        <a:p>
          <a:pPr rtl="0"/>
          <a:r>
            <a:rPr lang="pt-BR" sz="2000" dirty="0" smtClean="0"/>
            <a:t>Em relação ao cristianismo, Dewey relata em seu artigo autobiográfico que “as contendas que surgiram posteriormente entre a aceitação da fé e da rejeição das crenças tradicionais e institucionais vieram de experiências pessoais e não dos efeitos da instrução filosófica” (DEWEY, 1998, p.15).</a:t>
          </a:r>
          <a:endParaRPr lang="pt-BR" sz="2000" dirty="0"/>
        </a:p>
      </dgm:t>
    </dgm:pt>
    <dgm:pt modelId="{2452F5FD-98A1-4742-8DAC-1D3AE2DBF635}" type="parTrans" cxnId="{FC4FD38A-C4DA-4723-B049-CB78B810977A}">
      <dgm:prSet/>
      <dgm:spPr/>
      <dgm:t>
        <a:bodyPr/>
        <a:lstStyle/>
        <a:p>
          <a:endParaRPr lang="pt-BR"/>
        </a:p>
      </dgm:t>
    </dgm:pt>
    <dgm:pt modelId="{D759D370-6432-4063-95B1-6C99B9D2C0D4}" type="sibTrans" cxnId="{FC4FD38A-C4DA-4723-B049-CB78B810977A}">
      <dgm:prSet/>
      <dgm:spPr/>
      <dgm:t>
        <a:bodyPr/>
        <a:lstStyle/>
        <a:p>
          <a:endParaRPr lang="pt-BR"/>
        </a:p>
      </dgm:t>
    </dgm:pt>
    <dgm:pt modelId="{A2E3685E-33F2-4150-AC96-029D945A0A55}" type="pres">
      <dgm:prSet presAssocID="{D09CEEA3-72F8-4461-9416-4F2B616870E4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pt-BR"/>
        </a:p>
      </dgm:t>
    </dgm:pt>
    <dgm:pt modelId="{E3B37F0A-BF64-446F-8713-A4413543E8FC}" type="pres">
      <dgm:prSet presAssocID="{918ED356-0BC8-4360-84FC-5E6A3FFDA86E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78D0AE82-3A58-49E4-A969-5345A7A5E42A}" type="pres">
      <dgm:prSet presAssocID="{857BC600-3DBF-4823-A74B-BCB88662E883}" presName="spacer" presStyleCnt="0"/>
      <dgm:spPr/>
    </dgm:pt>
    <dgm:pt modelId="{664D783A-147B-405D-8BE4-307F97EE0E93}" type="pres">
      <dgm:prSet presAssocID="{7DABAA76-5BEB-4318-9D97-80364F9066DB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pt-BR"/>
        </a:p>
      </dgm:t>
    </dgm:pt>
  </dgm:ptLst>
  <dgm:cxnLst>
    <dgm:cxn modelId="{952F934F-302F-4819-8043-860ED71C6972}" type="presOf" srcId="{918ED356-0BC8-4360-84FC-5E6A3FFDA86E}" destId="{E3B37F0A-BF64-446F-8713-A4413543E8FC}" srcOrd="0" destOrd="0" presId="urn:microsoft.com/office/officeart/2005/8/layout/vList2"/>
    <dgm:cxn modelId="{F21C7E82-E269-4B4D-937C-717D0B9AE45A}" type="presOf" srcId="{7DABAA76-5BEB-4318-9D97-80364F9066DB}" destId="{664D783A-147B-405D-8BE4-307F97EE0E93}" srcOrd="0" destOrd="0" presId="urn:microsoft.com/office/officeart/2005/8/layout/vList2"/>
    <dgm:cxn modelId="{6826BC50-F72D-4922-81AC-3FEACC77906D}" srcId="{D09CEEA3-72F8-4461-9416-4F2B616870E4}" destId="{918ED356-0BC8-4360-84FC-5E6A3FFDA86E}" srcOrd="0" destOrd="0" parTransId="{49B9EC83-BF60-4872-9B1B-41B4ECECCB69}" sibTransId="{857BC600-3DBF-4823-A74B-BCB88662E883}"/>
    <dgm:cxn modelId="{FC4FD38A-C4DA-4723-B049-CB78B810977A}" srcId="{D09CEEA3-72F8-4461-9416-4F2B616870E4}" destId="{7DABAA76-5BEB-4318-9D97-80364F9066DB}" srcOrd="1" destOrd="0" parTransId="{2452F5FD-98A1-4742-8DAC-1D3AE2DBF635}" sibTransId="{D759D370-6432-4063-95B1-6C99B9D2C0D4}"/>
    <dgm:cxn modelId="{11748CFE-7E64-4196-A8FE-26FA31AE433D}" type="presOf" srcId="{D09CEEA3-72F8-4461-9416-4F2B616870E4}" destId="{A2E3685E-33F2-4150-AC96-029D945A0A55}" srcOrd="0" destOrd="0" presId="urn:microsoft.com/office/officeart/2005/8/layout/vList2"/>
    <dgm:cxn modelId="{F9E86FF6-22AE-4D26-B5EB-1F1ED02E6F9D}" type="presParOf" srcId="{A2E3685E-33F2-4150-AC96-029D945A0A55}" destId="{E3B37F0A-BF64-446F-8713-A4413543E8FC}" srcOrd="0" destOrd="0" presId="urn:microsoft.com/office/officeart/2005/8/layout/vList2"/>
    <dgm:cxn modelId="{DED5937B-4022-4FC3-ACC0-AC1D6713A988}" type="presParOf" srcId="{A2E3685E-33F2-4150-AC96-029D945A0A55}" destId="{78D0AE82-3A58-49E4-A969-5345A7A5E42A}" srcOrd="1" destOrd="0" presId="urn:microsoft.com/office/officeart/2005/8/layout/vList2"/>
    <dgm:cxn modelId="{F53A3381-3019-40DB-8F25-30C41F11DC65}" type="presParOf" srcId="{A2E3685E-33F2-4150-AC96-029D945A0A55}" destId="{664D783A-147B-405D-8BE4-307F97EE0E93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F993FF6-7D71-4D96-9475-7419F5D5E5C9}">
      <dsp:nvSpPr>
        <dsp:cNvPr id="0" name=""/>
        <dsp:cNvSpPr/>
      </dsp:nvSpPr>
      <dsp:spPr>
        <a:xfrm>
          <a:off x="10339" y="733371"/>
          <a:ext cx="3090445" cy="2723454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800" kern="1200" dirty="0" smtClean="0"/>
            <a:t>O primeiro vai desde suas primeiras publicações, ainda sob influência do transcendentalismo americano, até aproximadamente a publicação de </a:t>
          </a:r>
          <a:r>
            <a:rPr lang="pt-BR" sz="1800" kern="1200" dirty="0" err="1" smtClean="0"/>
            <a:t>Studies</a:t>
          </a:r>
          <a:r>
            <a:rPr lang="pt-BR" sz="1800" kern="1200" dirty="0" smtClean="0"/>
            <a:t> in </a:t>
          </a:r>
          <a:r>
            <a:rPr lang="pt-BR" sz="1800" kern="1200" dirty="0" err="1" smtClean="0"/>
            <a:t>Logical</a:t>
          </a:r>
          <a:r>
            <a:rPr lang="pt-BR" sz="1800" kern="1200" dirty="0" smtClean="0"/>
            <a:t> </a:t>
          </a:r>
          <a:r>
            <a:rPr lang="pt-BR" sz="1800" kern="1200" dirty="0" err="1" smtClean="0"/>
            <a:t>Theory</a:t>
          </a:r>
          <a:r>
            <a:rPr lang="pt-BR" sz="1800" kern="1200" dirty="0" smtClean="0"/>
            <a:t> (1903), que marcou a viragem </a:t>
          </a:r>
          <a:r>
            <a:rPr lang="pt-BR" sz="1800" kern="1200" dirty="0" err="1" smtClean="0"/>
            <a:t>pragmatista</a:t>
          </a:r>
          <a:r>
            <a:rPr lang="pt-BR" sz="1800" kern="1200" dirty="0" smtClean="0"/>
            <a:t> de Dewey. </a:t>
          </a:r>
          <a:endParaRPr lang="pt-BR" sz="1800" kern="1200" dirty="0"/>
        </a:p>
      </dsp:txBody>
      <dsp:txXfrm>
        <a:off x="90106" y="813138"/>
        <a:ext cx="2930911" cy="2563920"/>
      </dsp:txXfrm>
    </dsp:sp>
    <dsp:sp modelId="{985DF07C-F1FE-44F6-BCFD-C87D89FBC266}">
      <dsp:nvSpPr>
        <dsp:cNvPr id="0" name=""/>
        <dsp:cNvSpPr/>
      </dsp:nvSpPr>
      <dsp:spPr>
        <a:xfrm>
          <a:off x="3409829" y="1711883"/>
          <a:ext cx="655174" cy="766430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t-BR" sz="1400" kern="1200"/>
        </a:p>
      </dsp:txBody>
      <dsp:txXfrm>
        <a:off x="3409829" y="1865169"/>
        <a:ext cx="458622" cy="459858"/>
      </dsp:txXfrm>
    </dsp:sp>
    <dsp:sp modelId="{85CBE496-4AE3-4E74-AFD4-6312729546A8}">
      <dsp:nvSpPr>
        <dsp:cNvPr id="0" name=""/>
        <dsp:cNvSpPr/>
      </dsp:nvSpPr>
      <dsp:spPr>
        <a:xfrm>
          <a:off x="4336962" y="733371"/>
          <a:ext cx="3090445" cy="2723454"/>
        </a:xfrm>
        <a:prstGeom prst="roundRect">
          <a:avLst>
            <a:gd name="adj" fmla="val 10000"/>
          </a:avLst>
        </a:prstGeom>
        <a:solidFill>
          <a:schemeClr val="accent4">
            <a:hueOff val="-6501581"/>
            <a:satOff val="30845"/>
            <a:lumOff val="-6667"/>
            <a:alphaOff val="0"/>
          </a:schemeClr>
        </a:solidFill>
        <a:ln w="285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800" kern="1200" dirty="0" smtClean="0"/>
            <a:t>A segunda fase corresponde às duas décadas seguintes, período em que Dewey desenvolveu sua filosofia da educação, pela qual ele é mais conhecido, e seu pragmatismo instrumentalista. </a:t>
          </a:r>
          <a:endParaRPr lang="pt-BR" sz="1800" kern="1200" dirty="0"/>
        </a:p>
      </dsp:txBody>
      <dsp:txXfrm>
        <a:off x="4416729" y="813138"/>
        <a:ext cx="2930911" cy="2563920"/>
      </dsp:txXfrm>
    </dsp:sp>
    <dsp:sp modelId="{228F5072-84D7-4014-A0AA-10E88D730DD6}">
      <dsp:nvSpPr>
        <dsp:cNvPr id="0" name=""/>
        <dsp:cNvSpPr/>
      </dsp:nvSpPr>
      <dsp:spPr>
        <a:xfrm>
          <a:off x="7736452" y="1711883"/>
          <a:ext cx="655174" cy="766430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-13003162"/>
            <a:satOff val="61689"/>
            <a:lumOff val="-13333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t-BR" sz="1400" kern="1200"/>
        </a:p>
      </dsp:txBody>
      <dsp:txXfrm>
        <a:off x="7736452" y="1865169"/>
        <a:ext cx="458622" cy="459858"/>
      </dsp:txXfrm>
    </dsp:sp>
    <dsp:sp modelId="{6D81647E-2F14-42A3-8F26-9DB5B4F8DF64}">
      <dsp:nvSpPr>
        <dsp:cNvPr id="0" name=""/>
        <dsp:cNvSpPr/>
      </dsp:nvSpPr>
      <dsp:spPr>
        <a:xfrm>
          <a:off x="8663586" y="733371"/>
          <a:ext cx="3090445" cy="2723454"/>
        </a:xfrm>
        <a:prstGeom prst="roundRect">
          <a:avLst>
            <a:gd name="adj" fmla="val 10000"/>
          </a:avLst>
        </a:prstGeom>
        <a:solidFill>
          <a:schemeClr val="accent4">
            <a:hueOff val="-13003162"/>
            <a:satOff val="61689"/>
            <a:lumOff val="-13333"/>
            <a:alphaOff val="0"/>
          </a:schemeClr>
        </a:solidFill>
        <a:ln w="285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800" kern="1200" smtClean="0"/>
            <a:t>O início da terceira fase é demarcado pela publicação de Experience and Nature (1925), período em que Dewey reexamina suas teorias filosóficas a luz de diversas críticas.</a:t>
          </a:r>
          <a:endParaRPr lang="pt-BR" sz="1800" kern="1200"/>
        </a:p>
      </dsp:txBody>
      <dsp:txXfrm>
        <a:off x="8743353" y="813138"/>
        <a:ext cx="2930911" cy="256392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3FD3AD0-056C-40FF-8710-0D6821AC4D43}">
      <dsp:nvSpPr>
        <dsp:cNvPr id="0" name=""/>
        <dsp:cNvSpPr/>
      </dsp:nvSpPr>
      <dsp:spPr>
        <a:xfrm>
          <a:off x="-5629" y="0"/>
          <a:ext cx="5622878" cy="5622878"/>
        </a:xfrm>
        <a:prstGeom prst="pie">
          <a:avLst>
            <a:gd name="adj1" fmla="val 5400000"/>
            <a:gd name="adj2" fmla="val 1620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CC72A45-B857-439A-AE41-3D579050C884}">
      <dsp:nvSpPr>
        <dsp:cNvPr id="0" name=""/>
        <dsp:cNvSpPr/>
      </dsp:nvSpPr>
      <dsp:spPr>
        <a:xfrm>
          <a:off x="2794549" y="0"/>
          <a:ext cx="8211168" cy="5622878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800" kern="1200" dirty="0" smtClean="0"/>
            <a:t>A filosofia dominante nos Estados Unidos na época da entrada de Dewey na universidade era o empirismo britânico, sobretudo, aquele defendido por Locke.</a:t>
          </a:r>
          <a:endParaRPr lang="pt-BR" sz="1800" kern="1200" dirty="0"/>
        </a:p>
      </dsp:txBody>
      <dsp:txXfrm>
        <a:off x="2794549" y="0"/>
        <a:ext cx="8211168" cy="1194861"/>
      </dsp:txXfrm>
    </dsp:sp>
    <dsp:sp modelId="{3BE631BA-3CDA-45CE-9F70-33ADD38375DA}">
      <dsp:nvSpPr>
        <dsp:cNvPr id="0" name=""/>
        <dsp:cNvSpPr/>
      </dsp:nvSpPr>
      <dsp:spPr>
        <a:xfrm>
          <a:off x="732373" y="1194861"/>
          <a:ext cx="4146872" cy="4146872"/>
        </a:xfrm>
        <a:prstGeom prst="pie">
          <a:avLst>
            <a:gd name="adj1" fmla="val 5400000"/>
            <a:gd name="adj2" fmla="val 16200000"/>
          </a:avLst>
        </a:prstGeom>
        <a:solidFill>
          <a:schemeClr val="accent5">
            <a:hueOff val="819071"/>
            <a:satOff val="-17988"/>
            <a:lumOff val="4575"/>
            <a:alphaOff val="0"/>
          </a:schemeClr>
        </a:solidFill>
        <a:ln w="285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15151E0-1FF5-4709-AEE3-4CC036C3D49F}">
      <dsp:nvSpPr>
        <dsp:cNvPr id="0" name=""/>
        <dsp:cNvSpPr/>
      </dsp:nvSpPr>
      <dsp:spPr>
        <a:xfrm>
          <a:off x="2805809" y="1194861"/>
          <a:ext cx="8188650" cy="4146872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accent5">
              <a:hueOff val="819071"/>
              <a:satOff val="-17988"/>
              <a:lumOff val="4575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800" kern="1200" dirty="0" smtClean="0"/>
            <a:t>Por trás desta filosofia havia uma concepção newtoniana de um mundo formado por entidades independentes e discretas, na qual tudo poderia ser explicado em termos de causa e efeito. </a:t>
          </a:r>
          <a:endParaRPr lang="pt-BR" sz="1800" kern="1200" dirty="0"/>
        </a:p>
      </dsp:txBody>
      <dsp:txXfrm>
        <a:off x="2805809" y="1194861"/>
        <a:ext cx="8188650" cy="1194861"/>
      </dsp:txXfrm>
    </dsp:sp>
    <dsp:sp modelId="{744612BC-D442-4F38-A448-5759C205DC09}">
      <dsp:nvSpPr>
        <dsp:cNvPr id="0" name=""/>
        <dsp:cNvSpPr/>
      </dsp:nvSpPr>
      <dsp:spPr>
        <a:xfrm>
          <a:off x="1470375" y="2389723"/>
          <a:ext cx="2670867" cy="2670867"/>
        </a:xfrm>
        <a:prstGeom prst="pie">
          <a:avLst>
            <a:gd name="adj1" fmla="val 5400000"/>
            <a:gd name="adj2" fmla="val 16200000"/>
          </a:avLst>
        </a:prstGeom>
        <a:solidFill>
          <a:schemeClr val="accent5">
            <a:hueOff val="1638143"/>
            <a:satOff val="-35975"/>
            <a:lumOff val="9150"/>
            <a:alphaOff val="0"/>
          </a:schemeClr>
        </a:solidFill>
        <a:ln w="285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F46B9CB-3C9D-47C6-987C-E9A870091C85}">
      <dsp:nvSpPr>
        <dsp:cNvPr id="0" name=""/>
        <dsp:cNvSpPr/>
      </dsp:nvSpPr>
      <dsp:spPr>
        <a:xfrm>
          <a:off x="2805809" y="2389723"/>
          <a:ext cx="8188650" cy="2670867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accent5">
              <a:hueOff val="1638143"/>
              <a:satOff val="-35975"/>
              <a:lumOff val="915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800" kern="1200" dirty="0" err="1" smtClean="0"/>
            <a:t>Marsh</a:t>
          </a:r>
          <a:r>
            <a:rPr lang="pt-BR" sz="1800" kern="1200" dirty="0" smtClean="0"/>
            <a:t> publicou em 1829 o </a:t>
          </a:r>
          <a:r>
            <a:rPr lang="pt-BR" sz="1800" kern="1200" dirty="0" err="1" smtClean="0"/>
            <a:t>Aid</a:t>
          </a:r>
          <a:r>
            <a:rPr lang="pt-BR" sz="1800" kern="1200" dirty="0" smtClean="0"/>
            <a:t> </a:t>
          </a:r>
          <a:r>
            <a:rPr lang="pt-BR" sz="1800" kern="1200" dirty="0" err="1" smtClean="0"/>
            <a:t>to</a:t>
          </a:r>
          <a:r>
            <a:rPr lang="pt-BR" sz="1800" kern="1200" dirty="0" smtClean="0"/>
            <a:t> </a:t>
          </a:r>
          <a:r>
            <a:rPr lang="pt-BR" sz="1800" kern="1200" dirty="0" err="1" smtClean="0"/>
            <a:t>Reflection</a:t>
          </a:r>
          <a:r>
            <a:rPr lang="pt-BR" sz="1800" kern="1200" dirty="0" smtClean="0"/>
            <a:t> de </a:t>
          </a:r>
          <a:r>
            <a:rPr lang="pt-BR" sz="1800" kern="1200" dirty="0" err="1" smtClean="0"/>
            <a:t>Coleridge</a:t>
          </a:r>
          <a:r>
            <a:rPr lang="pt-BR" sz="1800" kern="1200" dirty="0" smtClean="0"/>
            <a:t> e ainda escreveu uma introdução à obra na qual argumenta que </a:t>
          </a:r>
          <a:r>
            <a:rPr lang="pt-BR" sz="1800" kern="1200" dirty="0" err="1" smtClean="0"/>
            <a:t>Coleridge</a:t>
          </a:r>
          <a:r>
            <a:rPr lang="pt-BR" sz="1800" kern="1200" dirty="0" smtClean="0"/>
            <a:t> teria provado que a religião cristã é coerente com a filosofia.</a:t>
          </a:r>
          <a:endParaRPr lang="pt-BR" sz="1800" kern="1200" dirty="0"/>
        </a:p>
      </dsp:txBody>
      <dsp:txXfrm>
        <a:off x="2805809" y="2389723"/>
        <a:ext cx="8188650" cy="1194861"/>
      </dsp:txXfrm>
    </dsp:sp>
    <dsp:sp modelId="{416057B8-BEEE-44DF-AE45-5CFF948E247A}">
      <dsp:nvSpPr>
        <dsp:cNvPr id="0" name=""/>
        <dsp:cNvSpPr/>
      </dsp:nvSpPr>
      <dsp:spPr>
        <a:xfrm>
          <a:off x="2208378" y="3584584"/>
          <a:ext cx="1194861" cy="1194861"/>
        </a:xfrm>
        <a:prstGeom prst="pie">
          <a:avLst>
            <a:gd name="adj1" fmla="val 5400000"/>
            <a:gd name="adj2" fmla="val 16200000"/>
          </a:avLst>
        </a:prstGeom>
        <a:solidFill>
          <a:schemeClr val="accent5">
            <a:hueOff val="2457214"/>
            <a:satOff val="-53963"/>
            <a:lumOff val="13725"/>
            <a:alphaOff val="0"/>
          </a:schemeClr>
        </a:solidFill>
        <a:ln w="285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A544DD3-4DE6-4B42-B550-9FE0B1DCB873}">
      <dsp:nvSpPr>
        <dsp:cNvPr id="0" name=""/>
        <dsp:cNvSpPr/>
      </dsp:nvSpPr>
      <dsp:spPr>
        <a:xfrm>
          <a:off x="2805809" y="3584584"/>
          <a:ext cx="8188650" cy="1194861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accent5">
              <a:hueOff val="2457214"/>
              <a:satOff val="-53963"/>
              <a:lumOff val="13725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8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Colerigde</a:t>
          </a:r>
          <a:r>
            <a:rPr lang="pt-BR" sz="1800" kern="1200" dirty="0" smtClean="0">
              <a:latin typeface="Arial" panose="020B0604020202020204" pitchFamily="34" charset="0"/>
              <a:cs typeface="Arial" panose="020B0604020202020204" pitchFamily="34" charset="0"/>
            </a:rPr>
            <a:t> argumentava que a justificação da fé não poderia ser feita observado o mundo fenomênico, mas que – ao invés disso – a fé deveria ser justificada por via da introspecção e intuição, isto é, através da análise da mente e das ideias inatas, que são imediatamente acessíveis e que revelariam as “leis do nosso ser”.</a:t>
          </a:r>
          <a:endParaRPr lang="pt-BR" sz="18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2805809" y="3584584"/>
        <a:ext cx="8188650" cy="1194861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3B37F0A-BF64-446F-8713-A4413543E8FC}">
      <dsp:nvSpPr>
        <dsp:cNvPr id="0" name=""/>
        <dsp:cNvSpPr/>
      </dsp:nvSpPr>
      <dsp:spPr>
        <a:xfrm>
          <a:off x="0" y="160286"/>
          <a:ext cx="10573015" cy="1368900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400" kern="1200" smtClean="0"/>
            <a:t>O interesse de Dewey pelo intuicionismo e cristianismo característico do transcendentalismo americano durou pouco. </a:t>
          </a:r>
          <a:endParaRPr lang="pt-BR" sz="2400" kern="1200"/>
        </a:p>
      </dsp:txBody>
      <dsp:txXfrm>
        <a:off x="66824" y="227110"/>
        <a:ext cx="10439367" cy="1235252"/>
      </dsp:txXfrm>
    </dsp:sp>
    <dsp:sp modelId="{664D783A-147B-405D-8BE4-307F97EE0E93}">
      <dsp:nvSpPr>
        <dsp:cNvPr id="0" name=""/>
        <dsp:cNvSpPr/>
      </dsp:nvSpPr>
      <dsp:spPr>
        <a:xfrm>
          <a:off x="0" y="1716387"/>
          <a:ext cx="10573015" cy="1368900"/>
        </a:xfrm>
        <a:prstGeom prst="roundRect">
          <a:avLst/>
        </a:prstGeom>
        <a:solidFill>
          <a:schemeClr val="accent5">
            <a:hueOff val="2457214"/>
            <a:satOff val="-53963"/>
            <a:lumOff val="13725"/>
            <a:alphaOff val="0"/>
          </a:schemeClr>
        </a:solidFill>
        <a:ln w="285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000" kern="1200" dirty="0" smtClean="0"/>
            <a:t>Em relação ao cristianismo, Dewey relata em seu artigo autobiográfico que “as contendas que surgiram posteriormente entre a aceitação da fé e da rejeição das crenças tradicionais e institucionais vieram de experiências pessoais e não dos efeitos da instrução filosófica” (DEWEY, 1998, p.15).</a:t>
          </a:r>
          <a:endParaRPr lang="pt-BR" sz="2000" kern="1200" dirty="0"/>
        </a:p>
      </dsp:txBody>
      <dsp:txXfrm>
        <a:off x="66824" y="1783211"/>
        <a:ext cx="10439367" cy="123525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228601"/>
            <a:ext cx="10363200" cy="4571999"/>
          </a:xfrm>
        </p:spPr>
        <p:txBody>
          <a:bodyPr anchor="ctr">
            <a:noAutofit/>
          </a:bodyPr>
          <a:lstStyle>
            <a:lvl1pPr>
              <a:lnSpc>
                <a:spcPct val="100000"/>
              </a:lnSpc>
              <a:defRPr sz="8800" spc="-80" baseline="0">
                <a:solidFill>
                  <a:schemeClr val="tx1"/>
                </a:solidFill>
              </a:defRPr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9600" y="4800600"/>
            <a:ext cx="9144000" cy="914400"/>
          </a:xfrm>
        </p:spPr>
        <p:txBody>
          <a:bodyPr/>
          <a:lstStyle>
            <a:lvl1pPr marL="0" indent="0" algn="l">
              <a:buNone/>
              <a:defRPr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9/18/2020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12001499" y="4846320"/>
            <a:ext cx="190501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12001499" y="0"/>
            <a:ext cx="190501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9/18/2020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9/18/2020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9/18/2020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447801"/>
            <a:ext cx="10363200" cy="4321175"/>
          </a:xfrm>
        </p:spPr>
        <p:txBody>
          <a:bodyPr anchor="ctr">
            <a:noAutofit/>
          </a:bodyPr>
          <a:lstStyle>
            <a:lvl1pPr algn="l">
              <a:lnSpc>
                <a:spcPct val="100000"/>
              </a:lnSpc>
              <a:defRPr sz="8800" b="0" cap="all" spc="-80" baseline="0">
                <a:solidFill>
                  <a:schemeClr val="tx1"/>
                </a:solidFill>
              </a:defRPr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228601"/>
            <a:ext cx="10363200" cy="1066800"/>
          </a:xfrm>
        </p:spPr>
        <p:txBody>
          <a:bodyPr anchor="b"/>
          <a:lstStyle>
            <a:lvl1pPr marL="0" indent="0">
              <a:buNone/>
              <a:defRPr sz="2000"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9/18/2020</a:t>
            </a:fld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174240" y="1574800"/>
            <a:ext cx="438912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86880" y="1574800"/>
            <a:ext cx="438912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9/18/2020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70176" y="1572768"/>
            <a:ext cx="4389120" cy="639762"/>
          </a:xfrm>
        </p:spPr>
        <p:txBody>
          <a:bodyPr anchor="b">
            <a:noAutofit/>
          </a:bodyPr>
          <a:lstStyle>
            <a:lvl1pPr marL="0" indent="0">
              <a:buNone/>
              <a:defRPr sz="1800" b="0" cap="all" spc="10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170176" y="2259366"/>
            <a:ext cx="438912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790944" y="1572768"/>
            <a:ext cx="4389120" cy="639762"/>
          </a:xfrm>
        </p:spPr>
        <p:txBody>
          <a:bodyPr anchor="b">
            <a:noAutofit/>
          </a:bodyPr>
          <a:lstStyle>
            <a:lvl1pPr marL="0" indent="0">
              <a:buNone/>
              <a:defRPr lang="en-US" sz="1800" b="0" kern="1200" cap="all" spc="100" baseline="0" dirty="0" smtClean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</a:pPr>
            <a:r>
              <a:rPr lang="pt-BR" smtClean="0"/>
              <a:t>Clique para editar o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790944" y="2259366"/>
            <a:ext cx="438912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9/18/2020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9/18/2020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9/18/2020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1600200"/>
            <a:ext cx="6815667" cy="44805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600200"/>
            <a:ext cx="4011084" cy="4480560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9/18/2020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2001499" y="4846320"/>
            <a:ext cx="190501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-1" y="0"/>
            <a:ext cx="12001169" cy="4846320"/>
          </a:xfrm>
          <a:solidFill>
            <a:schemeClr val="bg1">
              <a:lumMod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 smtClean="0"/>
              <a:t>Clique no ícone para adicionar uma imagem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5715000"/>
            <a:ext cx="10871200" cy="4572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9/18/2020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609600" y="4953000"/>
            <a:ext cx="10871200" cy="762000"/>
          </a:xfrm>
        </p:spPr>
        <p:txBody>
          <a:bodyPr anchor="t">
            <a:normAutofit/>
          </a:bodyPr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12001499" y="0"/>
            <a:ext cx="190501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152718"/>
            <a:ext cx="7721600" cy="13716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752601"/>
            <a:ext cx="101600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172201"/>
            <a:ext cx="4572000" cy="304800"/>
          </a:xfrm>
          <a:prstGeom prst="rect">
            <a:avLst/>
          </a:prstGeom>
        </p:spPr>
        <p:txBody>
          <a:bodyPr vert="horz" lIns="91440" tIns="45720" rIns="91440" bIns="0" rtlCol="0" anchor="b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48A87A34-81AB-432B-8DAE-1953F412C126}" type="datetimeFigureOut">
              <a:rPr lang="en-US" smtClean="0"/>
              <a:pPr/>
              <a:t>9/18/2020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0" y="6492876"/>
            <a:ext cx="4572000" cy="28384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 rot="16200000">
            <a:off x="11189124" y="5824644"/>
            <a:ext cx="1315721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400" b="1">
                <a:solidFill>
                  <a:schemeClr val="tx2"/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‹nº›</a:t>
            </a:fld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12001499" y="0"/>
            <a:ext cx="190501" cy="13716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2001499" y="1371600"/>
            <a:ext cx="190501" cy="54864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4" r:id="rId1"/>
    <p:sldLayoutId id="2147483725" r:id="rId2"/>
    <p:sldLayoutId id="2147483726" r:id="rId3"/>
    <p:sldLayoutId id="2147483727" r:id="rId4"/>
    <p:sldLayoutId id="2147483728" r:id="rId5"/>
    <p:sldLayoutId id="2147483729" r:id="rId6"/>
    <p:sldLayoutId id="2147483730" r:id="rId7"/>
    <p:sldLayoutId id="2147483731" r:id="rId8"/>
    <p:sldLayoutId id="2147483732" r:id="rId9"/>
    <p:sldLayoutId id="2147483733" r:id="rId10"/>
    <p:sldLayoutId id="2147483734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3600" kern="1200" cap="all" spc="-6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spcAft>
          <a:spcPts val="600"/>
        </a:spcAft>
        <a:buFont typeface="Arial" pitchFamily="34" charset="0"/>
        <a:buNone/>
        <a:defRPr sz="20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0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orcid.org/0000-0001-7498-4637" TargetMode="Externa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mailto:marcia.borges.silveira@gmail.com" TargetMode="External"/><Relationship Id="rId2" Type="http://schemas.openxmlformats.org/officeDocument/2006/relationships/hyperlink" Target="mailto:miriammarinho@id.uff.br" TargetMode="Externa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93B7D0A9-5382-49E0-AAA5-8D26BD9403C2}"/>
              </a:ext>
            </a:extLst>
          </p:cNvPr>
          <p:cNvSpPr txBox="1">
            <a:spLocks/>
          </p:cNvSpPr>
          <p:nvPr/>
        </p:nvSpPr>
        <p:spPr>
          <a:xfrm>
            <a:off x="1629390" y="1924483"/>
            <a:ext cx="8689976" cy="858454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spcBef>
                <a:spcPct val="0"/>
              </a:spcBef>
              <a:buNone/>
              <a:defRPr sz="3600" kern="1200" cap="all" spc="-6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sz="6000" dirty="0" smtClean="0">
                <a:latin typeface="Arial Black" panose="020B0A04020102020204" pitchFamily="34" charset="0"/>
              </a:rPr>
              <a:t>Pensamentos DE JOHN DEWEY</a:t>
            </a:r>
            <a:endParaRPr lang="pt-BR" sz="6000" dirty="0">
              <a:latin typeface="Arial Black" panose="020B0A04020102020204" pitchFamily="34" charset="0"/>
            </a:endParaRP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xmlns="" id="{7204DD7F-44A2-42A9-8CA0-74160D054B4B}"/>
              </a:ext>
            </a:extLst>
          </p:cNvPr>
          <p:cNvSpPr txBox="1">
            <a:spLocks/>
          </p:cNvSpPr>
          <p:nvPr/>
        </p:nvSpPr>
        <p:spPr>
          <a:xfrm>
            <a:off x="1371456" y="4427289"/>
            <a:ext cx="9232851" cy="1371599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spcBef>
                <a:spcPct val="20000"/>
              </a:spcBef>
              <a:spcAft>
                <a:spcPts val="600"/>
              </a:spcAft>
              <a:buFont typeface="Arial" pitchFamily="34" charset="0"/>
              <a:buNone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pt-BR" sz="2800" dirty="0" smtClean="0"/>
              <a:t>Universidade Federal Fluminense</a:t>
            </a:r>
          </a:p>
          <a:p>
            <a:pPr algn="ctr"/>
            <a:r>
              <a:rPr lang="pt-BR" sz="2800" dirty="0" smtClean="0"/>
              <a:t>Escola de Enfermagem Aurora de Afonso Costa</a:t>
            </a: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10485625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2"/>
          <p:cNvSpPr txBox="1">
            <a:spLocks/>
          </p:cNvSpPr>
          <p:nvPr/>
        </p:nvSpPr>
        <p:spPr>
          <a:xfrm>
            <a:off x="500063" y="204713"/>
            <a:ext cx="10445441" cy="4821357"/>
          </a:xfrm>
          <a:prstGeom prst="rect">
            <a:avLst/>
          </a:prstGeom>
        </p:spPr>
        <p:txBody>
          <a:bodyPr>
            <a:normAutofit fontScale="77500" lnSpcReduction="20000"/>
          </a:bodyPr>
          <a:lstStyle>
            <a:lvl1pPr marL="0" indent="0" algn="l" defTabSz="914400" rtl="0" eaLnBrk="1" latinLnBrk="0" hangingPunct="1">
              <a:spcBef>
                <a:spcPct val="20000"/>
              </a:spcBef>
              <a:spcAft>
                <a:spcPts val="600"/>
              </a:spcAft>
              <a:buFont typeface="Arial" pitchFamily="34" charset="0"/>
              <a:buNone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spcAft>
                <a:spcPts val="0"/>
              </a:spcAft>
              <a:defRPr/>
            </a:pPr>
            <a:r>
              <a:rPr lang="pt-BR" sz="2600" dirty="0" smtClean="0"/>
              <a:t>Créditos</a:t>
            </a:r>
          </a:p>
          <a:p>
            <a:pPr marL="265176" indent="-265176" algn="ctr">
              <a:spcAft>
                <a:spcPts val="0"/>
              </a:spcAft>
              <a:buFont typeface="Wingdings 2"/>
              <a:buChar char=""/>
              <a:defRPr/>
            </a:pPr>
            <a:endParaRPr lang="pt-BR" dirty="0"/>
          </a:p>
          <a:p>
            <a:pPr marL="265176" indent="-265176" algn="ctr">
              <a:spcAft>
                <a:spcPts val="0"/>
              </a:spcAft>
              <a:buFont typeface="Wingdings 2"/>
              <a:buChar char=""/>
              <a:defRPr/>
            </a:pPr>
            <a:r>
              <a:rPr lang="pt-BR" dirty="0" smtClean="0"/>
              <a:t>Universidade Federal Fluminense/UFF</a:t>
            </a:r>
          </a:p>
          <a:p>
            <a:pPr marL="265176" indent="-265176" algn="ctr">
              <a:spcAft>
                <a:spcPts val="0"/>
              </a:spcAft>
              <a:buFont typeface="Wingdings 2" pitchFamily="18" charset="2"/>
              <a:buNone/>
              <a:defRPr/>
            </a:pPr>
            <a:r>
              <a:rPr lang="pt-BR" dirty="0" smtClean="0"/>
              <a:t> </a:t>
            </a:r>
          </a:p>
          <a:p>
            <a:pPr marL="265176" indent="-265176" algn="ctr">
              <a:spcAft>
                <a:spcPts val="0"/>
              </a:spcAft>
              <a:buFont typeface="Wingdings 2"/>
              <a:buChar char=""/>
              <a:defRPr/>
            </a:pPr>
            <a:r>
              <a:rPr lang="pt-BR" dirty="0" smtClean="0"/>
              <a:t>Escola de Enfermagem Aurora de Afonso Costa/EEAAC</a:t>
            </a:r>
          </a:p>
          <a:p>
            <a:pPr marL="265176" indent="-265176" algn="ctr">
              <a:spcAft>
                <a:spcPts val="0"/>
              </a:spcAft>
              <a:buFont typeface="Wingdings 2"/>
              <a:buChar char=""/>
              <a:defRPr/>
            </a:pPr>
            <a:endParaRPr lang="pt-BR" dirty="0" smtClean="0"/>
          </a:p>
          <a:p>
            <a:pPr marL="265176" indent="-265176" algn="ctr">
              <a:spcAft>
                <a:spcPts val="0"/>
              </a:spcAft>
              <a:buFont typeface="Wingdings 2"/>
              <a:buChar char=""/>
              <a:defRPr/>
            </a:pPr>
            <a:r>
              <a:rPr lang="pt-BR" dirty="0" smtClean="0"/>
              <a:t>Departamento de Fundamentos de Enfermagem e Administração/MFE</a:t>
            </a:r>
          </a:p>
          <a:p>
            <a:pPr marL="265176" indent="-265176" algn="ctr">
              <a:spcAft>
                <a:spcPts val="0"/>
              </a:spcAft>
              <a:buFont typeface="Wingdings 2" pitchFamily="18" charset="2"/>
              <a:buNone/>
              <a:defRPr/>
            </a:pPr>
            <a:endParaRPr lang="pt-BR" dirty="0" smtClean="0"/>
          </a:p>
          <a:p>
            <a:pPr marL="265176" indent="-265176" algn="ctr">
              <a:spcAft>
                <a:spcPts val="0"/>
              </a:spcAft>
              <a:buFont typeface="Wingdings 2"/>
              <a:buChar char=""/>
              <a:defRPr/>
            </a:pPr>
            <a:r>
              <a:rPr lang="pt-BR" dirty="0" err="1" smtClean="0"/>
              <a:t>Progama</a:t>
            </a:r>
            <a:r>
              <a:rPr lang="pt-BR" dirty="0" smtClean="0"/>
              <a:t> Interinstitucional no Ensino da Enfermagem, Educação e Gerência- ação interdisciplinar em saúde – PROEX</a:t>
            </a:r>
          </a:p>
          <a:p>
            <a:pPr marL="265176" indent="-265176" algn="ctr">
              <a:spcAft>
                <a:spcPts val="0"/>
              </a:spcAft>
              <a:buFont typeface="Wingdings 2"/>
              <a:buChar char=""/>
              <a:defRPr/>
            </a:pPr>
            <a:endParaRPr lang="pt-BR" dirty="0" smtClean="0"/>
          </a:p>
          <a:p>
            <a:pPr marL="265176" indent="-265176" algn="ctr">
              <a:spcAft>
                <a:spcPts val="0"/>
              </a:spcAft>
              <a:buFont typeface="Wingdings 2"/>
              <a:buChar char=""/>
              <a:defRPr/>
            </a:pPr>
            <a:r>
              <a:rPr lang="pt-BR" dirty="0" smtClean="0"/>
              <a:t>Coordenação: </a:t>
            </a:r>
            <a:r>
              <a:rPr lang="pt-BR" dirty="0" err="1" smtClean="0"/>
              <a:t>Drª</a:t>
            </a:r>
            <a:r>
              <a:rPr lang="pt-BR" dirty="0" smtClean="0"/>
              <a:t> Miriam Marinho </a:t>
            </a:r>
            <a:r>
              <a:rPr lang="pt-BR" dirty="0" err="1" smtClean="0"/>
              <a:t>Chrizostimo</a:t>
            </a:r>
            <a:endParaRPr lang="pt-BR" dirty="0" smtClean="0"/>
          </a:p>
          <a:p>
            <a:pPr marL="265176" indent="-265176" algn="ctr">
              <a:spcAft>
                <a:spcPts val="0"/>
              </a:spcAft>
              <a:buFont typeface="Wingdings 2"/>
              <a:buChar char=""/>
              <a:defRPr/>
            </a:pPr>
            <a:endParaRPr lang="pt-BR" dirty="0" smtClean="0"/>
          </a:p>
          <a:p>
            <a:pPr marL="265176" indent="-265176" algn="ctr">
              <a:spcAft>
                <a:spcPts val="0"/>
              </a:spcAft>
              <a:buFont typeface="Wingdings 2"/>
              <a:buChar char=""/>
              <a:defRPr/>
            </a:pPr>
            <a:r>
              <a:rPr lang="pt-BR" dirty="0" smtClean="0"/>
              <a:t>Grupo de Pesquisa - Gestão da Formação e Qualificação Profissional: Educação e Saúde (GESPRO/UFF) - </a:t>
            </a:r>
            <a:r>
              <a:rPr lang="pt-BR" dirty="0" err="1" smtClean="0"/>
              <a:t>PROPPi</a:t>
            </a:r>
            <a:endParaRPr lang="pt-BR" dirty="0" smtClean="0"/>
          </a:p>
          <a:p>
            <a:pPr marL="265176" indent="-265176" algn="ctr">
              <a:spcAft>
                <a:spcPts val="0"/>
              </a:spcAft>
              <a:buFont typeface="Wingdings 2" pitchFamily="18" charset="2"/>
              <a:buNone/>
              <a:defRPr/>
            </a:pPr>
            <a:endParaRPr lang="pt-BR" dirty="0" smtClean="0"/>
          </a:p>
          <a:p>
            <a:pPr marL="265176" indent="-265176" algn="ctr">
              <a:spcAft>
                <a:spcPts val="0"/>
              </a:spcAft>
              <a:buFont typeface="Wingdings 2"/>
              <a:buChar char=""/>
              <a:defRPr/>
            </a:pPr>
            <a:r>
              <a:rPr lang="pt-BR" dirty="0" smtClean="0"/>
              <a:t>Líderes: </a:t>
            </a:r>
          </a:p>
          <a:p>
            <a:pPr marL="265176" indent="-265176" algn="ctr">
              <a:spcAft>
                <a:spcPts val="0"/>
              </a:spcAft>
              <a:buFont typeface="Wingdings 2" pitchFamily="18" charset="2"/>
              <a:buNone/>
              <a:defRPr/>
            </a:pPr>
            <a:r>
              <a:rPr lang="pt-BR" dirty="0" smtClean="0"/>
              <a:t>		Dr.ª Miriam Marinho </a:t>
            </a:r>
            <a:r>
              <a:rPr lang="pt-BR" dirty="0" err="1" smtClean="0"/>
              <a:t>Chrizostimo</a:t>
            </a:r>
            <a:r>
              <a:rPr lang="pt-BR" dirty="0" smtClean="0"/>
              <a:t> </a:t>
            </a:r>
          </a:p>
          <a:p>
            <a:pPr marL="265176" indent="-265176" algn="ctr">
              <a:spcAft>
                <a:spcPts val="0"/>
              </a:spcAft>
              <a:buFont typeface="Wingdings 2" pitchFamily="18" charset="2"/>
              <a:buNone/>
              <a:defRPr/>
            </a:pPr>
            <a:r>
              <a:rPr lang="pt-BR" dirty="0" smtClean="0"/>
              <a:t>		Dr.ª Alessandra Conceição Leite Funchal Camacho</a:t>
            </a:r>
          </a:p>
          <a:p>
            <a:pPr marL="265176" indent="-265176" algn="ctr">
              <a:spcAft>
                <a:spcPts val="0"/>
              </a:spcAft>
              <a:buFont typeface="Wingdings 2" pitchFamily="18" charset="2"/>
              <a:buNone/>
              <a:defRPr/>
            </a:pPr>
            <a:endParaRPr lang="pt-BR" dirty="0"/>
          </a:p>
        </p:txBody>
      </p:sp>
      <p:pic>
        <p:nvPicPr>
          <p:cNvPr id="3" name="Image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6282" y="4885898"/>
            <a:ext cx="1139834" cy="1282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Imagem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16051" y="5194766"/>
            <a:ext cx="1800225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Imagem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36881" y="5003302"/>
            <a:ext cx="1422020" cy="13290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812699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2"/>
          <p:cNvSpPr txBox="1">
            <a:spLocks/>
          </p:cNvSpPr>
          <p:nvPr/>
        </p:nvSpPr>
        <p:spPr>
          <a:xfrm>
            <a:off x="341200" y="27282"/>
            <a:ext cx="10809027" cy="5212377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spcAft>
                <a:spcPts val="600"/>
              </a:spcAft>
              <a:buFont typeface="Arial" pitchFamily="34" charset="0"/>
              <a:buNone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spcAft>
                <a:spcPts val="0"/>
              </a:spcAft>
              <a:defRPr/>
            </a:pPr>
            <a:r>
              <a:rPr lang="pt-BR" dirty="0" smtClean="0">
                <a:latin typeface="Arial" panose="020B0604020202020204" pitchFamily="34" charset="0"/>
                <a:cs typeface="Arial" panose="020B0604020202020204" pitchFamily="34" charset="0"/>
              </a:rPr>
              <a:t>Créditos</a:t>
            </a:r>
          </a:p>
          <a:p>
            <a:pPr algn="ctr">
              <a:spcAft>
                <a:spcPts val="0"/>
              </a:spcAft>
              <a:defRPr/>
            </a:pPr>
            <a:endParaRPr lang="pt-BR" sz="1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65176" indent="-265176" algn="ctr">
              <a:spcAft>
                <a:spcPts val="0"/>
              </a:spcAft>
              <a:buFont typeface="Wingdings 2"/>
              <a:buChar char=""/>
              <a:defRPr/>
            </a:pPr>
            <a:r>
              <a:rPr lang="pt-B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Disciplina de Educação no Campo da Saúde</a:t>
            </a:r>
          </a:p>
          <a:p>
            <a:pPr marL="265176" indent="-265176" algn="ctr">
              <a:spcAft>
                <a:spcPts val="0"/>
              </a:spcAft>
              <a:buFont typeface="Wingdings 2" pitchFamily="18" charset="2"/>
              <a:buNone/>
              <a:defRPr/>
            </a:pPr>
            <a:endParaRPr lang="pt-BR" sz="1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65176" indent="-265176" algn="ctr">
              <a:spcAft>
                <a:spcPts val="0"/>
              </a:spcAft>
              <a:buFont typeface="Wingdings 2"/>
              <a:buChar char=""/>
              <a:defRPr/>
            </a:pPr>
            <a:r>
              <a:rPr lang="pt-B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Coordenação: </a:t>
            </a:r>
            <a:r>
              <a:rPr lang="pt-BR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Drª</a:t>
            </a:r>
            <a:r>
              <a:rPr lang="pt-B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Miriam Marinho </a:t>
            </a:r>
            <a:r>
              <a:rPr lang="pt-BR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Chrizostimo</a:t>
            </a:r>
            <a:endParaRPr lang="pt-BR" sz="1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65176" indent="-265176" algn="ctr">
              <a:spcAft>
                <a:spcPts val="0"/>
              </a:spcAft>
              <a:buFont typeface="Wingdings 2" pitchFamily="18" charset="2"/>
              <a:buNone/>
              <a:defRPr/>
            </a:pPr>
            <a:endParaRPr lang="pt-BR" sz="1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65176" indent="-265176" algn="ctr">
              <a:spcAft>
                <a:spcPts val="0"/>
              </a:spcAft>
              <a:buFont typeface="Wingdings 2"/>
              <a:buChar char=""/>
              <a:defRPr/>
            </a:pPr>
            <a:r>
              <a:rPr lang="pt-B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Autora do Slide: </a:t>
            </a:r>
            <a:r>
              <a:rPr lang="pt-BR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Drª.Miriam</a:t>
            </a:r>
            <a:r>
              <a:rPr lang="pt-B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Marinho </a:t>
            </a:r>
            <a:r>
              <a:rPr lang="pt-BR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Chrizostimo</a:t>
            </a:r>
            <a:r>
              <a:rPr lang="pt-B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marL="265176" indent="-265176" algn="ctr">
              <a:spcAft>
                <a:spcPts val="0"/>
              </a:spcAft>
              <a:defRPr/>
            </a:pPr>
            <a:r>
              <a:rPr lang="pt-B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		               Especialista: </a:t>
            </a:r>
            <a:r>
              <a:rPr lang="pt-BR" altLang="pt-BR" sz="1600" dirty="0"/>
              <a:t>Márcia Borges Silveira </a:t>
            </a:r>
            <a:endParaRPr lang="pt-BR" altLang="pt-BR" sz="1600" dirty="0" smtClean="0"/>
          </a:p>
          <a:p>
            <a:pPr marL="285750" indent="-285750" algn="ctr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pt-BR" sz="1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ctr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pt-B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Orientadora/Responsável: Dr.ª Miriam Marinho </a:t>
            </a:r>
            <a:r>
              <a:rPr lang="pt-BR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Chrizostimo</a:t>
            </a:r>
            <a:endParaRPr lang="pt-BR" sz="1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65176" indent="-265176" algn="ctr">
              <a:spcAft>
                <a:spcPts val="0"/>
              </a:spcAft>
              <a:buFont typeface="Wingdings 2" pitchFamily="18" charset="2"/>
              <a:buNone/>
              <a:defRPr/>
            </a:pPr>
            <a:endParaRPr lang="pt-BR" sz="1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65176" indent="-265176" algn="ctr">
              <a:spcAft>
                <a:spcPts val="0"/>
              </a:spcAft>
              <a:buFont typeface="Wingdings 2"/>
              <a:buChar char=""/>
              <a:defRPr/>
            </a:pPr>
            <a:r>
              <a:rPr lang="pt-B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Bolsistas do GESPRO: Maria </a:t>
            </a:r>
            <a:r>
              <a:rPr lang="pt-BR" sz="1600" dirty="0">
                <a:latin typeface="Arial" panose="020B0604020202020204" pitchFamily="34" charset="0"/>
                <a:cs typeface="Arial" panose="020B0604020202020204" pitchFamily="34" charset="0"/>
              </a:rPr>
              <a:t>Eunice Alves </a:t>
            </a:r>
            <a:r>
              <a:rPr lang="pt-B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Vilaça;</a:t>
            </a:r>
          </a:p>
          <a:p>
            <a:pPr algn="ctr">
              <a:spcAft>
                <a:spcPts val="0"/>
              </a:spcAft>
              <a:defRPr/>
            </a:pPr>
            <a:r>
              <a:rPr lang="pt-B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Mylena Vilaça Vivas;</a:t>
            </a:r>
          </a:p>
          <a:p>
            <a:pPr algn="ctr">
              <a:spcAft>
                <a:spcPts val="0"/>
              </a:spcAft>
              <a:defRPr/>
            </a:pPr>
            <a:r>
              <a:rPr lang="pt-B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Victor Hugo Gomes Ferraz.</a:t>
            </a:r>
          </a:p>
          <a:p>
            <a:pPr marL="265176" indent="-265176" algn="ctr">
              <a:spcAft>
                <a:spcPts val="0"/>
              </a:spcAft>
              <a:buFont typeface="Wingdings 2" pitchFamily="18" charset="2"/>
              <a:buNone/>
              <a:defRPr/>
            </a:pPr>
            <a:endParaRPr lang="pt-BR" sz="1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65176" indent="-265176" algn="ctr">
              <a:spcAft>
                <a:spcPts val="0"/>
              </a:spcAft>
              <a:buFont typeface="Wingdings 2"/>
              <a:buChar char=""/>
              <a:defRPr/>
            </a:pPr>
            <a:r>
              <a:rPr lang="pt-B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Pré-produção: Especialista</a:t>
            </a:r>
            <a:r>
              <a:rPr lang="pt-BR" altLang="pt-BR" sz="1600" dirty="0"/>
              <a:t> Márcia Borges </a:t>
            </a:r>
            <a:r>
              <a:rPr lang="pt-BR" altLang="pt-BR" sz="1600" dirty="0" smtClean="0"/>
              <a:t>Silveira</a:t>
            </a:r>
          </a:p>
          <a:p>
            <a:pPr marL="265176" indent="-265176" algn="ctr">
              <a:spcAft>
                <a:spcPts val="0"/>
              </a:spcAft>
              <a:buFont typeface="Wingdings 2"/>
              <a:buChar char=""/>
              <a:defRPr/>
            </a:pPr>
            <a:r>
              <a:rPr lang="pt-B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Produção </a:t>
            </a:r>
            <a:r>
              <a:rPr lang="pt-BR" sz="1600" dirty="0">
                <a:latin typeface="Arial" panose="020B0604020202020204" pitchFamily="34" charset="0"/>
                <a:cs typeface="Arial" panose="020B0604020202020204" pitchFamily="34" charset="0"/>
              </a:rPr>
              <a:t>e </a:t>
            </a:r>
            <a:r>
              <a:rPr lang="pt-B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Pós-produção: Especialista Mylena Vilaça Vivas</a:t>
            </a:r>
            <a:endParaRPr lang="pt-BR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Image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67820" y="5265369"/>
            <a:ext cx="1084061" cy="12177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Imagem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63187" y="5367385"/>
            <a:ext cx="1983522" cy="11698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Imagem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24962" y="5255130"/>
            <a:ext cx="1326023" cy="12401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937781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4"/>
          <p:cNvSpPr txBox="1">
            <a:spLocks noChangeArrowheads="1"/>
          </p:cNvSpPr>
          <p:nvPr/>
        </p:nvSpPr>
        <p:spPr bwMode="auto">
          <a:xfrm>
            <a:off x="95536" y="40944"/>
            <a:ext cx="11914495" cy="22467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defPPr>
              <a:defRPr lang="pt-BR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pPr algn="ctr"/>
            <a:r>
              <a:rPr lang="pt-BR" altLang="pt-BR" sz="2000" dirty="0" smtClean="0">
                <a:latin typeface="Algerian" pitchFamily="82" charset="0"/>
              </a:rPr>
              <a:t>C&amp;S 007 </a:t>
            </a:r>
            <a:r>
              <a:rPr lang="pt-BR" sz="2000" dirty="0" smtClean="0"/>
              <a:t>– </a:t>
            </a:r>
            <a:r>
              <a:rPr lang="pt-BR" sz="2000" dirty="0"/>
              <a:t>Educação – </a:t>
            </a:r>
            <a:r>
              <a:rPr lang="pt-BR" sz="2000" i="1" dirty="0" err="1"/>
              <a:t>Fantastic</a:t>
            </a:r>
            <a:r>
              <a:rPr lang="pt-BR" sz="2000" i="1" dirty="0"/>
              <a:t> world </a:t>
            </a:r>
            <a:r>
              <a:rPr lang="pt-BR" sz="2000" i="1" dirty="0" err="1"/>
              <a:t>of</a:t>
            </a:r>
            <a:r>
              <a:rPr lang="pt-BR" sz="2000" i="1" dirty="0"/>
              <a:t> </a:t>
            </a:r>
            <a:r>
              <a:rPr lang="pt-BR" sz="2000" i="1" dirty="0" err="1"/>
              <a:t>education</a:t>
            </a:r>
            <a:r>
              <a:rPr lang="pt-BR" sz="2000" i="1" dirty="0"/>
              <a:t> </a:t>
            </a:r>
            <a:r>
              <a:rPr lang="pt-BR" sz="2000" i="1" dirty="0" smtClean="0"/>
              <a:t>–  Pensamentos de John Dewey</a:t>
            </a:r>
            <a:endParaRPr lang="pt-BR" sz="2000" dirty="0" smtClean="0"/>
          </a:p>
          <a:p>
            <a:r>
              <a:rPr lang="pt-BR" altLang="pt-BR" sz="2000" dirty="0">
                <a:latin typeface="Algerian" pitchFamily="82" charset="0"/>
              </a:rPr>
              <a:t> </a:t>
            </a:r>
            <a:endParaRPr lang="pt-BR" altLang="pt-BR" sz="2000" dirty="0" smtClean="0">
              <a:latin typeface="Algerian" pitchFamily="82" charset="0"/>
            </a:endParaRPr>
          </a:p>
          <a:p>
            <a:r>
              <a:rPr lang="pt-BR" altLang="pt-BR" sz="2000" dirty="0" smtClean="0">
                <a:latin typeface="Algerian" pitchFamily="82" charset="0"/>
              </a:rPr>
              <a:t>                                                                         JOHN DEWEY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pt-BR" altLang="pt-BR" sz="2000" dirty="0"/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pt-BR" altLang="pt-BR" sz="2000" i="1" dirty="0" err="1" smtClean="0"/>
              <a:t>Authors</a:t>
            </a:r>
            <a:r>
              <a:rPr lang="pt-BR" altLang="pt-BR" sz="2000" dirty="0"/>
              <a:t>: 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pt-BR" altLang="pt-BR" sz="2000" dirty="0"/>
              <a:t>Miriam Marinho </a:t>
            </a:r>
            <a:r>
              <a:rPr lang="pt-BR" altLang="pt-BR" sz="2000" dirty="0" err="1"/>
              <a:t>Chrizostimo</a:t>
            </a:r>
            <a:r>
              <a:rPr lang="pt-BR" altLang="pt-BR" sz="2000" dirty="0"/>
              <a:t> </a:t>
            </a:r>
            <a:r>
              <a:rPr lang="pt-BR" altLang="pt-BR" sz="2000" dirty="0" smtClean="0"/>
              <a:t>(</a:t>
            </a:r>
            <a:r>
              <a:rPr lang="pt-BR" altLang="pt-BR" sz="2000" dirty="0"/>
              <a:t>Doutora em educação)</a:t>
            </a:r>
          </a:p>
          <a:p>
            <a:pPr algn="just"/>
            <a:r>
              <a:rPr lang="pt-BR" altLang="pt-BR" sz="2000" dirty="0"/>
              <a:t>Márcia Borges Silveira (Especialista em Controle de Infecção em Assistência à Saúde/CIAS</a:t>
            </a:r>
            <a:r>
              <a:rPr lang="pt-BR" altLang="pt-BR" sz="2000" dirty="0" smtClean="0"/>
              <a:t>)</a:t>
            </a:r>
            <a:endParaRPr lang="pt-BR" altLang="pt-BR" sz="2000" dirty="0"/>
          </a:p>
        </p:txBody>
      </p:sp>
      <p:sp>
        <p:nvSpPr>
          <p:cNvPr id="5" name="Subtítulo 2"/>
          <p:cNvSpPr>
            <a:spLocks noGrp="1"/>
          </p:cNvSpPr>
          <p:nvPr/>
        </p:nvSpPr>
        <p:spPr bwMode="auto">
          <a:xfrm>
            <a:off x="1050896" y="2850067"/>
            <a:ext cx="4176216" cy="20881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82880" tIns="91440" rIns="91440" bIns="45720" numCol="1" anchor="t" anchorCtr="0" compatLnSpc="1">
            <a:prstTxWarp prst="textNoShape">
              <a:avLst/>
            </a:prstTxWarp>
            <a:noAutofit/>
          </a:bodyPr>
          <a:lstStyle>
            <a:lvl1pPr marL="265113" indent="-265113" algn="l" rtl="0" eaLnBrk="0" fontAlgn="base" hangingPunct="0">
              <a:spcBef>
                <a:spcPts val="25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2" pitchFamily="18" charset="2"/>
              <a:buChar char="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7688" indent="-200025" algn="l" rtl="0" eaLnBrk="0" fontAlgn="base" hangingPunct="0">
              <a:spcBef>
                <a:spcPts val="25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Verdana" pitchFamily="34" charset="0"/>
              <a:buChar char="◦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85813" indent="-182563" algn="l" rtl="0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ED3742"/>
              </a:buClr>
              <a:buSzPct val="100000"/>
              <a:buFont typeface="Wingdings 2" pitchFamily="18" charset="2"/>
              <a:buChar char="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3938" indent="-182563" algn="l" rtl="0" eaLnBrk="0" fontAlgn="base" hangingPunct="0">
              <a:spcBef>
                <a:spcPts val="225"/>
              </a:spcBef>
              <a:spcAft>
                <a:spcPct val="0"/>
              </a:spcAft>
              <a:buClr>
                <a:srgbClr val="ED3742"/>
              </a:buClr>
              <a:buSzPct val="112000"/>
              <a:buFont typeface="Verdana" pitchFamily="34" charset="0"/>
              <a:buChar char="◦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79525" indent="-182563" algn="l" rtl="0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4A85BF"/>
              </a:buClr>
              <a:buSzPct val="100000"/>
              <a:buFont typeface="Wingdings 2" pitchFamily="18" charset="2"/>
              <a:buChar char="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490472" indent="-182880" algn="l" rtl="0" eaLnBrk="1" latinLnBrk="0" hangingPunct="1">
              <a:spcBef>
                <a:spcPts val="250"/>
              </a:spcBef>
              <a:buClr>
                <a:schemeClr val="accent3">
                  <a:tint val="85000"/>
                  <a:satMod val="275000"/>
                </a:schemeClr>
              </a:buClr>
              <a:buSzPct val="100000"/>
              <a:buFont typeface="Verdana"/>
              <a:buChar char="◦"/>
              <a:defRPr kumimoji="0" sz="17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00784" indent="-182880" algn="l" rtl="0" eaLnBrk="1" latinLnBrk="0" hangingPunct="1">
              <a:spcBef>
                <a:spcPts val="255"/>
              </a:spcBef>
              <a:buClr>
                <a:schemeClr val="accent3">
                  <a:tint val="85000"/>
                  <a:satMod val="275000"/>
                </a:schemeClr>
              </a:buClr>
              <a:buSzPct val="100000"/>
              <a:buFont typeface="Wingdings 2"/>
              <a:buChar char=""/>
              <a:defRPr kumimoji="0"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20240" indent="-182880" algn="l" rtl="0" eaLnBrk="1" latinLnBrk="0" hangingPunct="1">
              <a:spcBef>
                <a:spcPts val="257"/>
              </a:spcBef>
              <a:buClr>
                <a:schemeClr val="accent3">
                  <a:tint val="85000"/>
                  <a:satMod val="275000"/>
                </a:schemeClr>
              </a:buClr>
              <a:buSzPct val="100000"/>
              <a:buFont typeface="Verdana"/>
              <a:buChar char="◦"/>
              <a:defRPr kumimoji="0" sz="15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48840" indent="-182880" algn="l" rtl="0" eaLnBrk="1" latinLnBrk="0" hangingPunct="1">
              <a:spcBef>
                <a:spcPts val="255"/>
              </a:spcBef>
              <a:buClr>
                <a:schemeClr val="accent3">
                  <a:tint val="85000"/>
                  <a:satMod val="275000"/>
                </a:schemeClr>
              </a:buClr>
              <a:buSzPct val="100000"/>
              <a:buFont typeface="Wingdings 2"/>
              <a:buChar char=""/>
              <a:defRPr kumimoji="0"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pt-B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CHRIZOSTIMO, Miriam Marinho:</a:t>
            </a: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endParaRPr lang="pt-BR" sz="1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pt-B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1. ORCID: </a:t>
            </a:r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https://</a:t>
            </a:r>
            <a:r>
              <a:rPr lang="pt-BR" sz="1400" dirty="0" smtClean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orcid.org/0000-0001-7498-4637</a:t>
            </a:r>
            <a:endParaRPr lang="pt-BR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pt-B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2. Instituição: MFE/ EEAAC/UFF</a:t>
            </a: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pt-B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3. Disciplina/Graduação; Educação no Campo da Saúde;</a:t>
            </a: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pt-B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4. Pós-graduação  lato Sensu: Didática/CIAS</a:t>
            </a: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pt-B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5. Pós-graduação Stricto Sensu: Currículo, ensino e Planejamento </a:t>
            </a: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pt-B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6. Grupo de Pesquisa: GESPRO</a:t>
            </a: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pt-B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7. Currículo </a:t>
            </a:r>
            <a:r>
              <a:rPr lang="pt-BR" sz="1400" u="sng" dirty="0" smtClean="0">
                <a:latin typeface="Arial" panose="020B0604020202020204" pitchFamily="34" charset="0"/>
                <a:cs typeface="Arial" panose="020B0604020202020204" pitchFamily="34" charset="0"/>
              </a:rPr>
              <a:t>Lattes: </a:t>
            </a:r>
            <a:r>
              <a:rPr lang="pt-BR" sz="1400" u="sng" dirty="0" smtClean="0">
                <a:solidFill>
                  <a:srgbClr val="92D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http://lattes.cnpq.br/2774740174692206</a:t>
            </a:r>
          </a:p>
          <a:p>
            <a:pPr marL="342900" indent="-342900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endParaRPr lang="pt-BR" sz="1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eaLnBrk="1" fontAlgn="auto" hangingPunct="1">
              <a:spcAft>
                <a:spcPts val="0"/>
              </a:spcAft>
              <a:buFont typeface="Wingdings 2"/>
              <a:buAutoNum type="arabicPeriod"/>
              <a:defRPr/>
            </a:pPr>
            <a:endParaRPr lang="pt-BR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Retângulo 5"/>
          <p:cNvSpPr/>
          <p:nvPr/>
        </p:nvSpPr>
        <p:spPr>
          <a:xfrm>
            <a:off x="6127825" y="2898965"/>
            <a:ext cx="3343702" cy="18466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altLang="pt-BR" sz="1600" dirty="0"/>
              <a:t>SILVEIRA, Márcia Borges </a:t>
            </a:r>
          </a:p>
          <a:p>
            <a:endParaRPr lang="pt-BR" altLang="pt-BR" sz="1600" dirty="0"/>
          </a:p>
          <a:p>
            <a:r>
              <a:rPr lang="pt-BR" altLang="pt-BR" sz="1600" dirty="0"/>
              <a:t>1. Instituição: EEAAC/UFF</a:t>
            </a:r>
          </a:p>
          <a:p>
            <a:r>
              <a:rPr lang="pt-BR" altLang="pt-BR" sz="1600" dirty="0"/>
              <a:t>2. Pós-graduação  lato Sensu: CIAS</a:t>
            </a:r>
          </a:p>
          <a:p>
            <a:r>
              <a:rPr lang="pt-BR" altLang="pt-BR" sz="1600" dirty="0"/>
              <a:t>3. Grupo de Pesquisa: GESPRO</a:t>
            </a:r>
          </a:p>
          <a:p>
            <a:pPr algn="just"/>
            <a:endParaRPr lang="pt-BR" altLang="pt-BR" sz="1600" dirty="0"/>
          </a:p>
        </p:txBody>
      </p:sp>
    </p:spTree>
    <p:extLst>
      <p:ext uri="{BB962C8B-B14F-4D97-AF65-F5344CB8AC3E}">
        <p14:creationId xmlns:p14="http://schemas.microsoft.com/office/powerpoint/2010/main" val="104102859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4"/>
          <p:cNvSpPr txBox="1">
            <a:spLocks noChangeArrowheads="1"/>
          </p:cNvSpPr>
          <p:nvPr/>
        </p:nvSpPr>
        <p:spPr bwMode="auto">
          <a:xfrm>
            <a:off x="1" y="135049"/>
            <a:ext cx="11928142" cy="48243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ts val="250"/>
              </a:spcBef>
              <a:buClr>
                <a:schemeClr val="accent1"/>
              </a:buClr>
              <a:buSzPct val="80000"/>
              <a:buFont typeface="Wingdings 2" pitchFamily="18" charset="2"/>
              <a:buChar char=""/>
              <a:defRPr sz="28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ts val="250"/>
              </a:spcBef>
              <a:buClr>
                <a:schemeClr val="accent1"/>
              </a:buClr>
              <a:buSzPct val="100000"/>
              <a:buFont typeface="Verdana" pitchFamily="34" charset="0"/>
              <a:buChar char="◦"/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ts val="250"/>
              </a:spcBef>
              <a:buClr>
                <a:srgbClr val="ED3742"/>
              </a:buClr>
              <a:buSzPct val="100000"/>
              <a:buFont typeface="Wingdings 2" pitchFamily="18" charset="2"/>
              <a:buChar char=""/>
              <a:defRPr sz="22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ts val="225"/>
              </a:spcBef>
              <a:buClr>
                <a:srgbClr val="ED3742"/>
              </a:buClr>
              <a:buSzPct val="112000"/>
              <a:buFont typeface="Verdana" pitchFamily="34" charset="0"/>
              <a:buChar char="◦"/>
              <a:defRPr sz="19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spcBef>
                <a:spcPts val="250"/>
              </a:spcBef>
              <a:buClr>
                <a:srgbClr val="4A85BF"/>
              </a:buClr>
              <a:buSzPct val="100000"/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4A85BF"/>
              </a:buClr>
              <a:buSzPct val="100000"/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4A85BF"/>
              </a:buClr>
              <a:buSzPct val="100000"/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4A85BF"/>
              </a:buClr>
              <a:buSzPct val="100000"/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4A85BF"/>
              </a:buClr>
              <a:buSzPct val="100000"/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buNone/>
            </a:pPr>
            <a:r>
              <a:rPr lang="pt-BR" altLang="pt-BR" sz="2000" dirty="0" smtClean="0">
                <a:latin typeface="Algerian" pitchFamily="82" charset="0"/>
              </a:rPr>
              <a:t>C&amp;S </a:t>
            </a:r>
            <a:r>
              <a:rPr lang="pt-BR" altLang="pt-BR" sz="2000" dirty="0">
                <a:latin typeface="Algerian" pitchFamily="82" charset="0"/>
              </a:rPr>
              <a:t>007 </a:t>
            </a:r>
            <a:r>
              <a:rPr lang="pt-BR" sz="2000" dirty="0"/>
              <a:t>– Educação – </a:t>
            </a:r>
            <a:r>
              <a:rPr lang="pt-BR" sz="2000" i="1" dirty="0" err="1"/>
              <a:t>Fantastic</a:t>
            </a:r>
            <a:r>
              <a:rPr lang="pt-BR" sz="2000" i="1" dirty="0"/>
              <a:t> world </a:t>
            </a:r>
            <a:r>
              <a:rPr lang="pt-BR" sz="2000" i="1" dirty="0" err="1"/>
              <a:t>of</a:t>
            </a:r>
            <a:r>
              <a:rPr lang="pt-BR" sz="2000" i="1" dirty="0"/>
              <a:t> </a:t>
            </a:r>
            <a:r>
              <a:rPr lang="pt-BR" sz="2000" i="1" dirty="0" err="1"/>
              <a:t>education</a:t>
            </a:r>
            <a:r>
              <a:rPr lang="pt-BR" sz="2000" i="1" dirty="0"/>
              <a:t> – </a:t>
            </a:r>
            <a:r>
              <a:rPr lang="pt-BR" sz="2000" i="1" dirty="0" smtClean="0"/>
              <a:t>Pensamentos de </a:t>
            </a:r>
            <a:r>
              <a:rPr lang="pt-BR" sz="2000" i="1" dirty="0"/>
              <a:t>John </a:t>
            </a:r>
            <a:r>
              <a:rPr lang="pt-BR" sz="2000" i="1" dirty="0" smtClean="0"/>
              <a:t>Dewey</a:t>
            </a:r>
            <a:endParaRPr lang="pt-BR" sz="2000" dirty="0" smtClean="0"/>
          </a:p>
          <a:p>
            <a:pPr algn="ctr">
              <a:buNone/>
            </a:pPr>
            <a:r>
              <a:rPr lang="pt-BR" altLang="pt-BR" sz="2000" dirty="0" smtClean="0">
                <a:latin typeface="Algerian" pitchFamily="82" charset="0"/>
              </a:rPr>
              <a:t> </a:t>
            </a:r>
            <a:endParaRPr lang="pt-BR" altLang="pt-BR" sz="2000" dirty="0">
              <a:latin typeface="Algerian" pitchFamily="82" charset="0"/>
            </a:endParaRPr>
          </a:p>
          <a:p>
            <a:pPr>
              <a:buNone/>
            </a:pPr>
            <a:r>
              <a:rPr lang="pt-BR" altLang="pt-BR" sz="2000" dirty="0" smtClean="0">
                <a:latin typeface="Algerian" pitchFamily="82" charset="0"/>
              </a:rPr>
              <a:t>                                                                       </a:t>
            </a:r>
            <a:r>
              <a:rPr lang="pt-BR" altLang="pt-BR" sz="2000" dirty="0">
                <a:latin typeface="Algerian" pitchFamily="82" charset="0"/>
              </a:rPr>
              <a:t>JOHN DEWEY</a:t>
            </a: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endParaRPr lang="pt-BR" altLang="pt-BR" sz="2000" dirty="0"/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pt-BR" altLang="pt-BR" sz="2000" i="1" dirty="0" err="1"/>
              <a:t>Authors</a:t>
            </a:r>
            <a:r>
              <a:rPr lang="pt-BR" altLang="pt-BR" sz="2000" i="1" dirty="0"/>
              <a:t>: 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pt-BR" altLang="pt-BR" sz="2000" dirty="0"/>
              <a:t>Miriam Marinho </a:t>
            </a:r>
            <a:r>
              <a:rPr lang="pt-BR" altLang="pt-BR" sz="2000" dirty="0" err="1"/>
              <a:t>Chrizostimo</a:t>
            </a:r>
            <a:r>
              <a:rPr lang="pt-BR" altLang="pt-BR" sz="2000" dirty="0"/>
              <a:t> </a:t>
            </a:r>
            <a:r>
              <a:rPr lang="pt-BR" altLang="pt-BR" sz="2000" dirty="0" smtClean="0"/>
              <a:t>(</a:t>
            </a:r>
            <a:r>
              <a:rPr lang="pt-BR" altLang="pt-BR" sz="2000" dirty="0"/>
              <a:t>Doutora em educação)</a:t>
            </a:r>
          </a:p>
          <a:p>
            <a:pPr algn="just">
              <a:buNone/>
            </a:pPr>
            <a:r>
              <a:rPr lang="pt-BR" altLang="pt-BR" sz="2000" dirty="0"/>
              <a:t>Márcia Borges Silveira (Especialista em Controle de Infecção em Assistência à Saúde/CIAS)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pt-BR" altLang="pt-BR" sz="2000" dirty="0"/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pt-BR" altLang="pt-BR" sz="2000" dirty="0"/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pt-BR" altLang="pt-BR" sz="2000" dirty="0"/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pt-BR" altLang="pt-BR" sz="2000" dirty="0"/>
              <a:t/>
            </a:r>
            <a:br>
              <a:rPr lang="pt-BR" altLang="pt-BR" sz="2000" dirty="0"/>
            </a:br>
            <a:endParaRPr lang="pt-BR" altLang="pt-BR" sz="2000" dirty="0" smtClean="0"/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pt-BR" altLang="pt-BR" sz="2000" dirty="0"/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pt-BR" altLang="pt-BR" sz="2000" dirty="0"/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pt-BR" altLang="pt-BR" sz="2000" dirty="0"/>
          </a:p>
        </p:txBody>
      </p:sp>
      <p:sp>
        <p:nvSpPr>
          <p:cNvPr id="3" name="Subtítulo 3"/>
          <p:cNvSpPr txBox="1">
            <a:spLocks/>
          </p:cNvSpPr>
          <p:nvPr/>
        </p:nvSpPr>
        <p:spPr>
          <a:xfrm>
            <a:off x="3271674" y="3338979"/>
            <a:ext cx="8143392" cy="1739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spcAft>
                <a:spcPts val="600"/>
              </a:spcAft>
              <a:buFont typeface="Arial" pitchFamily="34" charset="0"/>
              <a:buNone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65176" indent="-265176">
              <a:spcAft>
                <a:spcPts val="0"/>
              </a:spcAft>
              <a:buFont typeface="Wingdings 2"/>
              <a:buChar char=""/>
              <a:defRPr/>
            </a:pPr>
            <a:r>
              <a:rPr lang="pt-BR" dirty="0" smtClean="0"/>
              <a:t>E-mail: </a:t>
            </a:r>
            <a:r>
              <a:rPr lang="pt-BR" u="sng" dirty="0" smtClean="0">
                <a:solidFill>
                  <a:srgbClr val="698901"/>
                </a:solidFill>
                <a:hlinkClick r:id="rId2"/>
              </a:rPr>
              <a:t>miriammarinho@id.uff.br</a:t>
            </a:r>
            <a:r>
              <a:rPr lang="pt-BR" u="sng" dirty="0">
                <a:solidFill>
                  <a:srgbClr val="698901"/>
                </a:solidFill>
              </a:rPr>
              <a:t> </a:t>
            </a:r>
            <a:endParaRPr lang="pt-BR" u="sng" dirty="0" smtClean="0">
              <a:solidFill>
                <a:srgbClr val="698901"/>
              </a:solidFill>
            </a:endParaRPr>
          </a:p>
          <a:p>
            <a:pPr marL="265176" indent="-265176">
              <a:spcAft>
                <a:spcPts val="0"/>
              </a:spcAft>
              <a:buFont typeface="Wingdings 2"/>
              <a:buChar char=""/>
              <a:defRPr/>
            </a:pPr>
            <a:r>
              <a:rPr lang="pt-BR" dirty="0" smtClean="0"/>
              <a:t>E-mail: </a:t>
            </a:r>
            <a:r>
              <a:rPr lang="pt-BR" u="sng" dirty="0" smtClean="0">
                <a:solidFill>
                  <a:srgbClr val="698901"/>
                </a:solidFill>
                <a:hlinkClick r:id="rId3"/>
              </a:rPr>
              <a:t>marcia.borges.silveira@gmail.com</a:t>
            </a:r>
            <a:endParaRPr lang="pt-BR" u="sng" dirty="0">
              <a:solidFill>
                <a:srgbClr val="698901"/>
              </a:solidFill>
            </a:endParaRPr>
          </a:p>
          <a:p>
            <a:pPr marL="265176" indent="-265176">
              <a:spcAft>
                <a:spcPts val="0"/>
              </a:spcAft>
              <a:buFont typeface="Wingdings 2"/>
              <a:buChar char=""/>
              <a:defRPr/>
            </a:pPr>
            <a:endParaRPr lang="pt-BR" dirty="0" smtClean="0"/>
          </a:p>
          <a:p>
            <a:pPr marL="265176" indent="-265176">
              <a:spcAft>
                <a:spcPts val="0"/>
              </a:spcAft>
              <a:buFont typeface="Wingdings 2"/>
              <a:buChar char=""/>
              <a:defRPr/>
            </a:pPr>
            <a:endParaRPr lang="pt-BR" dirty="0" smtClean="0"/>
          </a:p>
          <a:p>
            <a:pPr>
              <a:spcAft>
                <a:spcPts val="0"/>
              </a:spcAft>
              <a:buFont typeface="Wingdings 2"/>
              <a:buNone/>
              <a:defRPr/>
            </a:pPr>
            <a:endParaRPr lang="pt-BR" dirty="0"/>
          </a:p>
        </p:txBody>
      </p:sp>
      <p:pic>
        <p:nvPicPr>
          <p:cNvPr id="4" name="Imagem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7591" y="4671467"/>
            <a:ext cx="1457050" cy="16402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Imagem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31854" y="4708422"/>
            <a:ext cx="2581125" cy="15039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Imagem 9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98367" y="4724400"/>
            <a:ext cx="1823548" cy="16224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58312757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Diagrama 7"/>
          <p:cNvGraphicFramePr/>
          <p:nvPr>
            <p:extLst>
              <p:ext uri="{D42A27DB-BD31-4B8C-83A1-F6EECF244321}">
                <p14:modId xmlns:p14="http://schemas.microsoft.com/office/powerpoint/2010/main" val="1723610298"/>
              </p:ext>
            </p:extLst>
          </p:nvPr>
        </p:nvGraphicFramePr>
        <p:xfrm>
          <a:off x="150123" y="2306473"/>
          <a:ext cx="11764371" cy="419019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Retângulo 6"/>
          <p:cNvSpPr/>
          <p:nvPr/>
        </p:nvSpPr>
        <p:spPr>
          <a:xfrm>
            <a:off x="232012" y="354848"/>
            <a:ext cx="11327641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John Dewey teve uma vida longa e produtiva. Suas obras completas somam mais de trinta volumes com os livros e 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artigos; </a:t>
            </a:r>
          </a:p>
          <a:p>
            <a:pPr marL="285750" indent="-285750"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le 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avançou sobre quase todos os domínios da filosofia, ao longo de 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seus 92 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anos de vida. </a:t>
            </a:r>
            <a:endParaRPr lang="pt-BR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De 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maneira geral, pode-se dividir 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trajetória 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de desenvolvimento do pensamento filosófico de Dewey em três grandes 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períodos: </a:t>
            </a:r>
            <a:endParaRPr lang="pt-BR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68979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8" grpId="0">
        <p:bldAsOne/>
      </p:bldGraphic>
      <p:bldP spid="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>
            <a:extLst>
              <a:ext uri="{FF2B5EF4-FFF2-40B4-BE49-F238E27FC236}">
                <a16:creationId xmlns:a16="http://schemas.microsoft.com/office/drawing/2014/main" xmlns="" id="{1A5E4A15-10B3-4EDF-BE3A-E337026D4F5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85177" y="956917"/>
            <a:ext cx="9821646" cy="49441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685674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a 1"/>
          <p:cNvGraphicFramePr/>
          <p:nvPr>
            <p:extLst>
              <p:ext uri="{D42A27DB-BD31-4B8C-83A1-F6EECF244321}">
                <p14:modId xmlns:p14="http://schemas.microsoft.com/office/powerpoint/2010/main" val="798684412"/>
              </p:ext>
            </p:extLst>
          </p:nvPr>
        </p:nvGraphicFramePr>
        <p:xfrm>
          <a:off x="532268" y="573209"/>
          <a:ext cx="11000089" cy="562287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8606638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" grpId="0">
        <p:bldAsOne/>
      </p:bldGraphic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Diagrama 4"/>
          <p:cNvGraphicFramePr/>
          <p:nvPr>
            <p:extLst>
              <p:ext uri="{D42A27DB-BD31-4B8C-83A1-F6EECF244321}">
                <p14:modId xmlns:p14="http://schemas.microsoft.com/office/powerpoint/2010/main" val="670670974"/>
              </p:ext>
            </p:extLst>
          </p:nvPr>
        </p:nvGraphicFramePr>
        <p:xfrm>
          <a:off x="1201006" y="1381017"/>
          <a:ext cx="10573015" cy="324557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Seta para a direita 1"/>
          <p:cNvSpPr/>
          <p:nvPr/>
        </p:nvSpPr>
        <p:spPr>
          <a:xfrm>
            <a:off x="409432" y="2088109"/>
            <a:ext cx="409433" cy="354842"/>
          </a:xfrm>
          <a:prstGeom prst="rightArrow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4" name="Seta para a direita 3"/>
          <p:cNvSpPr/>
          <p:nvPr/>
        </p:nvSpPr>
        <p:spPr>
          <a:xfrm>
            <a:off x="409432" y="3605302"/>
            <a:ext cx="409433" cy="354842"/>
          </a:xfrm>
          <a:prstGeom prst="rightArrow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876330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AsOne/>
      </p:bldGraphic>
      <p:bldP spid="2" grpId="0" animBg="1"/>
      <p:bldP spid="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>
            <a:extLst>
              <a:ext uri="{FF2B5EF4-FFF2-40B4-BE49-F238E27FC236}">
                <a16:creationId xmlns:a16="http://schemas.microsoft.com/office/drawing/2014/main" xmlns="" id="{D93C71A8-7B50-4EC4-A08E-66790264E96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48250" y="1962150"/>
            <a:ext cx="2095500" cy="2933700"/>
          </a:xfrm>
          <a:prstGeom prst="rect">
            <a:avLst/>
          </a:prstGeom>
        </p:spPr>
      </p:pic>
      <p:pic>
        <p:nvPicPr>
          <p:cNvPr id="5" name="Imagem 4">
            <a:extLst>
              <a:ext uri="{FF2B5EF4-FFF2-40B4-BE49-F238E27FC236}">
                <a16:creationId xmlns:a16="http://schemas.microsoft.com/office/drawing/2014/main" xmlns="" id="{822A47A9-1288-40C5-A5B9-C747D4365A5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89586" y="81455"/>
            <a:ext cx="4855780" cy="57675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248616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xmlns="" id="{BE70255B-E753-40E5-A208-00EC08EE1458}"/>
              </a:ext>
            </a:extLst>
          </p:cNvPr>
          <p:cNvSpPr txBox="1"/>
          <p:nvPr/>
        </p:nvSpPr>
        <p:spPr>
          <a:xfrm>
            <a:off x="370394" y="119973"/>
            <a:ext cx="9871780" cy="649408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endParaRPr lang="pt-BR" dirty="0"/>
          </a:p>
          <a:p>
            <a:pPr algn="just"/>
            <a:r>
              <a:rPr lang="pt-BR" sz="2000" dirty="0"/>
              <a:t>Revisão Bibliográfica</a:t>
            </a:r>
          </a:p>
          <a:p>
            <a:pPr algn="just"/>
            <a:endParaRPr lang="pt-BR" sz="2000" dirty="0"/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pt-BR" sz="2000" dirty="0"/>
              <a:t>A FORMAÇÃO INICIAL DO PENSAMENTO DE JOHN DEWEY Thiago Barros Gomes Universidade Federal de Minas Gerais </a:t>
            </a:r>
            <a:r>
              <a:rPr lang="pt-BR" sz="2000" dirty="0" err="1"/>
              <a:t>Dissertatio</a:t>
            </a:r>
            <a:r>
              <a:rPr lang="pt-BR" sz="2000" dirty="0"/>
              <a:t> [47] 270-2862018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pt-BR" sz="2000" dirty="0"/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pt-BR" sz="2000" dirty="0"/>
              <a:t>A FORMAÇÃO INICIAL DO PENSAMENTO DE JOHN DEWEY Thiago Barros Gomes Universidade Federal de Minas Gerais © </a:t>
            </a:r>
            <a:r>
              <a:rPr lang="pt-BR" sz="2000" dirty="0" err="1"/>
              <a:t>Dissertatio</a:t>
            </a:r>
            <a:r>
              <a:rPr lang="pt-BR" sz="2000" dirty="0"/>
              <a:t> [47] 270-2862018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pt-BR" sz="2000" dirty="0"/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pt-BR" sz="2000" dirty="0"/>
              <a:t>Revista Eletrônica de Educação, v. 3, n. 1, mai. 2009. Grandes Autores e a Educação. ISSN 1982-7199. Programa de Pós-Graduação em Educação </a:t>
            </a:r>
          </a:p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79033792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ssencial">
  <a:themeElements>
    <a:clrScheme name="Essencial">
      <a:dk1>
        <a:srgbClr val="000000"/>
      </a:dk1>
      <a:lt1>
        <a:srgbClr val="FFFFFF"/>
      </a:lt1>
      <a:dk2>
        <a:srgbClr val="D1282E"/>
      </a:dk2>
      <a:lt2>
        <a:srgbClr val="C8C8B1"/>
      </a:lt2>
      <a:accent1>
        <a:srgbClr val="7A7A7A"/>
      </a:accent1>
      <a:accent2>
        <a:srgbClr val="F5C201"/>
      </a:accent2>
      <a:accent3>
        <a:srgbClr val="526DB0"/>
      </a:accent3>
      <a:accent4>
        <a:srgbClr val="989AAC"/>
      </a:accent4>
      <a:accent5>
        <a:srgbClr val="DC5924"/>
      </a:accent5>
      <a:accent6>
        <a:srgbClr val="B4B392"/>
      </a:accent6>
      <a:hlink>
        <a:srgbClr val="CC9900"/>
      </a:hlink>
      <a:folHlink>
        <a:srgbClr val="969696"/>
      </a:folHlink>
    </a:clrScheme>
    <a:fontScheme name="Essencial">
      <a:majorFont>
        <a:latin typeface="Arial Black"/>
        <a:ea typeface=""/>
        <a:cs typeface=""/>
        <a:font script="Jpan" typeface="ＭＳ Ｐゴシック"/>
        <a:font script="Hang" typeface="HY견고딕"/>
        <a:font script="Hans" typeface="微软雅黑"/>
        <a:font script="Hant" typeface="微軟正黑體"/>
        <a:font script="Arab" typeface="Tahoma"/>
        <a:font script="Hebr" typeface="Ta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sencial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250000"/>
              </a:schemeClr>
            </a:gs>
            <a:gs pos="35000">
              <a:schemeClr val="phClr">
                <a:tint val="47000"/>
                <a:satMod val="275000"/>
              </a:schemeClr>
            </a:gs>
            <a:gs pos="100000">
              <a:schemeClr val="phClr">
                <a:tint val="25000"/>
                <a:satMod val="300000"/>
              </a:schemeClr>
            </a:gs>
          </a:gsLst>
          <a:lin ang="16200000" scaled="1"/>
        </a:gradFill>
        <a:solidFill>
          <a:schemeClr val="phClr">
            <a:satMod val="110000"/>
          </a:schemeClr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4127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9999" dist="23000" algn="bl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19050" algn="bl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l"/>
          </a:scene3d>
          <a:sp3d prstMaterial="plastic">
            <a:bevelT w="38100" h="31750"/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6000"/>
              </a:schemeClr>
              <a:schemeClr val="phClr">
                <a:shade val="94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84000"/>
                <a:satMod val="110000"/>
              </a:schemeClr>
            </a:gs>
            <a:gs pos="44000">
              <a:schemeClr val="phClr">
                <a:tint val="93000"/>
                <a:satMod val="115000"/>
              </a:schemeClr>
            </a:gs>
            <a:gs pos="100000">
              <a:schemeClr val="phClr">
                <a:tint val="100000"/>
                <a:shade val="59000"/>
                <a:satMod val="120000"/>
              </a:schemeClr>
            </a:gs>
          </a:gsLst>
          <a:path path="circle">
            <a:fillToRect l="40000" t="60000" r="60000" b="4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Essential</Template>
  <TotalTime>669</TotalTime>
  <Words>729</Words>
  <Application>Microsoft Office PowerPoint</Application>
  <PresentationFormat>Personalizar</PresentationFormat>
  <Paragraphs>102</Paragraphs>
  <Slides>11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11</vt:i4>
      </vt:variant>
    </vt:vector>
  </HeadingPairs>
  <TitlesOfParts>
    <vt:vector size="12" baseType="lpstr">
      <vt:lpstr>Essencial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VIDA – PENSAMENTO – APOSTULADO DE JOHN DEWEY</dc:title>
  <dc:creator>Marcia</dc:creator>
  <cp:lastModifiedBy>Mylena Vilaça</cp:lastModifiedBy>
  <cp:revision>36</cp:revision>
  <dcterms:created xsi:type="dcterms:W3CDTF">2020-09-01T15:38:06Z</dcterms:created>
  <dcterms:modified xsi:type="dcterms:W3CDTF">2020-09-19T03:09:31Z</dcterms:modified>
</cp:coreProperties>
</file>