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4" r:id="rId6"/>
    <p:sldId id="275" r:id="rId7"/>
    <p:sldId id="276" r:id="rId8"/>
    <p:sldId id="277" r:id="rId9"/>
    <p:sldId id="280" r:id="rId10"/>
    <p:sldId id="278" r:id="rId11"/>
    <p:sldId id="279" r:id="rId1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63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7324BF-BDFF-475D-8345-40FEBF76508C}" type="datetime1">
              <a:rPr lang="pt-BR" smtClean="0"/>
              <a:t>11/09/2020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C7746-12A2-402E-9420-FF89023FB426}" type="datetime1">
              <a:rPr lang="pt-BR" smtClean="0"/>
              <a:pPr/>
              <a:t>11/09/2020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99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v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F0262269-8DE3-46E3-A4FA-AC20F28AC566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Retângulo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tâ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v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v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8DD34-F7A4-4856-9980-72C2A29CB3DA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4" name="Retâ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tâ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v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v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F0AD9-3246-43E8-9105-ED029BB08591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4" name="Retâ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BFBFC-FC9A-45FF-88AC-5C061B192E1A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CD2F06-7D10-46A9-8782-D965D8D8C427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EC7AE-1A3B-4CE5-BD7F-3CD6A4C28CB6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1A5A4F-73AA-4B59-A374-2E032CF5D248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Retâ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7A07E-9A9A-41CF-AD71-30A6F9D37B27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247CF-D4FE-436A-9B26-D19E3D2A4A2B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 -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2906F-8790-4782-81CB-C4BCC111C5A3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cadores como ícones 5 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Item de texto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Item de texto</a:t>
            </a:r>
          </a:p>
        </p:txBody>
      </p:sp>
      <p:sp>
        <p:nvSpPr>
          <p:cNvPr id="17" name="Espaço Reservado para Texto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Item de texto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Item de texto</a:t>
            </a:r>
          </a:p>
        </p:txBody>
      </p:sp>
      <p:sp>
        <p:nvSpPr>
          <p:cNvPr id="19" name="Espaço Reservado para Texto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Item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A5F8F-A49F-488C-A638-B8E6D208A58D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1" name="Espaço Reservado para Imagem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2" name="Espaço Reservado para Imagem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pt-BR" noProof="0"/>
              <a:t>Ícone</a:t>
            </a:r>
          </a:p>
        </p:txBody>
      </p:sp>
      <p:sp>
        <p:nvSpPr>
          <p:cNvPr id="26" name="Espaço Reservado para Imagem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pt-BR" noProof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Marcadores de Ícone verticais cla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2" name="Espaço Reservado para Imagem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Espaço Reservado para Imagem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C62B2-06D8-4E03-A0D1-B648B65A2C1E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6" name="Espaço Reservado para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0" name="Espaço Reservado para Imagem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4" name="Espaço Reservado para Imagem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Marcadores de Ícone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Espaço Reservado para Imagem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4" name="Espaço Reservado para Imagem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1" name="Espaço Reservado para Imagem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32" name="Espaço Reservado para Imagem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8D6FB5-79D0-47E5-BD5C-34C35A33C9AA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6" name="Espaço Reservado para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Marcadores de Ícone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1" name="Espaço Reservado para Imagem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32" name="Espaço Reservado para Imagem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837EF-7D0A-4DE9-9D6B-548F037CD0BB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Marcadores de Ícone horizon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3" name="Espaço Reservado para Imagem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0" name="Espaço Reservado para Imagem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tâ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v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v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v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B347D-3C51-4B5D-A540-C7B2780C75C9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5" name="Retâ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6" name="Espaço Reservado para Texto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pt-BR" noProof="0"/>
              <a:t>Editar a descrição do marcador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1" name="Espaço Reservado para Imagem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4" name="Espaço Reservado para Imagem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pt-BR" noProof="0"/>
              <a:t>Selecione o ícone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tâ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v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v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v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809AE05-D20B-4C34-ACF8-736C985841D1}" type="datetime1">
              <a:rPr lang="pt-BR" noProof="0" smtClean="0"/>
              <a:t>11/09/2020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Retâ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060175"/>
            <a:ext cx="10003375" cy="3498574"/>
          </a:xfrm>
        </p:spPr>
        <p:txBody>
          <a:bodyPr rtlCol="0"/>
          <a:lstStyle/>
          <a:p>
            <a:pPr algn="ctr" rtl="0"/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Universidade Federal Fluminense</a:t>
            </a:r>
            <a:b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Escola de Enfermagem Aurora de Afonso Costa</a:t>
            </a:r>
            <a:b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PROGRAMA ACADÊMICO EM CIÊNCIAS DO CUIDADO</a:t>
            </a:r>
            <a:b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EM SAÚDE CURSO DE DOUTORADO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br>
              <a:rPr lang="pt-BR" sz="2800" dirty="0">
                <a:solidFill>
                  <a:srgbClr val="F59F26"/>
                </a:solidFill>
                <a:latin typeface="Century Gothic"/>
              </a:rPr>
            </a:br>
            <a:br>
              <a:rPr lang="pt-BR" sz="2800" dirty="0">
                <a:solidFill>
                  <a:srgbClr val="F59F26"/>
                </a:solidFill>
                <a:latin typeface="Century Gothic"/>
              </a:rPr>
            </a:br>
            <a:br>
              <a:rPr lang="pt-BR" sz="2800" dirty="0">
                <a:solidFill>
                  <a:srgbClr val="F59F26"/>
                </a:solidFill>
                <a:latin typeface="Century Gothic"/>
              </a:rPr>
            </a:br>
            <a:br>
              <a:rPr lang="pt-BR" sz="2800" dirty="0">
                <a:solidFill>
                  <a:srgbClr val="F59F26"/>
                </a:solidFill>
                <a:latin typeface="Century Gothic"/>
              </a:rPr>
            </a:b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REFLEXÕES SOBRE O REFERENCIAL TEÓRICO-METODOLÓGICO DA ANÁLISE INSTITUCIONAL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803885"/>
            <a:ext cx="8825658" cy="1305367"/>
          </a:xfrm>
        </p:spPr>
        <p:txBody>
          <a:bodyPr rtlCol="0"/>
          <a:lstStyle/>
          <a:p>
            <a:pPr rtl="0"/>
            <a:r>
              <a:rPr lang="pt-BR" b="1" dirty="0">
                <a:solidFill>
                  <a:schemeClr val="bg1"/>
                </a:solidFill>
              </a:rPr>
              <a:t>Doutoranda: Isabel Cristina de Moura Leite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Orientadora: Ana Lúcia Abrahão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Linha de Pesquisa: O cuidado no contexto sociocultural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Núcleo de Pesquisa: NUPGES</a:t>
            </a:r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32B8B608-24F0-4823-BCBA-1228CB9A5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64"/>
    </mc:Choice>
    <mc:Fallback>
      <p:transition spd="slow" advTm="2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3CDD8-04A5-4AE7-AC52-E88015D8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319129"/>
            <a:ext cx="10986052" cy="43467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pt-BR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800" b="0" i="0" u="none" strike="noStrike" baseline="0" dirty="0">
                <a:solidFill>
                  <a:schemeClr val="tx1"/>
                </a:solidFill>
                <a:latin typeface="+mj-lt"/>
              </a:rPr>
              <a:t> Análise Institucional (AI) se constituiu na França, nas décadas de 1960 e 1970, a partir de um conjunto de disciplinas e movimentos que ocorreram na sociedade francesa nos anos 40 e 50 com as intervenções no meio pedagógico e instituições psiquiátricas. </a:t>
            </a:r>
          </a:p>
          <a:p>
            <a:pPr marL="0" indent="0" algn="just">
              <a:spcBef>
                <a:spcPts val="0"/>
              </a:spcBef>
            </a:pPr>
            <a:r>
              <a:rPr lang="pt-BR" sz="2800" b="0" i="0" u="none" strike="noStrike" baseline="0" dirty="0">
                <a:solidFill>
                  <a:schemeClr val="tx1"/>
                </a:solidFill>
                <a:latin typeface="+mj-lt"/>
              </a:rPr>
              <a:t> As primeiras intervenções socioanalíticas foram lideradas por Lourau e Lapassade na década de 1960, quando colocavam em análise as instituições envolvidas em qualquer estabelecimento/organização, escolas ou manicômios (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Fortuna 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 al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., 2014). 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D30BF9-ECB5-4B08-B74D-95369D4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2</a:t>
            </a:fld>
            <a:endParaRPr lang="pt-BR" noProof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935BB272-B8C3-4042-8F8B-E9B12337E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24"/>
    </mc:Choice>
    <mc:Fallback>
      <p:transition spd="slow" advTm="39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C3A41-CC47-4610-9864-4CA9FB5E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2279374"/>
            <a:ext cx="11065566" cy="41214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endParaRPr lang="pt-BR" sz="2800" dirty="0">
              <a:latin typeface="+mj-lt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2800" dirty="0">
                <a:solidFill>
                  <a:schemeClr val="tx1"/>
                </a:solidFill>
                <a:latin typeface="+mj-lt"/>
              </a:rPr>
              <a:t> A Análise Institucional surgiu no Brasil nos anos 70, durante o regime da ditadura militar, da crise econômica no setor da saúde e no contexto do nascimento da Reforma Sanitária. Introduziu-se junto a alguns departamentos e grupos de pesquisa de universidades brasileiras e de outras organizações, com a vinda de Lapassade na Universidade Federal de Minas Gerais e Lourau, por ocasião de um Simpósio Internacional no Rio de Janeiro, na UERJ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(L’Abbate,2003)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5E64D7-8701-4A07-8E9A-6D9A592A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3</a:t>
            </a:fld>
            <a:endParaRPr lang="pt-BR" noProof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C67063E9-BD78-4449-9176-241125737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8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20"/>
    </mc:Choice>
    <mc:Fallback>
      <p:transition spd="slow" advTm="3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2F63C2-884C-4D8A-8F17-15C514F51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226365"/>
            <a:ext cx="11410122" cy="451899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 Análise Institucional tem por objetivo compreender uma determinada realidade social e organizacional, a partir dos discursos e práticas dos sujeitos.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A Análise Institucional opera mediante três modalidades: 1) Pesquisas teóricas e históricas (trabalhos epistemológicos e conceituais e também sócio-históricos); 2) Pesquisas empíricas com a utilização de observações de campo, entrevistas etc., e, 3) Socioanálise, ou seja, a análise em situação, quando um socioanalista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realiza uma intervenção, atendendo a uma encomenda de um grupo ou organização (Savoye, 2007).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8058DD-7620-4EA6-A1D0-564D853F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4</a:t>
            </a:fld>
            <a:endParaRPr lang="pt-BR" noProof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3F02209A-A21E-43EB-B358-0C8802DE7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3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11"/>
    </mc:Choice>
    <mc:Fallback>
      <p:transition spd="slow" advTm="4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130B3-94CC-4468-9219-8474A6D2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186610"/>
            <a:ext cx="11198087" cy="4267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pt-BR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pt-BR" sz="2800" dirty="0"/>
              <a:t> </a:t>
            </a:r>
            <a:r>
              <a:rPr lang="pt-BR" sz="3000" dirty="0">
                <a:solidFill>
                  <a:schemeClr val="tx1"/>
                </a:solidFill>
              </a:rPr>
              <a:t>A AI utiliza-se de um método constituído de um conjunto articulado de conceitos, dentre os quais os mais relevantes são os de encomenda, demanda, transversalidade, analisador e implicação (L’ABBATE, 2012).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pt-BR" sz="3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pt-BR" sz="3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pt-BR" sz="3000" dirty="0">
                <a:solidFill>
                  <a:schemeClr val="tx1"/>
                </a:solidFill>
              </a:rPr>
              <a:t> Toda instituição deve ser pensada e analisada sempre considerando seus três momentos: do instituído, do instituinte, e da institucionalização (LORAU, 1975).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2D3144-8C10-4940-83C1-673DEB60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5</a:t>
            </a:fld>
            <a:endParaRPr lang="pt-BR" noProof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7D9F28AB-ED62-456C-98E8-9F8CD93A1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9"/>
    </mc:Choice>
    <mc:Fallback>
      <p:transition spd="slow" advTm="29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43E720-A0A9-40F1-8C47-4927EA38D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133601"/>
            <a:ext cx="11741425" cy="45985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A proposta da AI na vertente Sócio-Histórica fundamenta-se na necessidade de ampliação do conhecimento acerca de fatos no passado, mas que ainda possuem repercussão no presente ( SAVOYE, 1988, 2003 e 2007).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A análise dos processos de institucionalização de uma práxis social, supõe uma referência à sua história que pode ser recente (história imediata) ou antiga (história moderna, história contemporânea) abordada na perspectiva da longa ou da curta duração.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 Os conceitos conexos de gêneses teórica e social, constituem uma conjugação “de fatores de natureza política, social e institucional que presidem à emergência da nova práxis cognitiva” (SAVOYE, 2007).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5094DB-30E7-4B76-97DD-3B6ABA06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6</a:t>
            </a:fld>
            <a:endParaRPr lang="pt-BR" noProof="0"/>
          </a:p>
        </p:txBody>
      </p:sp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674935F5-21E9-4332-9805-30EE39C2C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0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83"/>
    </mc:Choice>
    <mc:Fallback>
      <p:transition spd="slow" advTm="67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F0FFE-6675-49E1-91C8-97D52C5A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7F248-EAFD-44F8-8414-3677E3E2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13114"/>
            <a:ext cx="11635409" cy="4492486"/>
          </a:xfrm>
        </p:spPr>
        <p:txBody>
          <a:bodyPr>
            <a:normAutofit fontScale="77500" lnSpcReduction="20000"/>
          </a:bodyPr>
          <a:lstStyle/>
          <a:p>
            <a:pPr marL="0" marR="3810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1900" b="0" i="0" u="none" strike="noStrike" baseline="0" dirty="0">
                <a:solidFill>
                  <a:srgbClr val="000000"/>
                </a:solidFill>
                <a:latin typeface="+mj-lt"/>
              </a:rPr>
              <a:t>FORTUNA, C. M. </a:t>
            </a:r>
            <a:r>
              <a:rPr lang="pt-BR" sz="1900" b="0" i="1" u="none" strike="noStrike" baseline="0" dirty="0">
                <a:solidFill>
                  <a:srgbClr val="000000"/>
                </a:solidFill>
                <a:latin typeface="+mj-lt"/>
              </a:rPr>
              <a:t>et al</a:t>
            </a:r>
            <a:r>
              <a:rPr lang="pt-BR" sz="19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pt-BR" sz="1900" b="1" i="0" u="none" strike="noStrike" baseline="0" dirty="0">
                <a:solidFill>
                  <a:srgbClr val="000000"/>
                </a:solidFill>
                <a:latin typeface="+mj-lt"/>
              </a:rPr>
              <a:t>Uma Pesquisa Socioclínica na França: Notas Sobre a Análise Institucional. </a:t>
            </a:r>
            <a:r>
              <a:rPr lang="pt-BR" sz="1900" b="0" i="0" u="none" strike="noStrike" baseline="0" dirty="0">
                <a:solidFill>
                  <a:srgbClr val="000000"/>
                </a:solidFill>
                <a:latin typeface="+mj-lt"/>
              </a:rPr>
              <a:t>Fractal, Rev. Psicol., Rio de Janeiro, v. 26, n. 2, p. 255-266, ago. 2014 . Disponível em: &lt;http://www.scielo.br/</a:t>
            </a:r>
            <a:r>
              <a:rPr lang="pt-BR" sz="1900" b="0" i="0" u="none" strike="noStrike" baseline="0" dirty="0" err="1">
                <a:solidFill>
                  <a:srgbClr val="000000"/>
                </a:solidFill>
                <a:latin typeface="+mj-lt"/>
              </a:rPr>
              <a:t>scielo</a:t>
            </a:r>
            <a:r>
              <a:rPr lang="pt-BR" sz="1900" b="0" i="0" u="none" strike="noStrike" baseline="0" dirty="0">
                <a:solidFill>
                  <a:srgbClr val="000000"/>
                </a:solidFill>
                <a:latin typeface="+mj-lt"/>
              </a:rPr>
              <a:t>&gt;. Acesso em: 09 mar. 2016. 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L’ABBATE, S.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Análise Institucional e a Saúde Coletiva.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Ciênc. saúde coletiva, Rio de Janeiro, v. 8, n. 1, p. 265-274, nov. 2003. Disponível em: &lt;http://www.scielo.br &gt;. Acesso em 20 </a:t>
            </a:r>
            <a:r>
              <a:rPr lang="pt-BR" sz="1900" dirty="0" err="1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2020.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________.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Análise Institucional e Intervenção: Breve Referência à Gênese Social e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Histórica de Uma Articulação e Sua Aplicação na Saúde Coletiva. 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Mnemosine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Rio de Janeiro, v. 8, nº1 p. 194-219, nov. 2012. Disponível em: &lt;http://www.mnemosine.com.br/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ojs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mnemosine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/247/pdf_232&gt;. Acesso em: 20 nov. 2015. 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LOURAU, R.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Análise Institucional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Vozes: Petrópolis, Rio de Janeiro, 1975.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_______.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Análise Institucional e Práticas de Pesquisa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In: Rodrigues, H.B.C. (Org.) René 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Lourau na UERJ. UERJ: Rio de Janeiro, 1993. 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________. </a:t>
            </a:r>
            <a:r>
              <a:rPr kumimoji="0" lang="pt-B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Objeto e Método da Análise Institucional: um Novo Espírito Científico.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In: ALTOÉ, S. (Org.). Analista institucional em tempo integral. </a:t>
            </a:r>
            <a:r>
              <a:rPr kumimoji="0" lang="pt-BR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Hucitec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São Paulo, 2004. p.199-211.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SAVOYE, A.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 passé, faisons l’analyse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Le traitement de l’histoire. In: Savoye A, Hess R. (coord.) Perspectives de L’Analyse Institutionnelle. Méridiens Klincksieck, Paris, 1988. p.153-164.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________. 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Analyse institutionnelle et recherches socio-historiques: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quelle compatibilité? In:</a:t>
            </a: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L’Homme et la Société, n. 147-148, p. 133-150. L’Harmattan: Paris, 2003, 246p.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fr-FR" sz="1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________. </a:t>
            </a:r>
            <a:r>
              <a:rPr lang="pt-BR" sz="19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 institucional e pesquisas sócio-históricas: estado atual e novas perspectivas. </a:t>
            </a:r>
            <a:r>
              <a:rPr lang="pt-BR" sz="19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Mnemosine</a:t>
            </a:r>
            <a:r>
              <a:rPr lang="pt-BR" sz="19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Vol.3, nº2, p. 181-193 (2007) – Artigos Parte Especial. Disponível em: &lt;www.e-publicacoes.uerj.br › download › pdf_110&gt;.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pt-BR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C5DD9D-6C28-4DCB-92E9-CD34598C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pt-BR" noProof="0" smtClean="0"/>
              <a:t>7</a:t>
            </a:fld>
            <a:endParaRPr lang="pt-BR" noProof="0"/>
          </a:p>
        </p:txBody>
      </p:sp>
      <p:pic>
        <p:nvPicPr>
          <p:cNvPr id="8" name="Áudio 7">
            <a:hlinkClick r:id="" action="ppaction://media"/>
            <a:extLst>
              <a:ext uri="{FF2B5EF4-FFF2-40B4-BE49-F238E27FC236}">
                <a16:creationId xmlns:a16="http://schemas.microsoft.com/office/drawing/2014/main" id="{006454A0-7795-47C9-9A4A-CF56020392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7"/>
    </mc:Choice>
    <mc:Fallback>
      <p:transition spd="slow" advTm="3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9067F-DD19-4CA2-A344-88EF2236A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3651710"/>
          </a:xfrm>
        </p:spPr>
        <p:txBody>
          <a:bodyPr/>
          <a:lstStyle/>
          <a:p>
            <a:pPr algn="ctr"/>
            <a:r>
              <a:rPr lang="pt-BR" b="1" dirty="0"/>
              <a:t>MUITO OBRIGADA!!!</a:t>
            </a:r>
            <a:br>
              <a:rPr lang="pt-BR" b="1" dirty="0"/>
            </a:br>
            <a:br>
              <a:rPr lang="pt-BR" b="1" dirty="0"/>
            </a:br>
            <a:endParaRPr lang="pt-BR" b="1" dirty="0"/>
          </a:p>
        </p:txBody>
      </p:sp>
      <p:pic>
        <p:nvPicPr>
          <p:cNvPr id="6" name="Áudio 5">
            <a:hlinkClick r:id="" action="ppaction://media"/>
            <a:extLst>
              <a:ext uri="{FF2B5EF4-FFF2-40B4-BE49-F238E27FC236}">
                <a16:creationId xmlns:a16="http://schemas.microsoft.com/office/drawing/2014/main" id="{F642CE6E-1AC6-46C7-945B-0F0CFD9A4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3"/>
    </mc:Choice>
    <mc:Fallback>
      <p:transition spd="slow" advTm="5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&#10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263_TF66741836" id="{3EE7DFA8-1399-4FC4-87A6-5DE665B87FBF}" vid="{FD2B5981-F6BF-49E0-9035-FC8C465248A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A1C8E2-513F-4C9C-99C7-9AE0E7429B06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purl.org/dc/terms/"/>
    <ds:schemaRef ds:uri="fb0879af-3eba-417a-a55a-ffe6dcd6ca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Procedimentos de começo de ano</Template>
  <TotalTime>300</TotalTime>
  <Words>953</Words>
  <Application>Microsoft Office PowerPoint</Application>
  <PresentationFormat>Widescreen</PresentationFormat>
  <Paragraphs>35</Paragraphs>
  <Slides>8</Slides>
  <Notes>1</Notes>
  <HiddenSlides>0</HiddenSlides>
  <MMClips>8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Íon - Sala da Diretoria
</vt:lpstr>
      <vt:lpstr>Universidade Federal Fluminense Escola de Enfermagem Aurora de Afonso Costa PROGRAMA ACADÊMICO EM CIÊNCIAS DO CUIDADO EM SAÚDE CURSO DE DOUTORADO     REFLEXÕES SOBRE O REFERENCIAL TEÓRICO-METODOLÓGICO DA ANÁLISE INSTITUCIONAL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MUITO OBRIGADA!!!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Procedimentos de começo de ano</dc:title>
  <dc:creator>Isabel Cristina de Moura Leite</dc:creator>
  <cp:lastModifiedBy>Isabel Cristina de Moura Leite</cp:lastModifiedBy>
  <cp:revision>40</cp:revision>
  <dcterms:created xsi:type="dcterms:W3CDTF">2020-09-10T04:52:39Z</dcterms:created>
  <dcterms:modified xsi:type="dcterms:W3CDTF">2020-09-11T22:03:28Z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