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6" r:id="rId4"/>
    <p:sldId id="258" r:id="rId5"/>
    <p:sldId id="263" r:id="rId6"/>
    <p:sldId id="370" r:id="rId7"/>
    <p:sldId id="262" r:id="rId8"/>
    <p:sldId id="265" r:id="rId9"/>
    <p:sldId id="261" r:id="rId10"/>
    <p:sldId id="260" r:id="rId11"/>
    <p:sldId id="259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3" r:id="rId22"/>
    <p:sldId id="278" r:id="rId23"/>
    <p:sldId id="285" r:id="rId24"/>
    <p:sldId id="284" r:id="rId25"/>
    <p:sldId id="283" r:id="rId26"/>
    <p:sldId id="279" r:id="rId27"/>
    <p:sldId id="280" r:id="rId28"/>
    <p:sldId id="282" r:id="rId29"/>
    <p:sldId id="281" r:id="rId30"/>
    <p:sldId id="276" r:id="rId31"/>
    <p:sldId id="287" r:id="rId32"/>
    <p:sldId id="277" r:id="rId33"/>
    <p:sldId id="288" r:id="rId34"/>
    <p:sldId id="286" r:id="rId35"/>
    <p:sldId id="292" r:id="rId36"/>
    <p:sldId id="293" r:id="rId37"/>
    <p:sldId id="294" r:id="rId38"/>
    <p:sldId id="295" r:id="rId39"/>
    <p:sldId id="291" r:id="rId40"/>
    <p:sldId id="290" r:id="rId41"/>
    <p:sldId id="302" r:id="rId42"/>
    <p:sldId id="304" r:id="rId43"/>
    <p:sldId id="303" r:id="rId44"/>
    <p:sldId id="301" r:id="rId45"/>
    <p:sldId id="300" r:id="rId46"/>
    <p:sldId id="299" r:id="rId47"/>
    <p:sldId id="298" r:id="rId48"/>
    <p:sldId id="367" r:id="rId49"/>
    <p:sldId id="368" r:id="rId50"/>
    <p:sldId id="297" r:id="rId51"/>
    <p:sldId id="369" r:id="rId52"/>
    <p:sldId id="296" r:id="rId53"/>
    <p:sldId id="305" r:id="rId54"/>
    <p:sldId id="306" r:id="rId55"/>
    <p:sldId id="307" r:id="rId56"/>
    <p:sldId id="309" r:id="rId57"/>
    <p:sldId id="310" r:id="rId58"/>
    <p:sldId id="317" r:id="rId59"/>
    <p:sldId id="316" r:id="rId60"/>
    <p:sldId id="315" r:id="rId61"/>
    <p:sldId id="314" r:id="rId62"/>
    <p:sldId id="313" r:id="rId63"/>
    <p:sldId id="312" r:id="rId64"/>
    <p:sldId id="311" r:id="rId65"/>
    <p:sldId id="319" r:id="rId66"/>
    <p:sldId id="320" r:id="rId67"/>
    <p:sldId id="318" r:id="rId68"/>
    <p:sldId id="328" r:id="rId69"/>
    <p:sldId id="327" r:id="rId70"/>
    <p:sldId id="326" r:id="rId71"/>
    <p:sldId id="325" r:id="rId72"/>
    <p:sldId id="363" r:id="rId73"/>
    <p:sldId id="364" r:id="rId74"/>
    <p:sldId id="365" r:id="rId75"/>
    <p:sldId id="324" r:id="rId76"/>
    <p:sldId id="323" r:id="rId77"/>
    <p:sldId id="321" r:id="rId78"/>
    <p:sldId id="322" r:id="rId79"/>
    <p:sldId id="336" r:id="rId80"/>
    <p:sldId id="337" r:id="rId81"/>
    <p:sldId id="335" r:id="rId82"/>
    <p:sldId id="334" r:id="rId83"/>
    <p:sldId id="332" r:id="rId84"/>
    <p:sldId id="331" r:id="rId85"/>
    <p:sldId id="330" r:id="rId86"/>
    <p:sldId id="308" r:id="rId87"/>
    <p:sldId id="329" r:id="rId88"/>
    <p:sldId id="341" r:id="rId89"/>
    <p:sldId id="342" r:id="rId90"/>
    <p:sldId id="340" r:id="rId91"/>
    <p:sldId id="343" r:id="rId92"/>
    <p:sldId id="339" r:id="rId93"/>
    <p:sldId id="344" r:id="rId94"/>
    <p:sldId id="347" r:id="rId95"/>
    <p:sldId id="346" r:id="rId96"/>
    <p:sldId id="345" r:id="rId97"/>
    <p:sldId id="338" r:id="rId98"/>
    <p:sldId id="361" r:id="rId99"/>
    <p:sldId id="362" r:id="rId100"/>
    <p:sldId id="360" r:id="rId101"/>
    <p:sldId id="359" r:id="rId102"/>
    <p:sldId id="358" r:id="rId103"/>
    <p:sldId id="349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91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89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2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04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6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72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38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2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32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8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08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68BF-6279-442E-A89C-440CAA3A398A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103D-EAAB-4883-8944-1B10E09FA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slide" Target="slide27.xml"/><Relationship Id="rId21" Type="http://schemas.openxmlformats.org/officeDocument/2006/relationships/slide" Target="slide22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63" Type="http://schemas.openxmlformats.org/officeDocument/2006/relationships/slide" Target="slide64.xml"/><Relationship Id="rId68" Type="http://schemas.openxmlformats.org/officeDocument/2006/relationships/slide" Target="slide69.xml"/><Relationship Id="rId84" Type="http://schemas.openxmlformats.org/officeDocument/2006/relationships/slide" Target="slide85.xml"/><Relationship Id="rId89" Type="http://schemas.openxmlformats.org/officeDocument/2006/relationships/slide" Target="slide90.xml"/><Relationship Id="rId16" Type="http://schemas.openxmlformats.org/officeDocument/2006/relationships/slide" Target="slide17.xml"/><Relationship Id="rId11" Type="http://schemas.openxmlformats.org/officeDocument/2006/relationships/slide" Target="slide12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3" Type="http://schemas.openxmlformats.org/officeDocument/2006/relationships/slide" Target="slide54.xml"/><Relationship Id="rId58" Type="http://schemas.openxmlformats.org/officeDocument/2006/relationships/slide" Target="slide59.xml"/><Relationship Id="rId74" Type="http://schemas.openxmlformats.org/officeDocument/2006/relationships/slide" Target="slide75.xml"/><Relationship Id="rId79" Type="http://schemas.openxmlformats.org/officeDocument/2006/relationships/slide" Target="slide80.xml"/><Relationship Id="rId102" Type="http://schemas.openxmlformats.org/officeDocument/2006/relationships/slide" Target="slide103.xml"/><Relationship Id="rId5" Type="http://schemas.openxmlformats.org/officeDocument/2006/relationships/slide" Target="slide4.xml"/><Relationship Id="rId90" Type="http://schemas.openxmlformats.org/officeDocument/2006/relationships/slide" Target="slide91.xml"/><Relationship Id="rId95" Type="http://schemas.openxmlformats.org/officeDocument/2006/relationships/slide" Target="slide96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64" Type="http://schemas.openxmlformats.org/officeDocument/2006/relationships/slide" Target="slide65.xml"/><Relationship Id="rId69" Type="http://schemas.openxmlformats.org/officeDocument/2006/relationships/slide" Target="slide70.xml"/><Relationship Id="rId80" Type="http://schemas.openxmlformats.org/officeDocument/2006/relationships/slide" Target="slide81.xml"/><Relationship Id="rId85" Type="http://schemas.openxmlformats.org/officeDocument/2006/relationships/slide" Target="slide86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59" Type="http://schemas.openxmlformats.org/officeDocument/2006/relationships/slide" Target="slide60.xml"/><Relationship Id="rId67" Type="http://schemas.openxmlformats.org/officeDocument/2006/relationships/slide" Target="slide68.xml"/><Relationship Id="rId20" Type="http://schemas.openxmlformats.org/officeDocument/2006/relationships/slide" Target="slide21.xml"/><Relationship Id="rId41" Type="http://schemas.openxmlformats.org/officeDocument/2006/relationships/slide" Target="slide42.xml"/><Relationship Id="rId54" Type="http://schemas.openxmlformats.org/officeDocument/2006/relationships/slide" Target="slide55.xml"/><Relationship Id="rId62" Type="http://schemas.openxmlformats.org/officeDocument/2006/relationships/slide" Target="slide63.xml"/><Relationship Id="rId70" Type="http://schemas.openxmlformats.org/officeDocument/2006/relationships/slide" Target="slide71.xml"/><Relationship Id="rId75" Type="http://schemas.openxmlformats.org/officeDocument/2006/relationships/slide" Target="slide76.xml"/><Relationship Id="rId83" Type="http://schemas.openxmlformats.org/officeDocument/2006/relationships/slide" Target="slide84.xml"/><Relationship Id="rId88" Type="http://schemas.openxmlformats.org/officeDocument/2006/relationships/slide" Target="slide89.xml"/><Relationship Id="rId91" Type="http://schemas.openxmlformats.org/officeDocument/2006/relationships/slide" Target="slide92.xml"/><Relationship Id="rId96" Type="http://schemas.openxmlformats.org/officeDocument/2006/relationships/slide" Target="slide9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57" Type="http://schemas.openxmlformats.org/officeDocument/2006/relationships/slide" Target="slide58.xml"/><Relationship Id="rId10" Type="http://schemas.openxmlformats.org/officeDocument/2006/relationships/slide" Target="slide11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60" Type="http://schemas.openxmlformats.org/officeDocument/2006/relationships/slide" Target="slide61.xml"/><Relationship Id="rId65" Type="http://schemas.openxmlformats.org/officeDocument/2006/relationships/slide" Target="slide66.xml"/><Relationship Id="rId73" Type="http://schemas.openxmlformats.org/officeDocument/2006/relationships/slide" Target="slide74.xml"/><Relationship Id="rId78" Type="http://schemas.openxmlformats.org/officeDocument/2006/relationships/slide" Target="slide79.xml"/><Relationship Id="rId81" Type="http://schemas.openxmlformats.org/officeDocument/2006/relationships/slide" Target="slide82.xml"/><Relationship Id="rId86" Type="http://schemas.openxmlformats.org/officeDocument/2006/relationships/slide" Target="slide87.xml"/><Relationship Id="rId94" Type="http://schemas.openxmlformats.org/officeDocument/2006/relationships/slide" Target="slide95.xml"/><Relationship Id="rId99" Type="http://schemas.openxmlformats.org/officeDocument/2006/relationships/slide" Target="slide100.xml"/><Relationship Id="rId101" Type="http://schemas.openxmlformats.org/officeDocument/2006/relationships/slide" Target="slide102.xml"/><Relationship Id="rId4" Type="http://schemas.openxmlformats.org/officeDocument/2006/relationships/slide" Target="slide3.xml"/><Relationship Id="rId9" Type="http://schemas.openxmlformats.org/officeDocument/2006/relationships/slide" Target="slide10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9" Type="http://schemas.openxmlformats.org/officeDocument/2006/relationships/slide" Target="slide40.xml"/><Relationship Id="rId34" Type="http://schemas.openxmlformats.org/officeDocument/2006/relationships/slide" Target="slide35.xml"/><Relationship Id="rId50" Type="http://schemas.openxmlformats.org/officeDocument/2006/relationships/slide" Target="slide51.xml"/><Relationship Id="rId55" Type="http://schemas.openxmlformats.org/officeDocument/2006/relationships/slide" Target="slide56.xml"/><Relationship Id="rId76" Type="http://schemas.openxmlformats.org/officeDocument/2006/relationships/slide" Target="slide77.xml"/><Relationship Id="rId97" Type="http://schemas.openxmlformats.org/officeDocument/2006/relationships/slide" Target="slide98.xml"/><Relationship Id="rId7" Type="http://schemas.openxmlformats.org/officeDocument/2006/relationships/slide" Target="slide7.xml"/><Relationship Id="rId71" Type="http://schemas.openxmlformats.org/officeDocument/2006/relationships/slide" Target="slide72.xml"/><Relationship Id="rId92" Type="http://schemas.openxmlformats.org/officeDocument/2006/relationships/slide" Target="slide93.xml"/><Relationship Id="rId2" Type="http://schemas.openxmlformats.org/officeDocument/2006/relationships/image" Target="../media/image1.png"/><Relationship Id="rId29" Type="http://schemas.openxmlformats.org/officeDocument/2006/relationships/slide" Target="slide30.xml"/><Relationship Id="rId24" Type="http://schemas.openxmlformats.org/officeDocument/2006/relationships/slide" Target="slide25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66" Type="http://schemas.openxmlformats.org/officeDocument/2006/relationships/slide" Target="slide67.xml"/><Relationship Id="rId87" Type="http://schemas.openxmlformats.org/officeDocument/2006/relationships/slide" Target="slide88.xml"/><Relationship Id="rId61" Type="http://schemas.openxmlformats.org/officeDocument/2006/relationships/slide" Target="slide62.xml"/><Relationship Id="rId82" Type="http://schemas.openxmlformats.org/officeDocument/2006/relationships/slide" Target="slide83.xml"/><Relationship Id="rId19" Type="http://schemas.openxmlformats.org/officeDocument/2006/relationships/slide" Target="slide20.xml"/><Relationship Id="rId14" Type="http://schemas.openxmlformats.org/officeDocument/2006/relationships/slide" Target="slide15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56" Type="http://schemas.openxmlformats.org/officeDocument/2006/relationships/slide" Target="slide57.xml"/><Relationship Id="rId77" Type="http://schemas.openxmlformats.org/officeDocument/2006/relationships/slide" Target="slide78.xml"/><Relationship Id="rId100" Type="http://schemas.openxmlformats.org/officeDocument/2006/relationships/slide" Target="slide101.xml"/><Relationship Id="rId8" Type="http://schemas.openxmlformats.org/officeDocument/2006/relationships/slide" Target="slide8.xml"/><Relationship Id="rId51" Type="http://schemas.openxmlformats.org/officeDocument/2006/relationships/slide" Target="slide52.xml"/><Relationship Id="rId72" Type="http://schemas.openxmlformats.org/officeDocument/2006/relationships/slide" Target="slide73.xml"/><Relationship Id="rId93" Type="http://schemas.openxmlformats.org/officeDocument/2006/relationships/slide" Target="slide94.xml"/><Relationship Id="rId98" Type="http://schemas.openxmlformats.org/officeDocument/2006/relationships/slide" Target="slide99.xml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0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20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0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ink%20glossario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V%C3%A9rtic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t.wikipedia.org/wiki/Perpendicular" TargetMode="External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Tri%C3%A2ngulo" TargetMode="External"/><Relationship Id="rId5" Type="http://schemas.openxmlformats.org/officeDocument/2006/relationships/hyperlink" Target="https://pt.wikipedia.org/wiki/Altura_(geometria)" TargetMode="External"/><Relationship Id="rId4" Type="http://schemas.openxmlformats.org/officeDocument/2006/relationships/hyperlink" Target="https://pt.wikipedia.org/wiki/Ponto" TargetMode="External"/><Relationship Id="rId9" Type="http://schemas.openxmlformats.org/officeDocument/2006/relationships/image" Target="../media/image5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ink%20glossario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9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hyperlink" Target="https://brasilescola.uol.com.br/matematica/hiperbole.ht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brasilescola.uol.com.br/matematica/parabola.htm" TargetMode="External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rasilescola.uol.com.br/matematica/circulo-ou-circunferencia.htm" TargetMode="External"/><Relationship Id="rId5" Type="http://schemas.openxmlformats.org/officeDocument/2006/relationships/hyperlink" Target="https://brasilescola.uol.com.br/matematica/cone.htm" TargetMode="External"/><Relationship Id="rId10" Type="http://schemas.openxmlformats.org/officeDocument/2006/relationships/image" Target="../media/image70.png"/><Relationship Id="rId4" Type="http://schemas.openxmlformats.org/officeDocument/2006/relationships/hyperlink" Target="https://brasilescola.uol.com.br/matematica/plano.htm" TargetMode="External"/><Relationship Id="rId9" Type="http://schemas.openxmlformats.org/officeDocument/2006/relationships/hyperlink" Target="https://brasilescola.uol.com.br/matematica/elipse.htm" TargetMode="Externa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Propriedade" TargetMode="External"/><Relationship Id="rId5" Type="http://schemas.openxmlformats.org/officeDocument/2006/relationships/hyperlink" Target="https://pt.wikipedia.org/wiki/Ponto_(matem%C3%A1tica)" TargetMode="External"/><Relationship Id="rId4" Type="http://schemas.openxmlformats.org/officeDocument/2006/relationships/hyperlink" Target="https://pt.wikipedia.org/wiki/Conjunt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SORTEIO1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4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4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5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6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6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6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6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7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7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7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8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8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8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8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8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8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8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9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9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19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9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0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18903740">
            <a:off x="-136014" y="695283"/>
            <a:ext cx="237398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 Black" panose="020B0A04020102020204" pitchFamily="34" charset="0"/>
              </a:rPr>
              <a:t>sorteador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36690" y="1575861"/>
            <a:ext cx="192751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78154"/>
              </p:ext>
            </p:extLst>
          </p:nvPr>
        </p:nvGraphicFramePr>
        <p:xfrm>
          <a:off x="2164976" y="0"/>
          <a:ext cx="7839636" cy="7024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972">
                  <a:extLst>
                    <a:ext uri="{9D8B030D-6E8A-4147-A177-3AD203B41FA5}">
                      <a16:colId xmlns:a16="http://schemas.microsoft.com/office/drawing/2014/main" val="2288089539"/>
                    </a:ext>
                  </a:extLst>
                </a:gridCol>
                <a:gridCol w="777972">
                  <a:extLst>
                    <a:ext uri="{9D8B030D-6E8A-4147-A177-3AD203B41FA5}">
                      <a16:colId xmlns:a16="http://schemas.microsoft.com/office/drawing/2014/main" val="2384478948"/>
                    </a:ext>
                  </a:extLst>
                </a:gridCol>
                <a:gridCol w="777972">
                  <a:extLst>
                    <a:ext uri="{9D8B030D-6E8A-4147-A177-3AD203B41FA5}">
                      <a16:colId xmlns:a16="http://schemas.microsoft.com/office/drawing/2014/main" val="2878156976"/>
                    </a:ext>
                  </a:extLst>
                </a:gridCol>
                <a:gridCol w="777972">
                  <a:extLst>
                    <a:ext uri="{9D8B030D-6E8A-4147-A177-3AD203B41FA5}">
                      <a16:colId xmlns:a16="http://schemas.microsoft.com/office/drawing/2014/main" val="117749389"/>
                    </a:ext>
                  </a:extLst>
                </a:gridCol>
                <a:gridCol w="777972">
                  <a:extLst>
                    <a:ext uri="{9D8B030D-6E8A-4147-A177-3AD203B41FA5}">
                      <a16:colId xmlns:a16="http://schemas.microsoft.com/office/drawing/2014/main" val="3004458390"/>
                    </a:ext>
                  </a:extLst>
                </a:gridCol>
                <a:gridCol w="777972">
                  <a:extLst>
                    <a:ext uri="{9D8B030D-6E8A-4147-A177-3AD203B41FA5}">
                      <a16:colId xmlns:a16="http://schemas.microsoft.com/office/drawing/2014/main" val="4141359612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366920428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361303528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249358116"/>
                    </a:ext>
                  </a:extLst>
                </a:gridCol>
                <a:gridCol w="835146">
                  <a:extLst>
                    <a:ext uri="{9D8B030D-6E8A-4147-A177-3AD203B41FA5}">
                      <a16:colId xmlns:a16="http://schemas.microsoft.com/office/drawing/2014/main" val="1939428600"/>
                    </a:ext>
                  </a:extLst>
                </a:gridCol>
              </a:tblGrid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" action="ppaction://hlinksldjump"/>
                        </a:rPr>
                        <a:t>01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" action="ppaction://hlinksldjump"/>
                        </a:rPr>
                        <a:t>02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" action="ppaction://hlinksldjump"/>
                        </a:rPr>
                        <a:t>03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" action="ppaction://hlinksldjump"/>
                        </a:rPr>
                        <a:t>04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" action="ppaction://hlinksldjump"/>
                        </a:rPr>
                        <a:t>05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" action="ppaction://hlinksldjump"/>
                        </a:rPr>
                        <a:t>06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" action="ppaction://hlinksldjump"/>
                        </a:rPr>
                        <a:t>07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" action="ppaction://noaction"/>
                        </a:rPr>
                        <a:t>08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" action="ppaction://hlinksldjump"/>
                        </a:rPr>
                        <a:t>09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0" action="ppaction://hlinksldjump"/>
                        </a:rPr>
                        <a:t>10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34882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1" action="ppaction://hlinksldjump"/>
                        </a:rPr>
                        <a:t>11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2" action="ppaction://hlinksldjump"/>
                        </a:rPr>
                        <a:t>12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3" action="ppaction://hlinksldjump"/>
                        </a:rPr>
                        <a:t>13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4" action="ppaction://hlinksldjump"/>
                        </a:rPr>
                        <a:t>14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5" action="ppaction://hlinksldjump"/>
                        </a:rPr>
                        <a:t>15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6" action="ppaction://hlinksldjump"/>
                        </a:rPr>
                        <a:t>16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7" action="ppaction://hlinksldjump"/>
                        </a:rPr>
                        <a:t>17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8" action="ppaction://hlinksldjump"/>
                        </a:rPr>
                        <a:t>18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19" action="ppaction://hlinksldjump"/>
                        </a:rPr>
                        <a:t>19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0" action="ppaction://hlinksldjump"/>
                        </a:rPr>
                        <a:t>20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89856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1" action="ppaction://hlinksldjump"/>
                        </a:rPr>
                        <a:t>21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2" action="ppaction://hlinksldjump"/>
                        </a:rPr>
                        <a:t>22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3" action="ppaction://hlinksldjump"/>
                        </a:rPr>
                        <a:t>23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4" action="ppaction://hlinksldjump"/>
                        </a:rPr>
                        <a:t>24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5" action="ppaction://hlinksldjump"/>
                        </a:rPr>
                        <a:t>25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6" action="ppaction://hlinksldjump"/>
                        </a:rPr>
                        <a:t>26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7" action="ppaction://hlinksldjump"/>
                        </a:rPr>
                        <a:t>27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8" action="ppaction://hlinksldjump"/>
                        </a:rPr>
                        <a:t>28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  <a:hlinkClick r:id="rId29" action="ppaction://hlinksldjump"/>
                        </a:rPr>
                        <a:t>29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 Black" panose="020B0A04020102020204" pitchFamily="34" charset="0"/>
                          <a:hlinkClick r:id="rId30" action="ppaction://hlinksldjump"/>
                        </a:rPr>
                        <a:t>30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20225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1" action="ppaction://hlinksldjump"/>
                        </a:rPr>
                        <a:t>31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2" action="ppaction://hlinksldjump"/>
                        </a:rPr>
                        <a:t>32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3" action="ppaction://hlinksldjump"/>
                        </a:rPr>
                        <a:t>33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4" action="ppaction://hlinksldjump"/>
                        </a:rPr>
                        <a:t>34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5" action="ppaction://hlinksldjump"/>
                        </a:rPr>
                        <a:t>35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6" action="ppaction://hlinksldjump"/>
                        </a:rPr>
                        <a:t>36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7" action="ppaction://hlinksldjump"/>
                        </a:rPr>
                        <a:t>37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8" action="ppaction://hlinksldjump"/>
                        </a:rPr>
                        <a:t>38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9" action="ppaction://hlinksldjump"/>
                        </a:rPr>
                        <a:t>39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0" action="ppaction://hlinksldjump"/>
                        </a:rPr>
                        <a:t>40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5447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1" action="ppaction://hlinksldjump"/>
                        </a:rPr>
                        <a:t>41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2" action="ppaction://hlinksldjump"/>
                        </a:rPr>
                        <a:t>42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3" action="ppaction://hlinksldjump"/>
                        </a:rPr>
                        <a:t>43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4" action="ppaction://hlinksldjump"/>
                        </a:rPr>
                        <a:t>44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5" action="ppaction://hlinksldjump"/>
                        </a:rPr>
                        <a:t>45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6" action="ppaction://hlinksldjump"/>
                        </a:rPr>
                        <a:t>46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7" action="ppaction://hlinksldjump"/>
                        </a:rPr>
                        <a:t>47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8" action="ppaction://hlinksldjump"/>
                        </a:rPr>
                        <a:t>48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9" action="ppaction://hlinksldjump"/>
                        </a:rPr>
                        <a:t>49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0" action="ppaction://hlinksldjump"/>
                        </a:rPr>
                        <a:t>50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73422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1" action="ppaction://hlinksldjump"/>
                        </a:rPr>
                        <a:t>51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2" action="ppaction://hlinksldjump"/>
                        </a:rPr>
                        <a:t>52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3" action="ppaction://hlinksldjump"/>
                        </a:rPr>
                        <a:t>53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4" action="ppaction://hlinksldjump"/>
                        </a:rPr>
                        <a:t>54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5" action="ppaction://hlinksldjump"/>
                        </a:rPr>
                        <a:t>55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6" action="ppaction://hlinksldjump"/>
                        </a:rPr>
                        <a:t>56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7" action="ppaction://hlinksldjump"/>
                        </a:rPr>
                        <a:t>57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8" action="ppaction://hlinksldjump"/>
                        </a:rPr>
                        <a:t>58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9" action="ppaction://hlinksldjump"/>
                        </a:rPr>
                        <a:t>59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0" action="ppaction://hlinksldjump"/>
                        </a:rPr>
                        <a:t>60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18957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1" action="ppaction://hlinksldjump"/>
                        </a:rPr>
                        <a:t>61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2" action="ppaction://hlinksldjump"/>
                        </a:rPr>
                        <a:t>62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3" action="ppaction://hlinksldjump"/>
                        </a:rPr>
                        <a:t>63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4" action="ppaction://hlinksldjump"/>
                        </a:rPr>
                        <a:t>64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5" action="ppaction://hlinksldjump"/>
                        </a:rPr>
                        <a:t>65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6" action="ppaction://hlinksldjump"/>
                        </a:rPr>
                        <a:t>66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7" action="ppaction://hlinksldjump"/>
                        </a:rPr>
                        <a:t>67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8" action="ppaction://hlinksldjump"/>
                        </a:rPr>
                        <a:t>68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9" action="ppaction://hlinksldjump"/>
                        </a:rPr>
                        <a:t>69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0" action="ppaction://hlinksldjump"/>
                        </a:rPr>
                        <a:t>70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86462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1" action="ppaction://hlinksldjump"/>
                        </a:rPr>
                        <a:t>71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2" action="ppaction://hlinksldjump"/>
                        </a:rPr>
                        <a:t>72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3" action="ppaction://hlinksldjump"/>
                        </a:rPr>
                        <a:t>73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4" action="ppaction://hlinksldjump"/>
                        </a:rPr>
                        <a:t>74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5" action="ppaction://hlinksldjump"/>
                        </a:rPr>
                        <a:t>75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6" action="ppaction://hlinksldjump"/>
                        </a:rPr>
                        <a:t>76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7" action="ppaction://hlinksldjump"/>
                        </a:rPr>
                        <a:t>77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8" action="ppaction://hlinksldjump"/>
                        </a:rPr>
                        <a:t>78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9" action="ppaction://hlinksldjump"/>
                        </a:rPr>
                        <a:t>79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0" action="ppaction://hlinksldjump"/>
                        </a:rPr>
                        <a:t>80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75007"/>
                  </a:ext>
                </a:extLst>
              </a:tr>
              <a:tr h="6041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1" action="ppaction://hlinksldjump"/>
                        </a:rPr>
                        <a:t>81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2" action="ppaction://hlinksldjump"/>
                        </a:rPr>
                        <a:t>82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3" action="ppaction://hlinksldjump"/>
                        </a:rPr>
                        <a:t>83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4" action="ppaction://hlinksldjump"/>
                        </a:rPr>
                        <a:t>84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5" action="ppaction://hlinksldjump"/>
                        </a:rPr>
                        <a:t>85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6" action="ppaction://hlinksldjump"/>
                        </a:rPr>
                        <a:t>86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7" action="ppaction://hlinksldjump"/>
                        </a:rPr>
                        <a:t>87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8" action="ppaction://hlinksldjump"/>
                        </a:rPr>
                        <a:t>88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9" action="ppaction://hlinksldjump"/>
                        </a:rPr>
                        <a:t>89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0" action="ppaction://hlinksldjump"/>
                        </a:rPr>
                        <a:t>90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61146"/>
                  </a:ext>
                </a:extLst>
              </a:tr>
              <a:tr h="8304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1" action="ppaction://hlinksldjump"/>
                        </a:rPr>
                        <a:t>91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2" action="ppaction://hlinksldjump"/>
                        </a:rPr>
                        <a:t>92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3" action="ppaction://hlinksldjump"/>
                        </a:rPr>
                        <a:t>93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4" action="ppaction://hlinksldjump"/>
                        </a:rPr>
                        <a:t>94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5" action="ppaction://hlinksldjump"/>
                        </a:rPr>
                        <a:t>95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6" action="ppaction://hlinksldjump"/>
                        </a:rPr>
                        <a:t>96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7" action="ppaction://hlinksldjump"/>
                        </a:rPr>
                        <a:t>97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8" action="ppaction://hlinksldjump"/>
                        </a:rPr>
                        <a:t>98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9" action="ppaction://hlinksldjump"/>
                        </a:rPr>
                        <a:t>99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00" action="ppaction://hlinksldjump"/>
                        </a:rPr>
                        <a:t>100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4022"/>
                  </a:ext>
                </a:extLst>
              </a:tr>
              <a:tr h="7076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01" action="ppaction://hlinksldjump"/>
                        </a:rPr>
                        <a:t>101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02" action="ppaction://hlinksldjump"/>
                        </a:rPr>
                        <a:t>102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6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8" y="152835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376057" y="2997518"/>
            <a:ext cx="312202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Ângulo Obtuso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44898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715293" y="2525654"/>
            <a:ext cx="3652158" cy="10143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Retas </a:t>
            </a: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Perpendiculares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4542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513908" y="2790131"/>
            <a:ext cx="4147455" cy="4875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Retas </a:t>
            </a:r>
            <a:r>
              <a:rPr lang="pt-BR" sz="24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Coplanares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679256" y="2774416"/>
            <a:ext cx="3744912" cy="99379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Retas </a:t>
            </a: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Concorrentes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56050" y="3907290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44367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05" y="1397727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240676" y="2764609"/>
            <a:ext cx="409520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Altura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64728" y="3512600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08331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3509" y="1036917"/>
            <a:ext cx="8288166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ente geométrico adimensional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6561" name="Imagem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4264"/>
            <a:ext cx="12192000" cy="13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3509" y="307146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8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3753" y="970614"/>
            <a:ext cx="1144344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ente geométrico unidimensional que pode ser visualizado como um traço que segue uma única 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direção, sem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curvas.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6801" name="Imagem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2859937"/>
            <a:ext cx="11823604" cy="18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3753" y="3071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9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0446" y="1202582"/>
            <a:ext cx="116544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Espaço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lugar onde as os objetos são representados.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17" name="Imagem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6" y="2602572"/>
            <a:ext cx="3931786" cy="30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0446" y="34886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8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891" y="888538"/>
            <a:ext cx="111652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Ângulo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formada por duas semirretas distintas que possuem a mesma origem.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24" y="2996250"/>
            <a:ext cx="4890984" cy="3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0891" y="3209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6573" y="716604"/>
            <a:ext cx="1141271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Ângulos complementares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aqueles ângulos cuja soma das medidas resulta em 90°.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49" y="2300345"/>
            <a:ext cx="5733338" cy="34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4777" y="971109"/>
            <a:ext cx="109862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Ângulos suplementares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aqueles ângulos cuja soma das medidas é igual a 180°.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69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9" y="2573516"/>
            <a:ext cx="7274153" cy="237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4777" y="33352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4624251" y="2782344"/>
            <a:ext cx="2997926" cy="88267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Segmento de Reta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4542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1188" y="804396"/>
            <a:ext cx="104459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7) </a:t>
            </a:r>
            <a:r>
              <a:rPr kumimoji="0" lang="pt-BR" alt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Ângulo agudo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o ângulo cuja medida é menor do que 90º.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49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3" y="2292661"/>
            <a:ext cx="4629524" cy="29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7017" y="4565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0388" y="1382971"/>
            <a:ext cx="1040156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Ângulo reto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ângulo cuja medida é igual a 90º.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3" y="2886891"/>
            <a:ext cx="4301591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0388" y="35071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6206" y="1018193"/>
            <a:ext cx="108944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Ângulo obtuso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ângulo cuja medida é maior do que 90º.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8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2905728"/>
            <a:ext cx="3945094" cy="23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6206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5761" y="1445141"/>
            <a:ext cx="116390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10)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Segmento de reta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 parte da reta que possui um ponto inicial e um ponto final, chamados de extremos.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993" name="Imagem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48" y="3377565"/>
            <a:ext cx="5845626" cy="20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60" y="2852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2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5760" y="1174435"/>
            <a:ext cx="116390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Semirreta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cada uma das partes de uma reta quando essa for separada ou dividida por um de seus pontos.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6017" name="Imagem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39" y="3535648"/>
            <a:ext cx="6671946" cy="10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60" y="2657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6571" y="1293485"/>
            <a:ext cx="1136199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Distância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forma de medir o comprimento entre dois pontos no espaço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673" name="Imagem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76" y="3571919"/>
            <a:ext cx="4938598" cy="11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074" y="2893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9635" y="922943"/>
            <a:ext cx="116651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</a:t>
            </a:r>
            <a:r>
              <a:rPr lang="pt-PT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matemática, é uma superfície bidimensional que se estende infinitamente em todas as direções. </a:t>
            </a: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0417" name="Imagem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39" y="2839254"/>
            <a:ext cx="7436524" cy="33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35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1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389" y="915344"/>
            <a:ext cx="114031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Prisma de base </a:t>
            </a:r>
            <a:r>
              <a:rPr lang="pt-BR" altLang="pt-BR" sz="2800" b="1" u="sng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triangular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prisma é um sólido geométrico formado por duas regiões triangulares, em planos paralelos, e todos os segmentos de reta paralelos tendo extremidades em cada uma dessas regiões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0657" name="Imagem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1" y="3106270"/>
            <a:ext cx="5909803" cy="37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2389" y="39007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7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828389"/>
            <a:ext cx="117299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Prisma de base quadrada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sólido geométrico formado por duas regiões quadradas, em planos paralelos, e todos os segmentos de reta paralelos tendo extremidades em cada uma dessas regiões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9633" name="Imagem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19" y="2926340"/>
            <a:ext cx="5420972" cy="39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941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1259" y="874734"/>
            <a:ext cx="1162594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Prisma de base hexagonal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sólido geométrico formado por duas regiões hexagonais, em planos paralelos, e todos os segmentos de reta paralelos tendo extremidades em cada uma dessas regiões.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8609" name="Imagem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08" y="3121504"/>
            <a:ext cx="4915851" cy="356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258" y="4846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277394" y="2890338"/>
            <a:ext cx="2109651" cy="4875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Semirreta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1130494"/>
            <a:ext cx="120047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17)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Pirâmide de base quadrada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figura espacial formada por todos os segmentos de reta com um extremo em uma região quadrada de um plano e outro em um ponto fora desse plano.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8369" name="Imagem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7"/>
          <a:stretch>
            <a:fillRect/>
          </a:stretch>
        </p:blipFill>
        <p:spPr bwMode="auto">
          <a:xfrm>
            <a:off x="5055326" y="2861959"/>
            <a:ext cx="6821630" cy="34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149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7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87496" y="732509"/>
            <a:ext cx="11717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pt-BR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Pirâmide de base hexagonal</a:t>
            </a:r>
            <a:r>
              <a:rPr 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figura espacial formada por todos os segmentos de reta com um extremo em uma região hexagonal de um plano e outro em um ponto fora desse plano.</a:t>
            </a:r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6146131" y="3212510"/>
            <a:ext cx="4970360" cy="37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3143" y="802028"/>
            <a:ext cx="1115337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sólido geométrico composto de seis faces quadradas congruentes.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601" name="Imagem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/>
          <a:stretch>
            <a:fillRect/>
          </a:stretch>
        </p:blipFill>
        <p:spPr bwMode="auto">
          <a:xfrm>
            <a:off x="5904410" y="2767965"/>
            <a:ext cx="5873937" cy="26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3143" y="28653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9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9323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1535" y="861299"/>
            <a:ext cx="101369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Paralelepípedo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espacial (prisma) cujas faces são paralelogramos.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4276" name="Imagem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3338921"/>
            <a:ext cx="8255097" cy="32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7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67126" y="893375"/>
            <a:ext cx="100103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21) </a:t>
            </a:r>
            <a:r>
              <a:rPr 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Cone</a:t>
            </a:r>
            <a:r>
              <a:rPr 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o conjunto de todos os segmentos que ligam os pontos de uma região circular de um plano (base) a um ponto fora desse plano 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4"/>
          <a:srcRect t="4871"/>
          <a:stretch/>
        </p:blipFill>
        <p:spPr bwMode="auto">
          <a:xfrm>
            <a:off x="6358799" y="2985543"/>
            <a:ext cx="4113984" cy="3245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0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776549" y="5473108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8612" y="911886"/>
            <a:ext cx="110634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Cilindro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forma geométrica tridimensional formada por duas regiões circulares em planos distintos e paralelos e por todos os segmentos de retas paralelos que unem os pontos das duas regiões.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361" name="Imagem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4" y="3644796"/>
            <a:ext cx="3745477" cy="27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35" y="3673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4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698" y="945459"/>
            <a:ext cx="114000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Esfera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conjunto de pontos do espaço equidistantes de um ponto fixo.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793" name="Imagem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92" y="2772727"/>
            <a:ext cx="6319020" cy="32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2697" y="29992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5841" y="875559"/>
            <a:ext cx="104160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polígono formado por três lados e três ângulos internos.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8305" name="Imagem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2763202"/>
            <a:ext cx="6555571" cy="29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8720" y="3757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7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9634" y="1019068"/>
            <a:ext cx="1114415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Trapézio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quadrilátero com dois lados paralelos entre si, que são chamados de base maior e base menor.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1137" name="Imagem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3080295"/>
            <a:ext cx="4583925" cy="29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34" y="3793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0709" y="991445"/>
            <a:ext cx="1109036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Losango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polígono de quatro lados de igual comprimento.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057" name="Imagem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51" y="2611186"/>
            <a:ext cx="6632708" cy="34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0708" y="3188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54880" y="3146425"/>
            <a:ext cx="2148840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Distância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pres?slideindex=1&amp;slidetitle="/>
              </a:rPr>
              <a:t>s</a:t>
            </a:r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i</a:t>
            </a:r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pres?slideindex=1&amp;slidetitle="/>
              </a:rPr>
              <a:t>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0263" y="1100569"/>
            <a:ext cx="1108076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Quadrado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polígono que possui quatro lados congruentes e quatro ângulos retos.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2705" name="Imagem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00" y="2946491"/>
            <a:ext cx="3461657" cy="338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0263" y="36097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5" y="917890"/>
            <a:ext cx="117165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pt-BR" altLang="pt-BR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Retângulo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polígono que possui os quatro ângulos internos congruentes (mesma medida) e lados paralelos dois a dois.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7825" name="Imagem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4" y="3048851"/>
            <a:ext cx="5698462" cy="30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2736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4205" y="1018121"/>
            <a:ext cx="1167819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</a:t>
            </a:r>
            <a:r>
              <a:rPr lang="pt-BR" altLang="pt-BR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Hexágono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geométrica (polígono) que tem seis lados e seis ângulos.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913" name="Imagem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03" y="3474492"/>
            <a:ext cx="3510280" cy="30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6571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5" y="1086695"/>
            <a:ext cx="1174339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Octógono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geométrica plana (polígono) que tem oito lados e oito ângulos.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01" name="Imagem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81" y="2801685"/>
            <a:ext cx="3325073" cy="31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092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0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1257" y="995463"/>
            <a:ext cx="117435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Pentágono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geométrica plana (polígono) que tem cinco lados e cinco ângulos.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6321" name="Imagem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1" y="3107185"/>
            <a:ext cx="3526604" cy="32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257" y="3107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5579" y="685226"/>
            <a:ext cx="114691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Mediatriz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reta que intercepta perpendicularmente um segmento de reta pelo seu ponto médio.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129" name="Imagem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46" y="2951461"/>
            <a:ext cx="4045325" cy="25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5578" y="3498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6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763486" y="5355773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0114" y="1038247"/>
            <a:ext cx="1150363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32)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Circunferência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curva plana, fechada, cujos pontos são equidistantes de um ponto fixo desse plano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Imagem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36" y="3364819"/>
            <a:ext cx="2699950" cy="26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99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2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874585" y="547310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875140"/>
            <a:ext cx="115147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Bissetriz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uma semirreta interna a um ângulo, traçada a partir do seu vértice, e que o divide em dois ângulos congruentes (ângulos com a mesma medida).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313" name="Imagem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36" y="2691022"/>
            <a:ext cx="4254847" cy="3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659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4321" y="1046477"/>
            <a:ext cx="116128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Vetor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ente matemático que representa o conjunto dos segmentos orientados de reta que têm o mesmo módulo, a mesma direção e o mesmo sentido.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1377" name="Imagem 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78" y="2777832"/>
            <a:ext cx="3922485" cy="33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320" y="33164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0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9005" y="1116518"/>
            <a:ext cx="1166513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Polígono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linha fechada formada apenas por segmentos de reta que não se cruzam e que estão no mesmo plano.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4513" name="Imagem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7" y="3253222"/>
            <a:ext cx="3749999" cy="36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34" y="3841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8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4" y="1554481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5288280" y="3146425"/>
            <a:ext cx="1615440" cy="53392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9937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137" y="1196446"/>
            <a:ext cx="1128630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Poliedro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sólido geométrico limitado por regiões poligonais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41" name="Imagem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65" y="2626768"/>
            <a:ext cx="5919017" cy="42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4137" y="42599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2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982573"/>
            <a:ext cx="11860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segmento de reta que liga o vértice de um triângulo ao ponto médio do lado oposto.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7105" name="Imagem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85" y="2848519"/>
            <a:ext cx="5424093" cy="32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6200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0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138" y="1198612"/>
            <a:ext cx="115606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3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7050" algn="l"/>
              </a:tabLst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Equidistante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é aquilo que apresenta a mesma distância, de alguma referência, por exemplo, de um objeto, de uma linha ou de um ponto em relação a outros.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7050" algn="l"/>
              </a:tabLst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769" name="Imagem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63" y="3760670"/>
            <a:ext cx="5819498" cy="16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4138" y="30114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8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350085" y="5223890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826" y="1027443"/>
            <a:ext cx="1145343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40)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Círculo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é uma região plana limitada por uma circunferência.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385" name="Imagem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289065"/>
            <a:ext cx="2554941" cy="25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2350" y="2849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0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8012" y="1002146"/>
            <a:ext cx="11469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</a:t>
            </a:r>
            <a:r>
              <a:rPr lang="pt-BR" altLang="pt-BR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Congruente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no caso de dois segmentos, quer dizer que têm mesma medida.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1" name="Imagem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12" y="3377565"/>
            <a:ext cx="5566962" cy="17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8012" y="2657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4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0446" y="943592"/>
            <a:ext cx="1059167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medida de uma região ou superfície de uma figura geométrica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Image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17375"/>
            <a:ext cx="3500845" cy="35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0446" y="2923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4829" y="1087969"/>
            <a:ext cx="117299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Tronco de cone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forma geométrica espacial obtida pela secção transversal por um plano paralelo à base de um cone circular, sendo extraído um cone menor.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9329" name="Imagem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53" y="3174273"/>
            <a:ext cx="8641950" cy="29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977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0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7828" y="1279792"/>
            <a:ext cx="112824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</a:t>
            </a:r>
            <a:r>
              <a:rPr lang="pt-BR" altLang="pt-BR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 escaleno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triângulo com todos lados de medidas diferentes.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4209" name="Imagem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8" y="3135918"/>
            <a:ext cx="6552060" cy="24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0262" y="3736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1094393"/>
            <a:ext cx="117299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 retângulo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triângulo que possui um ângulo reto (cuja medida é de 90º).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7281" name="Imagem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67" y="2970971"/>
            <a:ext cx="5822128" cy="34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168960"/>
            <a:ext cx="112686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 isósceles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triângulo que possui dois lados congruentes (mesma medida).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5233" name="Imagem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49" y="1887750"/>
            <a:ext cx="4381266" cy="46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38617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526047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265715" y="2939097"/>
            <a:ext cx="4206240" cy="10143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Prisma de base Triangular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31835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886" y="1260400"/>
            <a:ext cx="116128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 equilátero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triângulo com três lados e três ângulos internos congruentes.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3185" name="Imagem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98037"/>
            <a:ext cx="4747524" cy="39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1886" y="40388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6390" y="802028"/>
            <a:ext cx="1135047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48)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Retas reversas: são retas não coplanares e que não se intersectarem.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945" name="Imagem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23" y="2493418"/>
            <a:ext cx="5553698" cy="41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6389" y="3998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5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0446" y="1150442"/>
            <a:ext cx="117043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49)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800" b="1" u="sng" dirty="0" err="1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Incentro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é o ponto de interseção das bissetrizes dos ângulos internos de um triângulo ou o centro do círculo inscrito ao triângulo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3009" name="Imagem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6" y="3077569"/>
            <a:ext cx="5662246" cy="37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0446" y="3731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5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7567" y="859699"/>
            <a:ext cx="1159981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Ortocentro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Ponto"/>
              </a:rPr>
              <a:t>ponto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onde se intersectam as 3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tooltip="Altura (geometria)"/>
              </a:rPr>
              <a:t>alturas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relativas de um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tooltip="Triângulo"/>
              </a:rPr>
              <a:t>triângulo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isto é, as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 tooltip="Perpendicular"/>
              </a:rPr>
              <a:t>perpendiculares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traçadas desde os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 tooltip="Vértice"/>
              </a:rPr>
              <a:t>vértices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até aos lados opostos (ou seus prolongamentos).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27382" y="5071712"/>
            <a:ext cx="2977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9"/>
          <a:stretch>
            <a:fillRect/>
          </a:stretch>
        </p:blipFill>
        <p:spPr>
          <a:xfrm>
            <a:off x="6335487" y="2743200"/>
            <a:ext cx="4781004" cy="38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894228" y="547310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pic>
        <p:nvPicPr>
          <p:cNvPr id="17415" name="Image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73" y="3077318"/>
            <a:ext cx="4013029" cy="26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6388" y="3678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87642" y="935891"/>
            <a:ext cx="9670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Circuncentro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interseção das mediatrizes dos lados de um triângulo.</a:t>
            </a:r>
          </a:p>
        </p:txBody>
      </p:sp>
    </p:spTree>
    <p:extLst>
      <p:ext uri="{BB962C8B-B14F-4D97-AF65-F5344CB8AC3E}">
        <p14:creationId xmlns:p14="http://schemas.microsoft.com/office/powerpoint/2010/main" val="1901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7048" y="944010"/>
            <a:ext cx="105417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Baricentr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o: é o ponto de intersecção das medianas de um triângulo.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65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854926"/>
            <a:ext cx="29813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320" y="40552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0263" y="959954"/>
            <a:ext cx="110381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53)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Volume: é a quantidade de espaço ocupada por um corpo.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01" name="Imagem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>
            <a:fillRect/>
          </a:stretch>
        </p:blipFill>
        <p:spPr bwMode="auto">
          <a:xfrm>
            <a:off x="5661480" y="2702093"/>
            <a:ext cx="6330223" cy="35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0263" y="3747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4949" y="966580"/>
            <a:ext cx="114822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 </a:t>
            </a:r>
            <a:r>
              <a:rPr lang="pt-BR" altLang="pt-BR" sz="2800" b="1" u="sng" dirty="0" err="1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acutângulo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aquele em que todos os ângulos internos são agudos (os ângulos são menores do que 90º).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161" name="Imagem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2" y="2508069"/>
            <a:ext cx="5020281" cy="38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4949" y="34842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3326" y="994789"/>
            <a:ext cx="115214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Triângulo obtus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ângulo: é aquele em que um ângulo interno é obtuso (um ângulo com medida maior do que 90º).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6257" name="Imagem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2950509"/>
            <a:ext cx="6336885" cy="33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326" y="31886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9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1257" y="1136471"/>
            <a:ext cx="115587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Paralelogram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o: é um polígono de quatro lados (quadrilátero) cujos lados opostos são paralelos.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5297" name="Imagem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7" y="3541167"/>
            <a:ext cx="6827510" cy="24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257" y="3213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4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114800" y="2770447"/>
            <a:ext cx="3229519" cy="10143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Prisma de base Quadrada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pres?slideindex=1&amp;slidetitle="/>
              </a:rPr>
              <a:t>s</a:t>
            </a:r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i</a:t>
            </a:r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pres?slideindex=1&amp;slidetitle="/>
              </a:rPr>
              <a:t>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2244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4949" y="986081"/>
            <a:ext cx="114553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Setor circular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região interna de um círculo limitada por dois de seus raios.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7041" name="Imagem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5" y="2267902"/>
            <a:ext cx="3892731" cy="39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4949" y="41265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9635" y="1147143"/>
            <a:ext cx="116651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Coroa circular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a região limitada por dois círculos concêntricos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53" name="Imagem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3" y="3018643"/>
            <a:ext cx="3239589" cy="30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34" y="27913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7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2515" y="977209"/>
            <a:ext cx="11324344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 médio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ponto que divide o segmento de reta em dois congruentes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5537" name="Imagem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62" y="2950651"/>
            <a:ext cx="6029429" cy="23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2515" y="331251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3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618111"/>
            <a:ext cx="1186096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Eixos cartesianos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conjunto de retas perpendiculares duas a duas que servem para localização no plano ou no espaç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21" name="Imagem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4"/>
          <a:stretch>
            <a:fillRect/>
          </a:stretch>
        </p:blipFill>
        <p:spPr bwMode="auto">
          <a:xfrm>
            <a:off x="6239804" y="3041604"/>
            <a:ext cx="4973662" cy="32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40845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9257" y="860761"/>
            <a:ext cx="100790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61)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Perímetro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medida do contorno de um objeto bidimensional.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7345" name="Imagem 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3112543"/>
            <a:ext cx="6313927" cy="33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3509" y="3378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804" y="883821"/>
            <a:ext cx="11860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62)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Planificação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de uma superfície geométrica é a figura plana formada pela reunião de todas suas faces no plano da base do mesmo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9393" name="Imagem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12" y="2854985"/>
            <a:ext cx="4986271" cy="41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4259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3754" y="715416"/>
            <a:ext cx="1126056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Projeção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ortogonal é a representação de um objeto em um plano de projeção, quando as linhas visuais são perpendiculares a este plano.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81" name="Imagem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9" y="2271114"/>
            <a:ext cx="4624251" cy="45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3753" y="4022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5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9453" y="906520"/>
            <a:ext cx="1095704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64)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Corda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um segmento de reta que tem seus extremos em dois pontos de uma cônica.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29" name="Imagem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586445"/>
            <a:ext cx="3699568" cy="34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8823" y="36812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3326" y="666134"/>
            <a:ext cx="112340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Hipérbole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curva (cônica) em que é constante a diferença das distâncias de cada um dos seus pontos a dois pontos fixos (focos).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9937" name="Imagem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3030582"/>
            <a:ext cx="5239657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326" y="40315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7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5394" y="1038509"/>
            <a:ext cx="1129937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66)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Parábola: é uma curva (cônica) cujas distâncias a um ponto fixo e a uma reta fixa são iguais.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3249" name="Imagem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2960234"/>
            <a:ext cx="6188996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5394" y="37912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58490" y="2978287"/>
            <a:ext cx="3490777" cy="88267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Prisma de base Hexagonal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1257" y="731449"/>
            <a:ext cx="115856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Elipse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curva (cônica) em que é constante a soma das distâncias de cada um dos seus pontos a dois pontos fixos (focos).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745" name="Imagem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/>
          <a:stretch>
            <a:fillRect/>
          </a:stretch>
        </p:blipFill>
        <p:spPr bwMode="auto">
          <a:xfrm>
            <a:off x="5519290" y="2675969"/>
            <a:ext cx="6258625" cy="31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257" y="38110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8640" y="713393"/>
            <a:ext cx="111503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Hipotenusa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lado de um triângulo retângulo, oposto ao ângulo reto.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61" name="Imagem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15" y="2506027"/>
            <a:ext cx="6999112" cy="38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8640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0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4018" y="975513"/>
            <a:ext cx="103552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Cônicas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curvas formadas pela intersecção entre um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plano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um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cone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duplo de revolução. São elas: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circunferência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parábola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hipérbole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elipse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5" name="Imagem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24" y="3569743"/>
            <a:ext cx="5389917" cy="2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4018" y="3679915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2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5150" y="1024225"/>
            <a:ext cx="114296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Diâmetro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o diâmetro de uma circunferência é qualquer corda que passa pelo seu centro.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649" name="Imagem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55" y="3067095"/>
            <a:ext cx="3836328" cy="30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4137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5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820" y="803996"/>
            <a:ext cx="1170393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Apótema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de um polígono é o segmento de reta que une o centro do polígono a um de seus lados, sendo-lhe perpendicularmente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7" y="2440952"/>
            <a:ext cx="4062547" cy="39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8195" y="37370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8941" y="742133"/>
            <a:ext cx="11735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Geratriz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um segmento de reta que ao ser deslocado no espaço forma figuras geométricas. No cilindro são os segmentos de retas que vão de uma base a outra, paralelos entre si. No cone são os segmentos de reta que ligam os pontos da linha que demarca a fronteira da base ao vértice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865" name="Imagem 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16" y="3681278"/>
            <a:ext cx="5808302" cy="30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8941" y="4022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4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894228" y="547310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7383" y="1113443"/>
            <a:ext cx="112601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os lados que formam o ângulo reto de um triângulo.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337" name="Imagem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8" y="2498438"/>
            <a:ext cx="5380136" cy="29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383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7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0446" y="862113"/>
            <a:ext cx="117043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74)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Corpos redondos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 sólidos geométricos que têm superfícies curvas, tais como o cilindro, o cone e a esfera.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577" name="Imagem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3067631"/>
            <a:ext cx="6527715" cy="27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0446" y="3240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1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886" y="1074619"/>
            <a:ext cx="1142807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 colineares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os pontos que pertencem a uma mesma reta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7585" name="Imagem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6" y="3129318"/>
            <a:ext cx="12225276" cy="15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1886" y="2657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4723" y="678225"/>
            <a:ext cx="1158675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Lugar geométrico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consiste no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Conjunto"/>
              </a:rPr>
              <a:t>conjunto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tooltip="Ponto (matemática)"/>
              </a:rPr>
              <a:t>pontos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 um plano que possuem uma determinada 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tooltip="Propriedade"/>
              </a:rPr>
              <a:t>proprieda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Propriedade"/>
              </a:rPr>
              <a:t>de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081" name="Imagem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1" y="2795712"/>
            <a:ext cx="6049649" cy="37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8011" y="4246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9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67498" y="2860721"/>
            <a:ext cx="3059702" cy="88267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de base Quadrada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9635" y="1168960"/>
            <a:ext cx="115475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Tetraedro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geométrica espacial formada por 4 faces triangulares, 4 vértices e 6 arestas.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9089" name="Imagem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78" y="3019198"/>
            <a:ext cx="6794688" cy="32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34" y="40998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4949" y="1247337"/>
            <a:ext cx="115998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Octaedro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uma figura geométrica espacial que possui 8 faces triangulares, 6 vértices e 12 arestas.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0177" name="Imagem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2" y="2893468"/>
            <a:ext cx="5331435" cy="37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4949" y="4121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886" y="1193653"/>
            <a:ext cx="1145497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Dodecaedr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o: é uma figura geométrica espacial que possui 12 faces pentagonais, 20 vértices e 30 arestas.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697" name="Imagem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72" y="3220583"/>
            <a:ext cx="4629723" cy="32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2047" y="801402"/>
            <a:ext cx="1156447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Icosaedro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geométrica espacial que possui 20 faces triangulares, 12 vértices e 30 arestas.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985" name="Imagem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81" y="2659966"/>
            <a:ext cx="7735375" cy="40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2047" y="36743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5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886" y="1087768"/>
            <a:ext cx="114684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Raio da circunferência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 distância do centro a um ponto qualquer da circunferência.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4753" name="Imagem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3048136"/>
            <a:ext cx="4255462" cy="3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1886" y="38625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138" y="1078975"/>
            <a:ext cx="115606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Polígono inscrito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aquele no interior de uma circunferência, de modo que todos os seus vértices são pontos dela.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3489" name="Imagem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1" y="3156041"/>
            <a:ext cx="3670662" cy="35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4138" y="337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8823" y="1098025"/>
            <a:ext cx="113873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Polígono circunscrito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aquele no exterior de uma circunferência possuindo todos os seus lados tangentes a ela.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2465" name="Imagem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5" y="2819128"/>
            <a:ext cx="4193177" cy="36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8823" y="337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7383" y="1145860"/>
            <a:ext cx="115460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Comprimento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grandeza física que expressa a distância euclidiana entre dois pontos.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57" name="Imagem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93" y="3073905"/>
            <a:ext cx="5210705" cy="13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383" y="2657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3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1" y="1098141"/>
            <a:ext cx="1149569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Curva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figura geométrica gerada pelo movimento contínuo de um ponto no espaço.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625" name="Imagem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11131"/>
          <a:stretch>
            <a:fillRect/>
          </a:stretch>
        </p:blipFill>
        <p:spPr bwMode="auto">
          <a:xfrm>
            <a:off x="5904412" y="3437520"/>
            <a:ext cx="5474227" cy="14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4949" y="2657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8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0589" y="1081549"/>
            <a:ext cx="108681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86)</a:t>
            </a:r>
            <a:r>
              <a:rPr lang="pt-BR" altLang="pt-BR" sz="28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 lado de um polígono ou uma face de um poliedro.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Imagem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53" y="3029653"/>
            <a:ext cx="4948121" cy="25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433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3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45429" y="2985181"/>
            <a:ext cx="3255645" cy="88267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de base Hexagonal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2520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804" y="3433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804" y="912414"/>
            <a:ext cx="1200476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Grau: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uma medida dos ângulos planos correspondendo a 1/360 de uma circunferência, tendo por vértice o centro dessa.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25" name="Imagem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1" y="2194743"/>
            <a:ext cx="4794563" cy="39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067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697" y="1111347"/>
            <a:ext cx="1165206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Radiano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 é a razão entre o comprimento de um arco e o raio da circunferência que o contém.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3729" name="Imagem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2" y="2509498"/>
            <a:ext cx="4892086" cy="38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2697" y="4536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1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3212" y="958523"/>
            <a:ext cx="1189155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Lado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os elementos que constituem um polígono ou um poliedro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4033" name="Imagem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2821320"/>
            <a:ext cx="5777486" cy="35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0446" y="4738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2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5226" y="997028"/>
            <a:ext cx="11238284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Vértice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ponto comum entre os lados de uma figura geométrica plana; o encontro de duas semirretas de mesma origem; </a:t>
            </a:r>
            <a:r>
              <a:rPr lang="pt-BR" altLang="pt-BR" sz="2800" b="1" dirty="0" err="1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intersecão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três faces de um poliedro ou o ponto de concorrência na formação de um cone.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0353" name="Imagem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1" y="3253404"/>
            <a:ext cx="5553051" cy="30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6482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137" y="790338"/>
            <a:ext cx="1126825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Aresta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segmento de reta que forma um lado de um polígono ou poliedro.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Imagem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4" y="2208972"/>
            <a:ext cx="4916690" cy="34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4137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886" y="842389"/>
            <a:ext cx="114561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92)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cada uma das superfícies planas que formam um poliedro.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841" name="Imagem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91" y="2834900"/>
            <a:ext cx="6159171" cy="38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1886" y="40399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51329" y="539733"/>
            <a:ext cx="1164067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Medida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o ato de comparar quantidades de grandezas de mesma natureza, sendo uma delas escolhida como unidade – a unidade de medida. As unidades de medidas são quantidades específicas de determinadas grandezas físicas e são usadas como padrão para realizar medições.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153" name="Imagem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8"/>
          <a:stretch>
            <a:fillRect/>
          </a:stretch>
        </p:blipFill>
        <p:spPr bwMode="auto">
          <a:xfrm>
            <a:off x="4794179" y="3493433"/>
            <a:ext cx="6926519" cy="31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1329" y="4741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4321" y="1233296"/>
            <a:ext cx="1153219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94)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Translação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uma transformação em que a figura é deslocada por certa distância, em determinada direção e sentido.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113" name="Imagem 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04" y="2530132"/>
            <a:ext cx="6120869" cy="38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320" y="41224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207" y="846908"/>
            <a:ext cx="113385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Simetri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a: é uma transformação que permite obter figuras idênticas por meio de movimento de rotação, reflexão ou translação.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8065" name="Imagem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69" y="2484223"/>
            <a:ext cx="3879668" cy="43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6206" y="42599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5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8942" y="593521"/>
            <a:ext cx="1084755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Rotação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é uma transformação geométrica que "gira" ao redor de um ponto (de uma reta ou plano) chamado centro de rotação, eixo de rotação ou plano de rotação. A distância ao centro de rotação (ao eixo ou ao plano) se mantem constante e a medida do giro é chamada ângulo de rotação.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3969" name="Imagem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72" y="3548175"/>
            <a:ext cx="5988361" cy="31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8941" y="3937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0" y="1619794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4647155" y="2816823"/>
            <a:ext cx="2018121" cy="7232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Ponto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496618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4" y="1645921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87315" y="3129915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10212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9282" y="755467"/>
            <a:ext cx="1188271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Reflexão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ocorre através de uma reta chamada eixo de simetria (ou plano, denominado plano de simetria). O ponto original e seu correspondente na reflexão tem a mesma distância em relação ao eixo (ou ao plano).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5777" name="Imagem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8" y="2848348"/>
            <a:ext cx="5352169" cy="4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9282" y="41641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1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194" y="1167528"/>
            <a:ext cx="1165245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Retas paralelas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duas retas coplanares, distintas ou não, que não são concorrentes.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0897" name="Imagem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5" y="2209051"/>
            <a:ext cx="5590711" cy="45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8194" y="3573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7383" y="1287559"/>
            <a:ext cx="1134432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99)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Retas perpendiculares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duas retas concorrentes são perpendiculares quando formam um ângulo de 90º.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21" name="Imagem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83" y="2967733"/>
            <a:ext cx="4754201" cy="37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383" y="4360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698" y="1323738"/>
            <a:ext cx="1129245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Retas coplanares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 retas que estão em um mesmo plano. Podem ser concorrentes ou </a:t>
            </a:r>
            <a:r>
              <a:rPr lang="pt-BR" altLang="pt-BR" sz="2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paralelas.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9873" name="Imagem 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81" y="2860222"/>
            <a:ext cx="9640413" cy="21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2697" y="337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1436913" y="5303522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5760" y="1123334"/>
            <a:ext cx="114138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101) </a:t>
            </a:r>
            <a:r>
              <a:rPr lang="pt-BR" altLang="pt-BR" sz="28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Retas concorrentes</a:t>
            </a:r>
            <a:r>
              <a:rPr lang="pt-BR" altLang="pt-BR" sz="28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são duas retas distintas que estão em um mesmo plano e possuem um único ponto em comum.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849" name="Imagem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92" y="3136647"/>
            <a:ext cx="4212997" cy="28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60" y="39743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8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5738" y="3377565"/>
            <a:ext cx="930075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eta para a Direita Listrada 5">
            <a:hlinkClick r:id="rId2" action="ppaction://hlinkpres?slideindex=1&amp;slidetitle="/>
          </p:cNvPr>
          <p:cNvSpPr/>
          <p:nvPr/>
        </p:nvSpPr>
        <p:spPr>
          <a:xfrm rot="12126144">
            <a:off x="2103120" y="5708469"/>
            <a:ext cx="2612571" cy="92746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0079" y="608631"/>
            <a:ext cx="100322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102)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Altura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altura de um triângulo é o segmento de reta com origem em um dos vértices sendo perpendicular (forma um ângulo de 90º) ao lado oposto ou ao seu prolongamento.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5" y="2693908"/>
            <a:ext cx="4275077" cy="32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6572" y="4787265"/>
            <a:ext cx="1003227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2783" y="117307"/>
            <a:ext cx="1531983" cy="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15246" y="3263355"/>
            <a:ext cx="330789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Paralelepípedo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87315" y="3129915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8972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1619794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833257" y="2986677"/>
            <a:ext cx="256295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Cilindro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5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58937" y="3113088"/>
            <a:ext cx="212697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Esfera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69626" y="2986677"/>
            <a:ext cx="232845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0" y="1541418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54880" y="3113087"/>
            <a:ext cx="2170430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Trapézio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5708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06686" y="3240949"/>
            <a:ext cx="244325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Losango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846320" y="2845979"/>
            <a:ext cx="2788920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Quadrado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94069" y="3094173"/>
            <a:ext cx="265829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Retângulo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09681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0" y="1606733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4883696" y="2867732"/>
            <a:ext cx="2018121" cy="7232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408399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46107" y="359094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624252" y="2986677"/>
            <a:ext cx="298132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Hexágono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5042263" y="2986677"/>
            <a:ext cx="243268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Octógono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689565" y="3088005"/>
            <a:ext cx="244574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Pentágono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06732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54880" y="3040924"/>
            <a:ext cx="228899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Mediatriz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32365" y="3114130"/>
            <a:ext cx="326870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Circunferência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76948" y="2986677"/>
            <a:ext cx="2328182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Bissetriz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5187315" y="3162935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Vetor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76949" y="2986677"/>
            <a:ext cx="221061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Polígono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99017" y="2986677"/>
            <a:ext cx="217106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Poliedro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0674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45874" y="2986677"/>
            <a:ext cx="2762567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960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5506085" y="3113087"/>
            <a:ext cx="1179830" cy="631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5463539" y="3113087"/>
            <a:ext cx="1930037" cy="520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Espaço</a:t>
            </a:r>
            <a:endParaRPr lang="pt-BR" sz="1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114800" y="3097620"/>
            <a:ext cx="303820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Equidistante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2" y="1580606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266690" y="3113087"/>
            <a:ext cx="165862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Círculo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68347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54881" y="2986677"/>
            <a:ext cx="280438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Congruente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35" y="1554481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288280" y="3146425"/>
            <a:ext cx="161544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9937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62" y="1476104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97679" y="2986677"/>
            <a:ext cx="3389812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Tronco de Cone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97679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814354" y="3000958"/>
            <a:ext cx="391885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 Escaleno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960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22" y="163407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513908" y="3000958"/>
            <a:ext cx="4167052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 Retângulo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2112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1632858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631474" y="2999740"/>
            <a:ext cx="398716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 Isósceles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7609" y="416960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32858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376747" y="2847658"/>
            <a:ext cx="427155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 </a:t>
            </a: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Equilátero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84617" y="3163841"/>
            <a:ext cx="322652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Retas Reversas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6338" y="424542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5399722" y="3113087"/>
            <a:ext cx="1980792" cy="520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Ângulo</a:t>
            </a:r>
            <a:endParaRPr lang="pt-BR" sz="1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58984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87315" y="3162935"/>
            <a:ext cx="216707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err="1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8972" y="416960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7" y="177482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46766" y="3141707"/>
            <a:ext cx="243268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Ortocentro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65989" y="416960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114800" y="3123746"/>
            <a:ext cx="3490777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Circuncentro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4833257" y="2986677"/>
            <a:ext cx="247151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Baricentro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5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003076" y="2986677"/>
            <a:ext cx="208329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4542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3252651" y="2997518"/>
            <a:ext cx="440218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 </a:t>
            </a:r>
            <a:r>
              <a:rPr lang="pt-BR" sz="2800" b="1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Acutângulo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331029" y="2952160"/>
            <a:ext cx="4219302" cy="46980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Triângulo Obtusângulo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83234" y="3583951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323807" y="2986677"/>
            <a:ext cx="326158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Paralelogramo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22295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0" y="163407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19305" y="3000958"/>
            <a:ext cx="3285309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Setor Circular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7552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349931" y="3108188"/>
            <a:ext cx="3246120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Coroa Circular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49931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2" y="1502229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971110" y="2515114"/>
            <a:ext cx="3735976" cy="94859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Ângulos complementares</a:t>
            </a:r>
            <a:endParaRPr lang="pt-BR" sz="1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39860" y="4186075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323806" y="3097621"/>
            <a:ext cx="3229519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Médio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2380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0" y="1619794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814354" y="2986677"/>
            <a:ext cx="381734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Eixos Cartesianos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75526" y="4200497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15246" y="3039503"/>
            <a:ext cx="2576376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Perímetro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74546" y="4188173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98125" y="3110684"/>
            <a:ext cx="299438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Planificação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7454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80560" y="3040924"/>
            <a:ext cx="272006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833257" y="3007259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58937" y="3162935"/>
            <a:ext cx="244574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Hipérbole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8173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81006" y="3162935"/>
            <a:ext cx="2223679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Parábola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8173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357495" y="3162935"/>
            <a:ext cx="1477010" cy="47089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Elipse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45875" y="3110684"/>
            <a:ext cx="264500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Hipotenusa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454434" y="2893741"/>
            <a:ext cx="3148647" cy="88267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Ângulos </a:t>
            </a:r>
            <a:r>
              <a:rPr lang="pt-BR" sz="24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Suplementares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58997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580606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781006" y="3162935"/>
            <a:ext cx="217605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Cônicas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31834" y="416960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71999" y="3166382"/>
            <a:ext cx="236637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Diâmetro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61" y="1606732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80560" y="3179445"/>
            <a:ext cx="2444750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Apótema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23275" y="4189896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93623" y="3163841"/>
            <a:ext cx="2340247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Geratriz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27056" y="3007259"/>
            <a:ext cx="165862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Cateto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6" y="424542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616913" y="3000958"/>
            <a:ext cx="3791222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Corpos Redondos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623444" y="2986677"/>
            <a:ext cx="3778159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Pontos Colineares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670663" y="3000958"/>
            <a:ext cx="390878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 Geométrico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1606732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45428" y="2973614"/>
            <a:ext cx="288988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Tetraedro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1301" y="418164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4" y="1580607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98126" y="3101068"/>
            <a:ext cx="256331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Octaedro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9049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2" y="163063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696789" y="2997518"/>
            <a:ext cx="320693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Ângulo Agudo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58997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09233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686572" y="2931199"/>
            <a:ext cx="2680879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Dodecaedro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4542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7" y="1593670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981177" y="2823280"/>
            <a:ext cx="338627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Icosaedro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96619" y="4205338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513908" y="3052528"/>
            <a:ext cx="4039417" cy="4875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Raio da Circunferência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682408" y="3000958"/>
            <a:ext cx="366023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Polígono Inscrito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2" y="1698172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2926080" y="3030538"/>
            <a:ext cx="3951287" cy="4875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Polígono Circunscrito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7609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245429" y="3099959"/>
            <a:ext cx="294676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Comprimento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41371" y="4207599"/>
            <a:ext cx="111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92370" y="3007259"/>
            <a:ext cx="165862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50369" y="3007259"/>
            <a:ext cx="1881505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8267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024161" y="3007259"/>
            <a:ext cx="161544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Grau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35806" y="4187434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6" y="1580606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26280" y="2947488"/>
            <a:ext cx="2305594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Radiano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26797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584" y="67491"/>
            <a:ext cx="2062480" cy="6096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7" y="163063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284617" y="2997518"/>
            <a:ext cx="2619103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Ângulo Reto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4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79049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886869" y="3007259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7697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014504" y="3007259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Vértice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77882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014504" y="2833571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Aresta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59847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580606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833257" y="2841607"/>
            <a:ext cx="1817370" cy="519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3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820194" y="2839249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Medida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1023" y="4205731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477566" y="2986677"/>
            <a:ext cx="2889885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Translação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1506310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650377" y="3162935"/>
            <a:ext cx="235430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Simetria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61979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5187315" y="3179445"/>
            <a:ext cx="1817370" cy="53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Rotação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4086" y="4207599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0" y="1506310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37760" y="3149872"/>
            <a:ext cx="2367008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88588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9" y="1634075"/>
            <a:ext cx="543414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 para a Esquerda 1">
            <a:hlinkClick r:id="" action="ppaction://hlinkshowjump?jump=firstslide"/>
          </p:cNvPr>
          <p:cNvSpPr/>
          <p:nvPr/>
        </p:nvSpPr>
        <p:spPr>
          <a:xfrm>
            <a:off x="3513908" y="4245429"/>
            <a:ext cx="600892" cy="2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3931920" y="3000958"/>
            <a:ext cx="3467961" cy="5533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Retas Paralelas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6297" y="3745934"/>
            <a:ext cx="107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CC33"/>
                </a:solidFill>
                <a:latin typeface="Arial Black" panose="020B0A04020102020204" pitchFamily="34" charset="0"/>
                <a:hlinkClick r:id="rId3" action="ppaction://hlinksldjump"/>
              </a:rPr>
              <a:t>sim</a:t>
            </a:r>
            <a:endParaRPr lang="pt-BR" sz="2400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4086" y="4168900"/>
            <a:ext cx="8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</a:t>
            </a: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2860</Words>
  <Application>Microsoft Office PowerPoint</Application>
  <PresentationFormat>Widescreen</PresentationFormat>
  <Paragraphs>519</Paragraphs>
  <Slides>205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205</vt:i4>
      </vt:variant>
    </vt:vector>
  </HeadingPairs>
  <TitlesOfParts>
    <vt:vector size="212" baseType="lpstr">
      <vt:lpstr>Arial</vt:lpstr>
      <vt:lpstr>Arial Black</vt:lpstr>
      <vt:lpstr>Book Antiqua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92</cp:revision>
  <dcterms:created xsi:type="dcterms:W3CDTF">2020-05-29T22:04:29Z</dcterms:created>
  <dcterms:modified xsi:type="dcterms:W3CDTF">2020-06-02T12:59:14Z</dcterms:modified>
</cp:coreProperties>
</file>