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sldIdLst>
    <p:sldId id="256" r:id="rId2"/>
    <p:sldId id="257" r:id="rId3"/>
    <p:sldId id="260" r:id="rId4"/>
    <p:sldId id="258" r:id="rId5"/>
    <p:sldId id="262" r:id="rId6"/>
    <p:sldId id="264" r:id="rId7"/>
    <p:sldId id="265" r:id="rId8"/>
    <p:sldId id="267" r:id="rId9"/>
    <p:sldId id="269" r:id="rId10"/>
    <p:sldId id="270" r:id="rId11"/>
    <p:sldId id="272" r:id="rId12"/>
    <p:sldId id="298" r:id="rId13"/>
    <p:sldId id="274" r:id="rId14"/>
    <p:sldId id="277" r:id="rId15"/>
    <p:sldId id="279" r:id="rId16"/>
    <p:sldId id="280" r:id="rId17"/>
    <p:sldId id="282" r:id="rId18"/>
    <p:sldId id="296" r:id="rId19"/>
    <p:sldId id="276" r:id="rId20"/>
    <p:sldId id="283" r:id="rId21"/>
    <p:sldId id="293" r:id="rId22"/>
    <p:sldId id="294" r:id="rId23"/>
    <p:sldId id="299" r:id="rId24"/>
    <p:sldId id="300" r:id="rId25"/>
    <p:sldId id="295" r:id="rId26"/>
    <p:sldId id="284" r:id="rId27"/>
    <p:sldId id="285" r:id="rId28"/>
    <p:sldId id="286" r:id="rId29"/>
    <p:sldId id="287" r:id="rId30"/>
    <p:sldId id="289" r:id="rId31"/>
    <p:sldId id="291" r:id="rId32"/>
    <p:sldId id="290"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B5CE9-3483-40CE-9184-2F00BCCB5BE0}" type="datetimeFigureOut">
              <a:rPr lang="pt-BR" smtClean="0"/>
              <a:t>02/03/2020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C7BD1-5EE1-48FC-91C9-FC493A30B378}" type="slidenum">
              <a:rPr lang="pt-BR" smtClean="0"/>
              <a:t>‹nº›</a:t>
            </a:fld>
            <a:endParaRPr lang="pt-BR"/>
          </a:p>
        </p:txBody>
      </p:sp>
    </p:spTree>
    <p:extLst>
      <p:ext uri="{BB962C8B-B14F-4D97-AF65-F5344CB8AC3E}">
        <p14:creationId xmlns:p14="http://schemas.microsoft.com/office/powerpoint/2010/main" val="392263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4AC7BD1-5EE1-48FC-91C9-FC493A30B378}" type="slidenum">
              <a:rPr lang="pt-BR" smtClean="0"/>
              <a:t>4</a:t>
            </a:fld>
            <a:endParaRPr lang="pt-BR"/>
          </a:p>
        </p:txBody>
      </p:sp>
    </p:spTree>
    <p:extLst>
      <p:ext uri="{BB962C8B-B14F-4D97-AF65-F5344CB8AC3E}">
        <p14:creationId xmlns:p14="http://schemas.microsoft.com/office/powerpoint/2010/main" val="3012806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pt-BR" smtClean="0"/>
              <a:t>Clique para editar o título mestre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FBB9F4C1-7A13-494D-A0E0-27F681D5A4A1}" type="datetimeFigureOut">
              <a:rPr lang="pt-BR" smtClean="0"/>
              <a:t>02/03/2020</a:t>
            </a:fld>
            <a:endParaRPr lang="pt-BR"/>
          </a:p>
        </p:txBody>
      </p:sp>
      <p:sp>
        <p:nvSpPr>
          <p:cNvPr id="5" name="Footer Placeholder 4"/>
          <p:cNvSpPr>
            <a:spLocks noGrp="1"/>
          </p:cNvSpPr>
          <p:nvPr>
            <p:ph type="ftr" sz="quarter" idx="11"/>
          </p:nvPr>
        </p:nvSpPr>
        <p:spPr>
          <a:xfrm>
            <a:off x="1900237" y="5410202"/>
            <a:ext cx="3843665" cy="365125"/>
          </a:xfrm>
        </p:spPr>
        <p:txBody>
          <a:bodyPr/>
          <a:lstStyle/>
          <a:p>
            <a:endParaRPr lang="pt-BR"/>
          </a:p>
        </p:txBody>
      </p:sp>
      <p:sp>
        <p:nvSpPr>
          <p:cNvPr id="6" name="Slide Number Placeholder 5"/>
          <p:cNvSpPr>
            <a:spLocks noGrp="1"/>
          </p:cNvSpPr>
          <p:nvPr>
            <p:ph type="sldNum" sz="quarter" idx="12"/>
          </p:nvPr>
        </p:nvSpPr>
        <p:spPr>
          <a:xfrm>
            <a:off x="7915603" y="5410200"/>
            <a:ext cx="578317" cy="365125"/>
          </a:xfrm>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167802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t-BR" smtClean="0"/>
              <a:t>Clique no ícone para adicionar uma imagem</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BB9F4C1-7A13-494D-A0E0-27F681D5A4A1}"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82823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BB9F4C1-7A13-494D-A0E0-27F681D5A4A1}"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152682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pt-BR" smtClean="0"/>
              <a:t>Clique para editar o título mestre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BB9F4C1-7A13-494D-A0E0-27F681D5A4A1}"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4622527-4022-4BAB-90BE-201CEBB4E841}" type="slidenum">
              <a:rPr lang="pt-BR" smtClean="0"/>
              <a:t>‹nº›</a:t>
            </a:fld>
            <a:endParaRPr lang="pt-B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1366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BB9F4C1-7A13-494D-A0E0-27F681D5A4A1}"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337438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pt-BR" smtClean="0"/>
              <a:t>Clique para editar o título mestre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FBB9F4C1-7A13-494D-A0E0-27F681D5A4A1}" type="datetimeFigureOut">
              <a:rPr lang="pt-BR" smtClean="0"/>
              <a:t>02/03/2020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239072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pt-BR" smtClean="0"/>
              <a:t>Clique para editar o título mestre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t-BR" smtClean="0"/>
              <a:t>Clique no ícone para adicionar uma imagem</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t-BR" smtClean="0"/>
              <a:t>Clique no ícone para adicionar uma imagem</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pt-BR" smtClean="0"/>
              <a:t>Clique no ícone para adicionar uma imagem</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fld id="{FBB9F4C1-7A13-494D-A0E0-27F681D5A4A1}" type="datetimeFigureOut">
              <a:rPr lang="pt-BR" smtClean="0"/>
              <a:t>02/03/2020</a:t>
            </a:fld>
            <a:endParaRPr lang="pt-BR"/>
          </a:p>
        </p:txBody>
      </p:sp>
      <p:sp>
        <p:nvSpPr>
          <p:cNvPr id="4" name="Footer Placeholder 3"/>
          <p:cNvSpPr>
            <a:spLocks noGrp="1"/>
          </p:cNvSpPr>
          <p:nvPr>
            <p:ph type="ftr" sz="quarter" idx="11"/>
          </p:nvPr>
        </p:nvSpPr>
        <p:spPr/>
        <p:txBody>
          <a:bodyPr/>
          <a:lstStyle>
            <a:lvl1pPr>
              <a:defRPr cap="all" baseline="0"/>
            </a:lvl1pPr>
          </a:lstStyle>
          <a:p>
            <a:endParaRPr lang="pt-BR"/>
          </a:p>
        </p:txBody>
      </p:sp>
      <p:sp>
        <p:nvSpPr>
          <p:cNvPr id="5" name="Slide Number Placeholder 4"/>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285116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BB9F4C1-7A13-494D-A0E0-27F681D5A4A1}" type="datetimeFigureOut">
              <a:rPr lang="pt-BR" smtClean="0"/>
              <a:t>02/03/2020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68946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BB9F4C1-7A13-494D-A0E0-27F681D5A4A1}" type="datetimeFigureOut">
              <a:rPr lang="pt-BR" smtClean="0"/>
              <a:t>02/03/2020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100891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pt-BR" smtClean="0"/>
              <a:t>Clique para editar o título mestre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FBB9F4C1-7A13-494D-A0E0-27F681D5A4A1}" type="datetimeFigureOut">
              <a:rPr lang="pt-BR" smtClean="0"/>
              <a:t>02/03/2020</a:t>
            </a:fld>
            <a:endParaRPr lang="pt-BR"/>
          </a:p>
        </p:txBody>
      </p:sp>
      <p:sp>
        <p:nvSpPr>
          <p:cNvPr id="50" name="Footer Placeholder 4"/>
          <p:cNvSpPr>
            <a:spLocks noGrp="1"/>
          </p:cNvSpPr>
          <p:nvPr>
            <p:ph type="ftr" sz="quarter" idx="11"/>
          </p:nvPr>
        </p:nvSpPr>
        <p:spPr>
          <a:xfrm>
            <a:off x="856059" y="5883276"/>
            <a:ext cx="4679482" cy="365125"/>
          </a:xfrm>
        </p:spPr>
        <p:txBody>
          <a:bodyPr/>
          <a:lstStyle/>
          <a:p>
            <a:endParaRPr lang="pt-BR"/>
          </a:p>
        </p:txBody>
      </p:sp>
      <p:sp>
        <p:nvSpPr>
          <p:cNvPr id="51" name="Slide Number Placeholder 5"/>
          <p:cNvSpPr>
            <a:spLocks noGrp="1"/>
          </p:cNvSpPr>
          <p:nvPr>
            <p:ph type="sldNum" sz="quarter" idx="12"/>
          </p:nvPr>
        </p:nvSpPr>
        <p:spPr>
          <a:xfrm>
            <a:off x="7707241" y="5883275"/>
            <a:ext cx="578317" cy="365125"/>
          </a:xfrm>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305253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BB9F4C1-7A13-494D-A0E0-27F681D5A4A1}" type="datetimeFigureOut">
              <a:rPr lang="pt-BR" smtClean="0"/>
              <a:t>02/03/2020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266490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BB9F4C1-7A13-494D-A0E0-27F681D5A4A1}"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331367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56058" y="3073398"/>
            <a:ext cx="3658793" cy="271780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3073398"/>
            <a:ext cx="3656408" cy="271780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BB9F4C1-7A13-494D-A0E0-27F681D5A4A1}" type="datetimeFigureOut">
              <a:rPr lang="pt-BR" smtClean="0"/>
              <a:t>02/03/2020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14543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BB9F4C1-7A13-494D-A0E0-27F681D5A4A1}" type="datetimeFigureOut">
              <a:rPr lang="pt-BR" smtClean="0"/>
              <a:t>02/03/2020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22944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9F4C1-7A13-494D-A0E0-27F681D5A4A1}" type="datetimeFigureOut">
              <a:rPr lang="pt-BR" smtClean="0"/>
              <a:t>02/03/2020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315209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BB9F4C1-7A13-494D-A0E0-27F681D5A4A1}"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164317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pt-BR" smtClean="0"/>
              <a:t>Clique no ícone para adicionar uma imagem</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BB9F4C1-7A13-494D-A0E0-27F681D5A4A1}" type="datetimeFigureOut">
              <a:rPr lang="pt-BR" smtClean="0"/>
              <a:t>02/03/2020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4622527-4022-4BAB-90BE-201CEBB4E841}" type="slidenum">
              <a:rPr lang="pt-BR" smtClean="0"/>
              <a:t>‹nº›</a:t>
            </a:fld>
            <a:endParaRPr lang="pt-BR"/>
          </a:p>
        </p:txBody>
      </p:sp>
    </p:spTree>
    <p:extLst>
      <p:ext uri="{BB962C8B-B14F-4D97-AF65-F5344CB8AC3E}">
        <p14:creationId xmlns:p14="http://schemas.microsoft.com/office/powerpoint/2010/main" val="36137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B9F4C1-7A13-494D-A0E0-27F681D5A4A1}" type="datetimeFigureOut">
              <a:rPr lang="pt-BR" smtClean="0"/>
              <a:t>02/03/2020</a:t>
            </a:fld>
            <a:endParaRPr lang="pt-B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622527-4022-4BAB-90BE-201CEBB4E841}" type="slidenum">
              <a:rPr lang="pt-BR" smtClean="0"/>
              <a:t>‹nº›</a:t>
            </a:fld>
            <a:endParaRPr lang="pt-BR"/>
          </a:p>
        </p:txBody>
      </p:sp>
    </p:spTree>
    <p:extLst>
      <p:ext uri="{BB962C8B-B14F-4D97-AF65-F5344CB8AC3E}">
        <p14:creationId xmlns:p14="http://schemas.microsoft.com/office/powerpoint/2010/main" val="357959036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edb.br/wp-content/uploads/2015/05/41321569.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ucpr.br/arquivosUpload/5379833311485520096.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if.ufrgs.br/public/tapf/tapf_v27n4_bernardes_araujo_vei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ibliotecadigital.fgv.br/ojs/index.php/ei/article/view/57629/56159"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adlet.com/crisasreis/xqbfgar71uu3"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maps/d/viewer?mid=1yvrplxsarkscxz474wqtsgk8p8e&amp;ll=7.432071148981117,-52.82989652499998&amp;z=4"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ursera.org/learn/fundamentosgoogle" TargetMode="External"/><Relationship Id="rId2" Type="http://schemas.openxmlformats.org/officeDocument/2006/relationships/hyperlink" Target="https://pt.coursera.org/learn/khanacademy" TargetMode="External"/><Relationship Id="rId1" Type="http://schemas.openxmlformats.org/officeDocument/2006/relationships/slideLayout" Target="../slideLayouts/slideLayout2.xml"/><Relationship Id="rId5" Type="http://schemas.openxmlformats.org/officeDocument/2006/relationships/hyperlink" Target="https://www.coursera.org/learn/gestao-escolar" TargetMode="External"/><Relationship Id="rId4" Type="http://schemas.openxmlformats.org/officeDocument/2006/relationships/hyperlink" Target="https://www.coursera.org/learn/ensino-hibrid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dorigami.wikispaces.com/file/view/blooms%20elluminate.pdf/58496778/blooms%20elluminate.pdf"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dorigami.wikispaces.com/Bloom's+Digital+Taxonomy"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39752" y="1196752"/>
            <a:ext cx="6305649" cy="3395712"/>
          </a:xfrm>
        </p:spPr>
        <p:txBody>
          <a:bodyPr>
            <a:normAutofit/>
          </a:bodyPr>
          <a:lstStyle/>
          <a:p>
            <a:r>
              <a:rPr lang="pt-BR" dirty="0" smtClean="0"/>
              <a:t>Aprendizagens ativas </a:t>
            </a:r>
            <a:r>
              <a:rPr lang="pt-BR" dirty="0" smtClean="0"/>
              <a:t>e tecnologias educacionais digitais</a:t>
            </a:r>
            <a:r>
              <a:rPr lang="pt-BR" sz="3600" dirty="0" smtClean="0"/>
              <a:t> </a:t>
            </a:r>
            <a:endParaRPr lang="pt-BR" sz="3600" dirty="0"/>
          </a:p>
        </p:txBody>
      </p:sp>
      <p:sp>
        <p:nvSpPr>
          <p:cNvPr id="3" name="Subtítulo 2"/>
          <p:cNvSpPr>
            <a:spLocks noGrp="1"/>
          </p:cNvSpPr>
          <p:nvPr>
            <p:ph type="subTitle" idx="1"/>
          </p:nvPr>
        </p:nvSpPr>
        <p:spPr>
          <a:xfrm>
            <a:off x="4644008" y="5373216"/>
            <a:ext cx="4176464" cy="769640"/>
          </a:xfrm>
        </p:spPr>
        <p:txBody>
          <a:bodyPr>
            <a:normAutofit/>
          </a:bodyPr>
          <a:lstStyle/>
          <a:p>
            <a:pPr algn="r"/>
            <a:r>
              <a:rPr lang="pt-BR" dirty="0" err="1" smtClean="0"/>
              <a:t>Adeline</a:t>
            </a:r>
            <a:r>
              <a:rPr lang="pt-BR" dirty="0" smtClean="0"/>
              <a:t> g. Teixeira da silva, 2020</a:t>
            </a:r>
            <a:endParaRPr lang="pt-BR" dirty="0"/>
          </a:p>
        </p:txBody>
      </p:sp>
    </p:spTree>
    <p:extLst>
      <p:ext uri="{BB962C8B-B14F-4D97-AF65-F5344CB8AC3E}">
        <p14:creationId xmlns:p14="http://schemas.microsoft.com/office/powerpoint/2010/main" val="3049981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5696" y="11088"/>
            <a:ext cx="6696744" cy="1478570"/>
          </a:xfrm>
        </p:spPr>
        <p:txBody>
          <a:bodyPr/>
          <a:lstStyle/>
          <a:p>
            <a:r>
              <a:rPr lang="pt-BR" dirty="0" smtClean="0"/>
              <a:t>qual metodologia usar?</a:t>
            </a:r>
            <a:endParaRPr lang="pt-BR" dirty="0"/>
          </a:p>
        </p:txBody>
      </p:sp>
      <p:sp>
        <p:nvSpPr>
          <p:cNvPr id="3" name="Espaço Reservado para Conteúdo 2"/>
          <p:cNvSpPr>
            <a:spLocks noGrp="1"/>
          </p:cNvSpPr>
          <p:nvPr>
            <p:ph idx="1"/>
          </p:nvPr>
        </p:nvSpPr>
        <p:spPr>
          <a:xfrm>
            <a:off x="900577" y="1340767"/>
            <a:ext cx="4391499" cy="5410204"/>
          </a:xfrm>
        </p:spPr>
        <p:txBody>
          <a:bodyPr>
            <a:normAutofit fontScale="62500" lnSpcReduction="20000"/>
          </a:bodyPr>
          <a:lstStyle/>
          <a:p>
            <a:pPr marL="342900" lvl="2" indent="-342900"/>
            <a:r>
              <a:rPr lang="pt-BR" sz="3400" dirty="0" smtClean="0"/>
              <a:t>Quais são os impactos decorrentes da escolha?</a:t>
            </a:r>
          </a:p>
          <a:p>
            <a:pPr marL="342900" lvl="2" indent="-342900"/>
            <a:r>
              <a:rPr lang="pt-BR" sz="3400" dirty="0" smtClean="0"/>
              <a:t>Quais são os pressupostos acerca da natureza do conhecimento?</a:t>
            </a:r>
          </a:p>
          <a:p>
            <a:pPr marL="342900" lvl="2" indent="-342900"/>
            <a:r>
              <a:rPr lang="pt-BR" sz="3400" dirty="0" smtClean="0"/>
              <a:t>Quais são os requisitos do tema a ser estudado?</a:t>
            </a:r>
          </a:p>
          <a:p>
            <a:pPr marL="342900" lvl="2" indent="-342900"/>
            <a:r>
              <a:rPr lang="pt-BR" sz="3400" dirty="0" smtClean="0"/>
              <a:t>Como se acredita que se aprende?</a:t>
            </a:r>
          </a:p>
          <a:p>
            <a:pPr marL="0" lvl="2" indent="0">
              <a:buNone/>
            </a:pPr>
            <a:endParaRPr lang="pt-BR" sz="3400" dirty="0" smtClean="0"/>
          </a:p>
          <a:p>
            <a:pPr marL="0" lvl="2" indent="0">
              <a:buNone/>
            </a:pPr>
            <a:r>
              <a:rPr lang="pt-BR" sz="3400" dirty="0" smtClean="0"/>
              <a:t>A escolha direciona o uso de tecnologias digitais para apoiar o ensino.</a:t>
            </a:r>
          </a:p>
          <a:p>
            <a:pPr marL="0" lvl="2" indent="0">
              <a:buNone/>
            </a:pPr>
            <a:endParaRPr lang="pt-BR" sz="3400" dirty="0" smtClean="0"/>
          </a:p>
          <a:p>
            <a:pPr marL="0" lvl="2" indent="0" algn="r">
              <a:buNone/>
            </a:pPr>
            <a:r>
              <a:rPr lang="pt-BR" sz="2900" dirty="0" smtClean="0"/>
              <a:t>Escolhendo </a:t>
            </a:r>
            <a:r>
              <a:rPr lang="pt-BR" sz="2900" dirty="0"/>
              <a:t>uma teoria de aprendizagem, segundo </a:t>
            </a:r>
            <a:r>
              <a:rPr lang="pt-BR" sz="2900" dirty="0" err="1"/>
              <a:t>Entwistle</a:t>
            </a:r>
            <a:r>
              <a:rPr lang="pt-BR" sz="2900" dirty="0"/>
              <a:t> (2010):</a:t>
            </a:r>
          </a:p>
          <a:p>
            <a:pPr marL="342900" lvl="2" indent="-342900"/>
            <a:endParaRPr lang="pt-BR" sz="3200" dirty="0" smtClean="0"/>
          </a:p>
          <a:p>
            <a:pPr marL="342900" lvl="2" indent="-342900"/>
            <a:endParaRPr lang="pt-BR" dirty="0" smtClean="0"/>
          </a:p>
          <a:p>
            <a:endParaRPr lang="pt-BR" dirty="0"/>
          </a:p>
          <a:p>
            <a:endParaRPr lang="pt-BR" dirty="0"/>
          </a:p>
          <a:p>
            <a:endParaRPr lang="pt-BR" dirty="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rot="21446447">
            <a:off x="5375803" y="2843390"/>
            <a:ext cx="3567289" cy="3829847"/>
          </a:xfrm>
          <a:prstGeom prst="rect">
            <a:avLst/>
          </a:prstGeom>
          <a:noFill/>
          <a:ln>
            <a:noFill/>
          </a:ln>
        </p:spPr>
      </p:pic>
    </p:spTree>
    <p:extLst>
      <p:ext uri="{BB962C8B-B14F-4D97-AF65-F5344CB8AC3E}">
        <p14:creationId xmlns:p14="http://schemas.microsoft.com/office/powerpoint/2010/main" val="3701553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332656"/>
            <a:ext cx="3672408" cy="850106"/>
          </a:xfrm>
        </p:spPr>
        <p:txBody>
          <a:bodyPr/>
          <a:lstStyle/>
          <a:p>
            <a:r>
              <a:rPr lang="pt-BR" dirty="0" smtClean="0"/>
              <a:t>Cenário atual</a:t>
            </a:r>
            <a:endParaRPr lang="pt-BR" dirty="0"/>
          </a:p>
        </p:txBody>
      </p:sp>
      <p:sp>
        <p:nvSpPr>
          <p:cNvPr id="3" name="Espaço Reservado para Conteúdo 2"/>
          <p:cNvSpPr>
            <a:spLocks noGrp="1"/>
          </p:cNvSpPr>
          <p:nvPr>
            <p:ph idx="1"/>
          </p:nvPr>
        </p:nvSpPr>
        <p:spPr>
          <a:xfrm>
            <a:off x="1061957" y="1628800"/>
            <a:ext cx="5166227" cy="4392488"/>
          </a:xfrm>
        </p:spPr>
        <p:txBody>
          <a:bodyPr>
            <a:normAutofit/>
          </a:bodyPr>
          <a:lstStyle/>
          <a:p>
            <a:r>
              <a:rPr lang="pt-BR" dirty="0" smtClean="0"/>
              <a:t>Abundância de informações;</a:t>
            </a:r>
          </a:p>
          <a:p>
            <a:r>
              <a:rPr lang="pt-BR" dirty="0" smtClean="0"/>
              <a:t>Desenvolvimento de tecnologias digitais;</a:t>
            </a:r>
          </a:p>
          <a:p>
            <a:r>
              <a:rPr lang="pt-BR" dirty="0" smtClean="0"/>
              <a:t>Estudantes nativos digitais;</a:t>
            </a:r>
          </a:p>
          <a:p>
            <a:r>
              <a:rPr lang="pt-BR" dirty="0" smtClean="0"/>
              <a:t>Protagonista da aprendizagem: o estudante;</a:t>
            </a:r>
          </a:p>
          <a:p>
            <a:r>
              <a:rPr lang="pt-BR" dirty="0" smtClean="0"/>
              <a:t>Professor como mediador (interface);</a:t>
            </a:r>
          </a:p>
          <a:p>
            <a:r>
              <a:rPr lang="pt-BR" dirty="0" smtClean="0"/>
              <a:t>Aprendizagem para a vida.</a:t>
            </a:r>
          </a:p>
          <a:p>
            <a:pPr marL="0" indent="0">
              <a:buNone/>
            </a:pPr>
            <a:endParaRPr lang="pt-BR" dirty="0" smtClean="0"/>
          </a:p>
          <a:p>
            <a:pPr marL="0" indent="0">
              <a:buNone/>
            </a:pPr>
            <a:endParaRPr lang="pt-BR" dirty="0" smtClean="0"/>
          </a:p>
        </p:txBody>
      </p:sp>
      <p:pic>
        <p:nvPicPr>
          <p:cNvPr id="2050" name="Picture 2" descr="Resultado de imagem para nativos digitais educaç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16832"/>
            <a:ext cx="2690233" cy="318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64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4172" y="0"/>
            <a:ext cx="5732164" cy="1478570"/>
          </a:xfrm>
        </p:spPr>
        <p:txBody>
          <a:bodyPr/>
          <a:lstStyle/>
          <a:p>
            <a:r>
              <a:rPr lang="pt-BR" dirty="0"/>
              <a:t>Inovação na educação</a:t>
            </a:r>
          </a:p>
        </p:txBody>
      </p:sp>
      <p:sp>
        <p:nvSpPr>
          <p:cNvPr id="3" name="Espaço Reservado para Conteúdo 2"/>
          <p:cNvSpPr>
            <a:spLocks noGrp="1"/>
          </p:cNvSpPr>
          <p:nvPr>
            <p:ph idx="1"/>
          </p:nvPr>
        </p:nvSpPr>
        <p:spPr>
          <a:xfrm>
            <a:off x="899592" y="1124744"/>
            <a:ext cx="7992888" cy="5544616"/>
          </a:xfrm>
        </p:spPr>
        <p:txBody>
          <a:bodyPr>
            <a:normAutofit lnSpcReduction="10000"/>
          </a:bodyPr>
          <a:lstStyle/>
          <a:p>
            <a:pPr marL="0" indent="0">
              <a:buNone/>
            </a:pPr>
            <a:r>
              <a:rPr lang="pt-BR" dirty="0"/>
              <a:t>“Algumas dimensões estão ficando claras na educação formal: </a:t>
            </a:r>
          </a:p>
          <a:p>
            <a:r>
              <a:rPr lang="pt-BR" dirty="0" smtClean="0"/>
              <a:t>Modelo </a:t>
            </a:r>
            <a:r>
              <a:rPr lang="pt-BR" i="1" dirty="0" err="1" smtClean="0"/>
              <a:t>blended</a:t>
            </a:r>
            <a:r>
              <a:rPr lang="pt-BR" i="1" dirty="0" smtClean="0"/>
              <a:t>:</a:t>
            </a:r>
            <a:r>
              <a:rPr lang="pt-BR" dirty="0" smtClean="0"/>
              <a:t> </a:t>
            </a:r>
            <a:r>
              <a:rPr lang="pt-BR" dirty="0"/>
              <a:t>nos reunimos de várias </a:t>
            </a:r>
            <a:r>
              <a:rPr lang="pt-BR" dirty="0" smtClean="0"/>
              <a:t>formas, </a:t>
            </a:r>
            <a:r>
              <a:rPr lang="pt-BR" dirty="0"/>
              <a:t>física e </a:t>
            </a:r>
            <a:r>
              <a:rPr lang="pt-BR" dirty="0" smtClean="0"/>
              <a:t>virtual, em </a:t>
            </a:r>
            <a:r>
              <a:rPr lang="pt-BR" dirty="0"/>
              <a:t>grupos e momentos diferentes, </a:t>
            </a:r>
            <a:r>
              <a:rPr lang="pt-BR" dirty="0" smtClean="0"/>
              <a:t>de acordo com </a:t>
            </a:r>
            <a:r>
              <a:rPr lang="pt-BR" dirty="0"/>
              <a:t>a necessidade; </a:t>
            </a:r>
          </a:p>
          <a:p>
            <a:r>
              <a:rPr lang="pt-BR" dirty="0" smtClean="0"/>
              <a:t>Metodologias </a:t>
            </a:r>
            <a:r>
              <a:rPr lang="pt-BR" dirty="0"/>
              <a:t>ativas: práticas, atividades, jogos, </a:t>
            </a:r>
            <a:r>
              <a:rPr lang="pt-BR" dirty="0" smtClean="0"/>
              <a:t>projetos, </a:t>
            </a:r>
            <a:r>
              <a:rPr lang="pt-BR" dirty="0"/>
              <a:t>combinando colaboração e </a:t>
            </a:r>
            <a:r>
              <a:rPr lang="pt-BR" dirty="0" smtClean="0"/>
              <a:t>personalização (MORAN, 2015).”</a:t>
            </a:r>
            <a:endParaRPr lang="pt-BR" dirty="0"/>
          </a:p>
          <a:p>
            <a:pPr marL="0" indent="0">
              <a:buNone/>
            </a:pPr>
            <a:r>
              <a:rPr lang="pt-BR" dirty="0" smtClean="0"/>
              <a:t>“</a:t>
            </a:r>
            <a:r>
              <a:rPr lang="pt-BR" dirty="0"/>
              <a:t>Aprendizagem ativa ocorre quando o aluno interage com o assunto em estudo – ouvindo, falando, perguntando, discutindo, fazendo e ensinando – sendo estimulado a construir o conhecimento ao invés de recebê-lo de forma passiva do professor (</a:t>
            </a:r>
            <a:r>
              <a:rPr lang="pt-BR" sz="1900" dirty="0"/>
              <a:t>BARBOSA; MOURA, 2013, p.55</a:t>
            </a:r>
            <a:r>
              <a:rPr lang="pt-BR" dirty="0"/>
              <a:t>).” </a:t>
            </a:r>
          </a:p>
          <a:p>
            <a:pPr marL="0" indent="0">
              <a:buNone/>
            </a:pPr>
            <a:r>
              <a:rPr lang="pt-BR" sz="2000" dirty="0">
                <a:solidFill>
                  <a:srgbClr val="FFFF00"/>
                </a:solidFill>
                <a:hlinkClick r:id="rId2"/>
              </a:rPr>
              <a:t>http://www.aedb.br/wp-content/uploads/2015/05/41321569.pdf</a:t>
            </a:r>
            <a:endParaRPr lang="pt-BR" sz="2000" dirty="0">
              <a:solidFill>
                <a:srgbClr val="FFFF00"/>
              </a:solidFill>
            </a:endParaRPr>
          </a:p>
          <a:p>
            <a:endParaRPr lang="pt-BR" dirty="0"/>
          </a:p>
        </p:txBody>
      </p:sp>
    </p:spTree>
    <p:extLst>
      <p:ext uri="{BB962C8B-B14F-4D97-AF65-F5344CB8AC3E}">
        <p14:creationId xmlns:p14="http://schemas.microsoft.com/office/powerpoint/2010/main" val="159992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222238"/>
            <a:ext cx="6192688" cy="1478570"/>
          </a:xfrm>
        </p:spPr>
        <p:txBody>
          <a:bodyPr/>
          <a:lstStyle/>
          <a:p>
            <a:r>
              <a:rPr lang="pt-BR" dirty="0"/>
              <a:t>Exemplos de metodologias ativas</a:t>
            </a:r>
          </a:p>
        </p:txBody>
      </p:sp>
      <p:sp>
        <p:nvSpPr>
          <p:cNvPr id="3" name="Espaço Reservado para Conteúdo 2"/>
          <p:cNvSpPr>
            <a:spLocks noGrp="1"/>
          </p:cNvSpPr>
          <p:nvPr>
            <p:ph idx="1"/>
          </p:nvPr>
        </p:nvSpPr>
        <p:spPr>
          <a:xfrm>
            <a:off x="1187624" y="1988840"/>
            <a:ext cx="7128792" cy="4104456"/>
          </a:xfrm>
        </p:spPr>
        <p:txBody>
          <a:bodyPr>
            <a:normAutofit/>
          </a:bodyPr>
          <a:lstStyle/>
          <a:p>
            <a:pPr marL="342900" indent="-342900"/>
            <a:r>
              <a:rPr lang="pt-BR" dirty="0"/>
              <a:t>Ensino híbrido (</a:t>
            </a:r>
            <a:r>
              <a:rPr lang="pt-BR" i="1" dirty="0" err="1"/>
              <a:t>blended</a:t>
            </a:r>
            <a:r>
              <a:rPr lang="pt-BR" dirty="0"/>
              <a:t>);</a:t>
            </a:r>
          </a:p>
          <a:p>
            <a:pPr marL="342900" indent="-342900"/>
            <a:r>
              <a:rPr lang="pt-BR" dirty="0"/>
              <a:t>Aprendizagem colaborativa;</a:t>
            </a:r>
          </a:p>
          <a:p>
            <a:pPr marL="342900" indent="-342900"/>
            <a:r>
              <a:rPr lang="pt-BR" dirty="0"/>
              <a:t>Aprendizagem baseada em projetos;</a:t>
            </a:r>
          </a:p>
          <a:p>
            <a:pPr marL="342900" indent="-342900"/>
            <a:r>
              <a:rPr lang="pt-BR" dirty="0"/>
              <a:t>Aprendizagem baseada em problemas;</a:t>
            </a:r>
          </a:p>
          <a:p>
            <a:pPr marL="342900" indent="-342900"/>
            <a:r>
              <a:rPr lang="pt-BR" dirty="0"/>
              <a:t>Aprendizagem baseada na investigação;</a:t>
            </a:r>
          </a:p>
          <a:p>
            <a:pPr marL="342900" indent="-342900"/>
            <a:r>
              <a:rPr lang="pt-BR" dirty="0"/>
              <a:t>Aprendizagem por pares (</a:t>
            </a:r>
            <a:r>
              <a:rPr lang="pt-BR" i="1" dirty="0" err="1"/>
              <a:t>peer</a:t>
            </a:r>
            <a:r>
              <a:rPr lang="pt-BR" i="1" dirty="0"/>
              <a:t> </a:t>
            </a:r>
            <a:r>
              <a:rPr lang="pt-BR" i="1" dirty="0" err="1"/>
              <a:t>to</a:t>
            </a:r>
            <a:r>
              <a:rPr lang="pt-BR" i="1" dirty="0"/>
              <a:t> </a:t>
            </a:r>
            <a:r>
              <a:rPr lang="pt-BR" i="1" dirty="0" err="1" smtClean="0"/>
              <a:t>peer</a:t>
            </a:r>
            <a:r>
              <a:rPr lang="pt-BR" i="1" dirty="0" smtClean="0"/>
              <a:t> </a:t>
            </a:r>
            <a:r>
              <a:rPr lang="pt-BR" i="1" dirty="0" err="1" smtClean="0"/>
              <a:t>instruction</a:t>
            </a:r>
            <a:r>
              <a:rPr lang="pt-BR" dirty="0" smtClean="0"/>
              <a:t>);</a:t>
            </a:r>
            <a:endParaRPr lang="pt-BR" dirty="0"/>
          </a:p>
          <a:p>
            <a:pPr marL="342900" indent="-342900"/>
            <a:r>
              <a:rPr lang="pt-BR" dirty="0"/>
              <a:t>Aprendizagem </a:t>
            </a:r>
            <a:r>
              <a:rPr lang="pt-BR" i="1" dirty="0" err="1"/>
              <a:t>maker</a:t>
            </a:r>
            <a:r>
              <a:rPr lang="pt-BR" dirty="0"/>
              <a:t>. </a:t>
            </a:r>
          </a:p>
          <a:p>
            <a:pPr marL="0" indent="0">
              <a:buNone/>
            </a:pPr>
            <a:endParaRPr lang="pt-BR" sz="2000" dirty="0" smtClean="0">
              <a:solidFill>
                <a:srgbClr val="FFFF00"/>
              </a:solidFill>
            </a:endParaRPr>
          </a:p>
        </p:txBody>
      </p:sp>
    </p:spTree>
    <p:extLst>
      <p:ext uri="{BB962C8B-B14F-4D97-AF65-F5344CB8AC3E}">
        <p14:creationId xmlns:p14="http://schemas.microsoft.com/office/powerpoint/2010/main" val="923691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2379"/>
            <a:ext cx="6264696" cy="1478570"/>
          </a:xfrm>
        </p:spPr>
        <p:txBody>
          <a:bodyPr/>
          <a:lstStyle/>
          <a:p>
            <a:r>
              <a:rPr lang="pt-BR" dirty="0" smtClean="0"/>
              <a:t>Ensino híbrido ou </a:t>
            </a:r>
            <a:r>
              <a:rPr lang="pt-BR" i="1" dirty="0" err="1" smtClean="0"/>
              <a:t>blended</a:t>
            </a:r>
            <a:endParaRPr lang="pt-BR" i="1" dirty="0"/>
          </a:p>
        </p:txBody>
      </p:sp>
      <p:sp>
        <p:nvSpPr>
          <p:cNvPr id="3" name="Espaço Reservado para Conteúdo 2"/>
          <p:cNvSpPr>
            <a:spLocks noGrp="1"/>
          </p:cNvSpPr>
          <p:nvPr>
            <p:ph idx="1"/>
          </p:nvPr>
        </p:nvSpPr>
        <p:spPr>
          <a:xfrm>
            <a:off x="827584" y="1196752"/>
            <a:ext cx="4833257" cy="4896544"/>
          </a:xfrm>
        </p:spPr>
        <p:txBody>
          <a:bodyPr>
            <a:normAutofit fontScale="92500" lnSpcReduction="20000"/>
          </a:bodyPr>
          <a:lstStyle/>
          <a:p>
            <a:r>
              <a:rPr lang="pt-BR" dirty="0" smtClean="0"/>
              <a:t>Programa </a:t>
            </a:r>
            <a:r>
              <a:rPr lang="pt-BR" dirty="0"/>
              <a:t>de educação formal em que o estudante aprende, pelo menos em parte, por meio de ensino on-line;</a:t>
            </a:r>
          </a:p>
          <a:p>
            <a:r>
              <a:rPr lang="pt-BR" dirty="0" smtClean="0"/>
              <a:t>O </a:t>
            </a:r>
            <a:r>
              <a:rPr lang="pt-BR" dirty="0"/>
              <a:t>estudante exerce algum tipo de controle em relação ao tempo, lugar, caminho e/ou </a:t>
            </a:r>
            <a:r>
              <a:rPr lang="pt-BR" dirty="0" smtClean="0"/>
              <a:t>ritmo da aprendizagem;</a:t>
            </a:r>
            <a:endParaRPr lang="pt-BR" dirty="0"/>
          </a:p>
          <a:p>
            <a:r>
              <a:rPr lang="pt-BR" dirty="0" smtClean="0"/>
              <a:t>As </a:t>
            </a:r>
            <a:r>
              <a:rPr lang="pt-BR" dirty="0"/>
              <a:t>atividades são realizadas, pelo menos em parte, em um local físico supervisionado longe de casa;</a:t>
            </a:r>
          </a:p>
          <a:p>
            <a:r>
              <a:rPr lang="pt-BR" dirty="0" smtClean="0"/>
              <a:t>No </a:t>
            </a:r>
            <a:r>
              <a:rPr lang="pt-BR" dirty="0"/>
              <a:t>decorrer de um curso, as modalidades devem ser conectadas para fornecer uma experiência de aprendizagem integrada.</a:t>
            </a:r>
          </a:p>
          <a:p>
            <a:endParaRPr lang="pt-BR" dirty="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780928"/>
            <a:ext cx="3465105" cy="4032448"/>
          </a:xfrm>
          <a:prstGeom prst="rect">
            <a:avLst/>
          </a:prstGeom>
          <a:noFill/>
          <a:ln>
            <a:noFill/>
          </a:ln>
        </p:spPr>
      </p:pic>
      <p:sp>
        <p:nvSpPr>
          <p:cNvPr id="5" name="Retângulo 4"/>
          <p:cNvSpPr/>
          <p:nvPr/>
        </p:nvSpPr>
        <p:spPr>
          <a:xfrm>
            <a:off x="1115616" y="6187370"/>
            <a:ext cx="4536504" cy="553998"/>
          </a:xfrm>
          <a:prstGeom prst="rect">
            <a:avLst/>
          </a:prstGeom>
        </p:spPr>
        <p:txBody>
          <a:bodyPr wrap="square">
            <a:spAutoFit/>
          </a:bodyPr>
          <a:lstStyle/>
          <a:p>
            <a:r>
              <a:rPr lang="pt-BR" sz="1000" b="1" u="sng" dirty="0">
                <a:hlinkClick r:id="rId3"/>
              </a:rPr>
              <a:t>http://www.pucpr.br/arquivosUpload/5379833311485520096.pdf</a:t>
            </a:r>
            <a:endParaRPr lang="pt-BR" sz="1000" dirty="0"/>
          </a:p>
          <a:p>
            <a:r>
              <a:rPr lang="pt-BR" sz="1000" dirty="0"/>
              <a:t>Ensino Híbrido: uma Inovação </a:t>
            </a:r>
            <a:r>
              <a:rPr lang="pt-BR" sz="1000" dirty="0" err="1" smtClean="0"/>
              <a:t>disruptiva</a:t>
            </a:r>
            <a:r>
              <a:rPr lang="pt-BR" sz="1000" dirty="0"/>
              <a:t>? Uma introdução à teoria dos híbridos. </a:t>
            </a:r>
            <a:r>
              <a:rPr lang="en-US" sz="1000" dirty="0"/>
              <a:t>Christensen Institute. Clayton M. Christensen, Michael B. Horn, e Heather </a:t>
            </a:r>
            <a:r>
              <a:rPr lang="en-US" sz="1000" dirty="0" err="1"/>
              <a:t>Staker</a:t>
            </a:r>
            <a:r>
              <a:rPr lang="en-US" sz="1000" dirty="0"/>
              <a:t>, 2013.</a:t>
            </a:r>
            <a:endParaRPr lang="pt-BR" sz="1000" dirty="0"/>
          </a:p>
        </p:txBody>
      </p:sp>
    </p:spTree>
    <p:extLst>
      <p:ext uri="{BB962C8B-B14F-4D97-AF65-F5344CB8AC3E}">
        <p14:creationId xmlns:p14="http://schemas.microsoft.com/office/powerpoint/2010/main" val="2155876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331640" y="1412776"/>
            <a:ext cx="6768752" cy="4176464"/>
          </a:xfrm>
        </p:spPr>
        <p:txBody>
          <a:bodyPr>
            <a:normAutofit/>
          </a:bodyPr>
          <a:lstStyle/>
          <a:p>
            <a:pPr marL="0" indent="0">
              <a:buNone/>
            </a:pPr>
            <a:r>
              <a:rPr lang="pt-BR" i="1" dirty="0" smtClean="0"/>
              <a:t>“As </a:t>
            </a:r>
            <a:r>
              <a:rPr lang="pt-BR" i="1" dirty="0"/>
              <a:t>propostas híbridas </a:t>
            </a:r>
            <a:r>
              <a:rPr lang="pt-BR" i="1" dirty="0" smtClean="0"/>
              <a:t>são concepções </a:t>
            </a:r>
            <a:r>
              <a:rPr lang="pt-BR" i="1" dirty="0"/>
              <a:t>possíveis para o uso da </a:t>
            </a:r>
            <a:r>
              <a:rPr lang="pt-BR" i="1" dirty="0" smtClean="0"/>
              <a:t>tecnologia, pois </a:t>
            </a:r>
            <a:r>
              <a:rPr lang="pt-BR" i="1" dirty="0"/>
              <a:t>não é necessário abandonar o que se conhece até o momento para promover a inserção de novas tecnologias em sala de aula regular, aproveitando “o melhor dos dois mundos”. Assim, aprendizagem não está restrita às aulas do </a:t>
            </a:r>
            <a:r>
              <a:rPr lang="pt-BR" i="1" dirty="0" smtClean="0"/>
              <a:t>dia, às </a:t>
            </a:r>
            <a:r>
              <a:rPr lang="pt-BR" i="1" dirty="0"/>
              <a:t>paredes da sala de aula, </a:t>
            </a:r>
            <a:r>
              <a:rPr lang="pt-BR" i="1" dirty="0" smtClean="0"/>
              <a:t>à </a:t>
            </a:r>
            <a:r>
              <a:rPr lang="pt-BR" i="1" dirty="0"/>
              <a:t>metodologia do </a:t>
            </a:r>
            <a:r>
              <a:rPr lang="pt-BR" i="1" dirty="0" smtClean="0"/>
              <a:t>professor ou ao </a:t>
            </a:r>
            <a:r>
              <a:rPr lang="pt-BR" i="1" dirty="0"/>
              <a:t>ritmo da sala de </a:t>
            </a:r>
            <a:r>
              <a:rPr lang="pt-BR" i="1" dirty="0" smtClean="0"/>
              <a:t>aula.” </a:t>
            </a:r>
            <a:r>
              <a:rPr lang="pt-BR" dirty="0" smtClean="0"/>
              <a:t>(Horn </a:t>
            </a:r>
            <a:r>
              <a:rPr lang="pt-BR" dirty="0"/>
              <a:t>&amp; </a:t>
            </a:r>
            <a:r>
              <a:rPr lang="pt-BR" dirty="0" err="1"/>
              <a:t>Staker</a:t>
            </a:r>
            <a:r>
              <a:rPr lang="pt-BR" dirty="0"/>
              <a:t>, 2015</a:t>
            </a:r>
            <a:r>
              <a:rPr lang="pt-BR" dirty="0" smtClean="0"/>
              <a:t>)</a:t>
            </a:r>
            <a:endParaRPr lang="pt-BR" dirty="0"/>
          </a:p>
        </p:txBody>
      </p:sp>
    </p:spTree>
    <p:extLst>
      <p:ext uri="{BB962C8B-B14F-4D97-AF65-F5344CB8AC3E}">
        <p14:creationId xmlns:p14="http://schemas.microsoft.com/office/powerpoint/2010/main" val="232126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3276" y="0"/>
            <a:ext cx="4885028" cy="1478570"/>
          </a:xfrm>
        </p:spPr>
        <p:txBody>
          <a:bodyPr/>
          <a:lstStyle/>
          <a:p>
            <a:r>
              <a:rPr lang="pt-BR" dirty="0" smtClean="0"/>
              <a:t>Ensino adaptativo</a:t>
            </a:r>
            <a:endParaRPr lang="pt-BR" dirty="0"/>
          </a:p>
        </p:txBody>
      </p:sp>
      <p:sp>
        <p:nvSpPr>
          <p:cNvPr id="3" name="Espaço Reservado para Conteúdo 2"/>
          <p:cNvSpPr>
            <a:spLocks noGrp="1"/>
          </p:cNvSpPr>
          <p:nvPr>
            <p:ph idx="1"/>
          </p:nvPr>
        </p:nvSpPr>
        <p:spPr>
          <a:xfrm>
            <a:off x="971600" y="1052736"/>
            <a:ext cx="7200800" cy="5544616"/>
          </a:xfrm>
        </p:spPr>
        <p:txBody>
          <a:bodyPr>
            <a:normAutofit fontScale="92500" lnSpcReduction="10000"/>
          </a:bodyPr>
          <a:lstStyle/>
          <a:p>
            <a:r>
              <a:rPr lang="pt-BR" dirty="0" smtClean="0"/>
              <a:t>Explora </a:t>
            </a:r>
            <a:r>
              <a:rPr lang="pt-BR" dirty="0"/>
              <a:t>a tecnologia educacional </a:t>
            </a:r>
            <a:r>
              <a:rPr lang="pt-BR" dirty="0" smtClean="0"/>
              <a:t>para melhorar </a:t>
            </a:r>
            <a:r>
              <a:rPr lang="pt-BR" dirty="0"/>
              <a:t>o aprendizado individual, reconhecendo o </a:t>
            </a:r>
            <a:r>
              <a:rPr lang="pt-BR" dirty="0" smtClean="0"/>
              <a:t>que, onde</a:t>
            </a:r>
            <a:r>
              <a:rPr lang="pt-BR" dirty="0"/>
              <a:t>, como e quando cada um aprende com mais </a:t>
            </a:r>
            <a:r>
              <a:rPr lang="pt-BR" dirty="0" smtClean="0"/>
              <a:t>facilidade;</a:t>
            </a:r>
          </a:p>
          <a:p>
            <a:r>
              <a:rPr lang="pt-BR" dirty="0" smtClean="0"/>
              <a:t>60</a:t>
            </a:r>
            <a:r>
              <a:rPr lang="pt-BR" dirty="0"/>
              <a:t>% atende ao perfil considerado normal, dentro da </a:t>
            </a:r>
            <a:r>
              <a:rPr lang="pt-BR" dirty="0" smtClean="0"/>
              <a:t>curva; 40</a:t>
            </a:r>
            <a:r>
              <a:rPr lang="pt-BR" dirty="0"/>
              <a:t>% atende ao perfil </a:t>
            </a:r>
            <a:r>
              <a:rPr lang="pt-BR" dirty="0" smtClean="0"/>
              <a:t>diferenciado;</a:t>
            </a:r>
            <a:endParaRPr lang="pt-BR" dirty="0"/>
          </a:p>
          <a:p>
            <a:r>
              <a:rPr lang="pt-BR" dirty="0"/>
              <a:t>Assim, contempla </a:t>
            </a:r>
            <a:r>
              <a:rPr lang="pt-BR" dirty="0" smtClean="0"/>
              <a:t>ambos: é de </a:t>
            </a:r>
            <a:r>
              <a:rPr lang="pt-BR" dirty="0"/>
              <a:t>massa, mas </a:t>
            </a:r>
            <a:r>
              <a:rPr lang="pt-BR" dirty="0" smtClean="0"/>
              <a:t>               também individualizado</a:t>
            </a:r>
            <a:r>
              <a:rPr lang="pt-BR" dirty="0"/>
              <a:t>;</a:t>
            </a:r>
            <a:endParaRPr lang="pt-BR" dirty="0" smtClean="0"/>
          </a:p>
          <a:p>
            <a:r>
              <a:rPr lang="pt-BR" dirty="0" smtClean="0"/>
              <a:t>Pode-se fazer uso de objetos de                     aprendizagem em repositórios;</a:t>
            </a:r>
          </a:p>
          <a:p>
            <a:pPr lvl="1"/>
            <a:r>
              <a:rPr lang="en-US" dirty="0" err="1" smtClean="0"/>
              <a:t>Exemplos</a:t>
            </a:r>
            <a:r>
              <a:rPr lang="en-US" dirty="0"/>
              <a:t>: Kahn Academy, </a:t>
            </a:r>
            <a:r>
              <a:rPr lang="en-US" dirty="0" err="1" smtClean="0"/>
              <a:t>Geekie</a:t>
            </a:r>
            <a:r>
              <a:rPr lang="en-US" dirty="0" smtClean="0"/>
              <a:t> </a:t>
            </a:r>
            <a:r>
              <a:rPr lang="en-US" dirty="0"/>
              <a:t>Games, </a:t>
            </a:r>
            <a:r>
              <a:rPr lang="en-US" dirty="0" err="1" smtClean="0"/>
              <a:t>Voxy</a:t>
            </a:r>
            <a:r>
              <a:rPr lang="en-US" dirty="0" smtClean="0"/>
              <a:t>;</a:t>
            </a:r>
            <a:endParaRPr lang="pt-BR" dirty="0"/>
          </a:p>
          <a:p>
            <a:r>
              <a:rPr lang="pt-BR" dirty="0" smtClean="0"/>
              <a:t>Kahn </a:t>
            </a:r>
            <a:r>
              <a:rPr lang="pt-BR" dirty="0" err="1"/>
              <a:t>Academy</a:t>
            </a:r>
            <a:r>
              <a:rPr lang="pt-BR" dirty="0"/>
              <a:t>: propõe ensino adaptativo, </a:t>
            </a:r>
            <a:endParaRPr lang="pt-BR" dirty="0" smtClean="0"/>
          </a:p>
          <a:p>
            <a:pPr marL="0" indent="0">
              <a:buNone/>
            </a:pPr>
            <a:r>
              <a:rPr lang="pt-BR" dirty="0" smtClean="0"/>
              <a:t>   </a:t>
            </a:r>
            <a:r>
              <a:rPr lang="pt-BR" dirty="0" err="1" smtClean="0"/>
              <a:t>gameficado</a:t>
            </a:r>
            <a:r>
              <a:rPr lang="pt-BR" dirty="0"/>
              <a:t>, flexível, com </a:t>
            </a:r>
            <a:r>
              <a:rPr lang="pt-BR" dirty="0" smtClean="0"/>
              <a:t>motivação.</a:t>
            </a:r>
          </a:p>
        </p:txBody>
      </p:sp>
      <p:pic>
        <p:nvPicPr>
          <p:cNvPr id="3074" name="Picture 2" descr="Resultado de imagem para livro um mundo uma esc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348372"/>
            <a:ext cx="2483768" cy="350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0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0"/>
            <a:ext cx="6480720" cy="1478570"/>
          </a:xfrm>
        </p:spPr>
        <p:txBody>
          <a:bodyPr/>
          <a:lstStyle/>
          <a:p>
            <a:r>
              <a:rPr lang="pt-BR" dirty="0" smtClean="0"/>
              <a:t>Aprendizagem colaborativa</a:t>
            </a:r>
            <a:endParaRPr lang="pt-BR" dirty="0"/>
          </a:p>
        </p:txBody>
      </p:sp>
      <p:sp>
        <p:nvSpPr>
          <p:cNvPr id="3" name="Espaço Reservado para Conteúdo 2"/>
          <p:cNvSpPr>
            <a:spLocks noGrp="1"/>
          </p:cNvSpPr>
          <p:nvPr>
            <p:ph idx="1"/>
          </p:nvPr>
        </p:nvSpPr>
        <p:spPr>
          <a:xfrm>
            <a:off x="899592" y="1196752"/>
            <a:ext cx="7848872" cy="5544616"/>
          </a:xfrm>
        </p:spPr>
        <p:txBody>
          <a:bodyPr>
            <a:normAutofit fontScale="85000" lnSpcReduction="10000"/>
          </a:bodyPr>
          <a:lstStyle/>
          <a:p>
            <a:r>
              <a:rPr lang="pt-BR" sz="2100" dirty="0" smtClean="0"/>
              <a:t>Aprendizagem colaborativa é </a:t>
            </a:r>
            <a:r>
              <a:rPr lang="pt-BR" sz="2100" dirty="0"/>
              <a:t>uma situação de aprendizagem na qual duas ou mais pessoas aprendem ou tentam aprender algo juntas </a:t>
            </a:r>
            <a:r>
              <a:rPr lang="pt-BR" sz="2100" dirty="0" smtClean="0"/>
              <a:t>(DILLENBOURG, 1999</a:t>
            </a:r>
            <a:r>
              <a:rPr lang="pt-BR" sz="2100" dirty="0"/>
              <a:t>). </a:t>
            </a:r>
            <a:endParaRPr lang="pt-BR" sz="2100" dirty="0" smtClean="0"/>
          </a:p>
          <a:p>
            <a:pPr marL="0" indent="0">
              <a:spcBef>
                <a:spcPts val="600"/>
              </a:spcBef>
              <a:buNone/>
            </a:pPr>
            <a:r>
              <a:rPr lang="pt-BR" sz="2100" dirty="0" smtClean="0"/>
              <a:t>• Aprendizagem </a:t>
            </a:r>
            <a:r>
              <a:rPr lang="pt-BR" sz="2100" dirty="0"/>
              <a:t>centrada no aluno </a:t>
            </a:r>
            <a:r>
              <a:rPr lang="pt-BR" sz="2100" dirty="0" smtClean="0"/>
              <a:t>e professor como facilitador</a:t>
            </a:r>
            <a:r>
              <a:rPr lang="pt-BR" sz="2100" dirty="0"/>
              <a:t>;</a:t>
            </a:r>
          </a:p>
          <a:p>
            <a:pPr marL="0" indent="0">
              <a:spcBef>
                <a:spcPts val="600"/>
              </a:spcBef>
              <a:buNone/>
            </a:pPr>
            <a:r>
              <a:rPr lang="pt-BR" sz="2100" dirty="0"/>
              <a:t>• </a:t>
            </a:r>
            <a:r>
              <a:rPr lang="pt-BR" sz="2100" dirty="0" smtClean="0"/>
              <a:t>Ampliação </a:t>
            </a:r>
            <a:r>
              <a:rPr lang="pt-BR" sz="2100" dirty="0"/>
              <a:t>da aprendizagem por meio da </a:t>
            </a:r>
            <a:r>
              <a:rPr lang="pt-BR" sz="2100" dirty="0" smtClean="0"/>
              <a:t>colaboração (ensinar mutuamente);</a:t>
            </a:r>
          </a:p>
          <a:p>
            <a:pPr>
              <a:spcBef>
                <a:spcPts val="600"/>
              </a:spcBef>
            </a:pPr>
            <a:r>
              <a:rPr lang="pt-BR" sz="2100" dirty="0" err="1" smtClean="0"/>
              <a:t>Metacognição</a:t>
            </a:r>
            <a:r>
              <a:rPr lang="pt-BR" sz="2100" dirty="0"/>
              <a:t>. </a:t>
            </a:r>
          </a:p>
          <a:p>
            <a:pPr marL="0" indent="0">
              <a:spcBef>
                <a:spcPts val="600"/>
              </a:spcBef>
              <a:buNone/>
            </a:pPr>
            <a:endParaRPr lang="pt-BR" sz="2000" dirty="0" smtClean="0"/>
          </a:p>
          <a:p>
            <a:pPr marL="0" indent="0">
              <a:spcBef>
                <a:spcPts val="600"/>
              </a:spcBef>
              <a:buNone/>
            </a:pPr>
            <a:r>
              <a:rPr lang="pt-BR" sz="2100" dirty="0" smtClean="0"/>
              <a:t>Em AVA:</a:t>
            </a:r>
          </a:p>
          <a:p>
            <a:pPr>
              <a:spcBef>
                <a:spcPts val="600"/>
              </a:spcBef>
            </a:pPr>
            <a:r>
              <a:rPr lang="pt-BR" sz="2100" dirty="0" smtClean="0"/>
              <a:t>Criação de sites com </a:t>
            </a:r>
            <a:r>
              <a:rPr lang="pt-BR" sz="2100" dirty="0"/>
              <a:t>intertextualidade</a:t>
            </a:r>
            <a:r>
              <a:rPr lang="pt-BR" sz="2100" dirty="0" smtClean="0"/>
              <a:t>, integração </a:t>
            </a:r>
            <a:r>
              <a:rPr lang="pt-BR" sz="2100" dirty="0"/>
              <a:t>de várias </a:t>
            </a:r>
            <a:r>
              <a:rPr lang="pt-BR" sz="2100" dirty="0" smtClean="0"/>
              <a:t>linguagens e </a:t>
            </a:r>
            <a:r>
              <a:rPr lang="pt-BR" sz="2100" dirty="0"/>
              <a:t>suportes </a:t>
            </a:r>
            <a:r>
              <a:rPr lang="pt-BR" sz="2100" dirty="0" smtClean="0"/>
              <a:t>midiáticos, </a:t>
            </a:r>
            <a:r>
              <a:rPr lang="pt-BR" sz="2100" dirty="0" err="1" smtClean="0"/>
              <a:t>etc</a:t>
            </a:r>
            <a:r>
              <a:rPr lang="pt-BR" sz="2100" dirty="0" smtClean="0"/>
              <a:t>;</a:t>
            </a:r>
            <a:endParaRPr lang="pt-BR" sz="2100" dirty="0"/>
          </a:p>
          <a:p>
            <a:pPr>
              <a:spcBef>
                <a:spcPts val="600"/>
              </a:spcBef>
            </a:pPr>
            <a:r>
              <a:rPr lang="pt-BR" sz="2100" dirty="0" smtClean="0"/>
              <a:t>Comunicação </a:t>
            </a:r>
            <a:r>
              <a:rPr lang="pt-BR" sz="2100" dirty="0"/>
              <a:t>interativa síncrona e </a:t>
            </a:r>
            <a:r>
              <a:rPr lang="pt-BR" sz="2100" dirty="0" smtClean="0"/>
              <a:t>assíncrona; </a:t>
            </a:r>
            <a:endParaRPr lang="pt-BR" sz="2100" dirty="0"/>
          </a:p>
          <a:p>
            <a:pPr>
              <a:spcBef>
                <a:spcPts val="600"/>
              </a:spcBef>
            </a:pPr>
            <a:r>
              <a:rPr lang="pt-BR" sz="2100" dirty="0" smtClean="0"/>
              <a:t>Pesquisa para a </a:t>
            </a:r>
            <a:r>
              <a:rPr lang="pt-BR" sz="2100" dirty="0"/>
              <a:t>construção do conhecimento partindo de </a:t>
            </a:r>
            <a:r>
              <a:rPr lang="pt-BR" sz="2100" dirty="0" smtClean="0"/>
              <a:t>situações-problema;</a:t>
            </a:r>
            <a:endParaRPr lang="pt-BR" sz="2100" dirty="0"/>
          </a:p>
          <a:p>
            <a:pPr>
              <a:spcBef>
                <a:spcPts val="600"/>
              </a:spcBef>
            </a:pPr>
            <a:r>
              <a:rPr lang="pt-BR" sz="2100" dirty="0" smtClean="0"/>
              <a:t>Construção de saberes e tomada </a:t>
            </a:r>
            <a:r>
              <a:rPr lang="pt-BR" sz="2100" dirty="0"/>
              <a:t>de decisões </a:t>
            </a:r>
            <a:r>
              <a:rPr lang="pt-BR" sz="2100" dirty="0" smtClean="0"/>
              <a:t>de forma compartilhada</a:t>
            </a:r>
            <a:r>
              <a:rPr lang="pt-BR" sz="2100" dirty="0"/>
              <a:t>;</a:t>
            </a:r>
          </a:p>
          <a:p>
            <a:pPr>
              <a:spcBef>
                <a:spcPts val="600"/>
              </a:spcBef>
            </a:pPr>
            <a:r>
              <a:rPr lang="pt-BR" sz="2100" dirty="0" smtClean="0"/>
              <a:t>Incentivo às </a:t>
            </a:r>
            <a:r>
              <a:rPr lang="pt-BR" sz="2100" dirty="0"/>
              <a:t>conexões lúdicas, artísticas e navegações </a:t>
            </a:r>
            <a:r>
              <a:rPr lang="pt-BR" sz="2100" dirty="0" smtClean="0"/>
              <a:t>fluídas.</a:t>
            </a:r>
            <a:endParaRPr lang="pt-BR" sz="2100" dirty="0"/>
          </a:p>
          <a:p>
            <a:pPr marL="0" indent="0">
              <a:spcBef>
                <a:spcPts val="0"/>
              </a:spcBef>
              <a:buNone/>
            </a:pPr>
            <a:endParaRPr lang="pt-BR" sz="1400" dirty="0" smtClean="0"/>
          </a:p>
          <a:p>
            <a:pPr marL="0" indent="0">
              <a:spcBef>
                <a:spcPts val="0"/>
              </a:spcBef>
              <a:buNone/>
            </a:pPr>
            <a:r>
              <a:rPr lang="pt-BR" sz="1400" dirty="0" smtClean="0"/>
              <a:t>          In: Aprendizagem colaborativa</a:t>
            </a:r>
            <a:r>
              <a:rPr lang="pt-BR" sz="1400" dirty="0"/>
              <a:t>: teoria e </a:t>
            </a:r>
            <a:r>
              <a:rPr lang="pt-BR" sz="1400" dirty="0" smtClean="0"/>
              <a:t>prática. TORRES, P.L; IRALA, E. A. F., 2014. </a:t>
            </a:r>
          </a:p>
          <a:p>
            <a:pPr marL="0" indent="0">
              <a:spcBef>
                <a:spcPts val="0"/>
              </a:spcBef>
              <a:buNone/>
            </a:pPr>
            <a:r>
              <a:rPr lang="pt-BR" sz="1400" dirty="0" smtClean="0"/>
              <a:t>          Ver </a:t>
            </a:r>
            <a:r>
              <a:rPr lang="pt-BR" sz="1400" dirty="0"/>
              <a:t>também: A aprendizagem colaborativa no ensino virtual. LEITE, </a:t>
            </a:r>
            <a:r>
              <a:rPr lang="pt-BR" sz="1400" dirty="0" smtClean="0"/>
              <a:t>C.L.K. </a:t>
            </a:r>
            <a:r>
              <a:rPr lang="pt-BR" sz="1400" i="1" dirty="0" smtClean="0"/>
              <a:t>et al </a:t>
            </a:r>
            <a:r>
              <a:rPr lang="pt-BR" sz="1400" dirty="0"/>
              <a:t>(2005). </a:t>
            </a:r>
          </a:p>
          <a:p>
            <a:pPr marL="0" indent="0">
              <a:buNone/>
            </a:pPr>
            <a:endParaRPr lang="pt-BR" sz="1400" dirty="0"/>
          </a:p>
        </p:txBody>
      </p:sp>
    </p:spTree>
    <p:extLst>
      <p:ext uri="{BB962C8B-B14F-4D97-AF65-F5344CB8AC3E}">
        <p14:creationId xmlns:p14="http://schemas.microsoft.com/office/powerpoint/2010/main" val="417403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4172" y="-27384"/>
            <a:ext cx="5732164" cy="1268760"/>
          </a:xfrm>
        </p:spPr>
        <p:txBody>
          <a:bodyPr/>
          <a:lstStyle/>
          <a:p>
            <a:r>
              <a:rPr lang="pt-BR" dirty="0" smtClean="0"/>
              <a:t>Aprendizagem por pares</a:t>
            </a:r>
            <a:endParaRPr lang="pt-BR" dirty="0"/>
          </a:p>
        </p:txBody>
      </p:sp>
      <p:sp>
        <p:nvSpPr>
          <p:cNvPr id="3" name="Espaço Reservado para Conteúdo 2"/>
          <p:cNvSpPr>
            <a:spLocks noGrp="1"/>
          </p:cNvSpPr>
          <p:nvPr>
            <p:ph idx="1"/>
          </p:nvPr>
        </p:nvSpPr>
        <p:spPr>
          <a:xfrm>
            <a:off x="856060" y="1124744"/>
            <a:ext cx="8256174" cy="1872208"/>
          </a:xfrm>
        </p:spPr>
        <p:txBody>
          <a:bodyPr>
            <a:normAutofit fontScale="85000" lnSpcReduction="10000"/>
          </a:bodyPr>
          <a:lstStyle/>
          <a:p>
            <a:r>
              <a:rPr lang="pt-BR" dirty="0" smtClean="0"/>
              <a:t>Ou </a:t>
            </a:r>
            <a:r>
              <a:rPr lang="pt-BR" i="1" dirty="0"/>
              <a:t>Peer </a:t>
            </a:r>
            <a:r>
              <a:rPr lang="pt-BR" i="1" dirty="0" err="1"/>
              <a:t>to</a:t>
            </a:r>
            <a:r>
              <a:rPr lang="pt-BR" i="1" dirty="0"/>
              <a:t> </a:t>
            </a:r>
            <a:r>
              <a:rPr lang="pt-BR" i="1" dirty="0" err="1"/>
              <a:t>peer</a:t>
            </a:r>
            <a:r>
              <a:rPr lang="pt-BR" i="1" dirty="0"/>
              <a:t> </a:t>
            </a:r>
            <a:r>
              <a:rPr lang="pt-BR" i="1" dirty="0" err="1"/>
              <a:t>instruction</a:t>
            </a:r>
            <a:r>
              <a:rPr lang="pt-BR" dirty="0" smtClean="0"/>
              <a:t>;</a:t>
            </a:r>
          </a:p>
          <a:p>
            <a:r>
              <a:rPr lang="pt-BR" dirty="0" smtClean="0"/>
              <a:t>Encaminhamentos diferentes conforme acertos de questão conceitual respondida individualmente.</a:t>
            </a:r>
          </a:p>
          <a:p>
            <a:pPr marL="0" indent="0">
              <a:buNone/>
            </a:pPr>
            <a:r>
              <a:rPr lang="pt-BR" dirty="0">
                <a:hlinkClick r:id="rId2"/>
              </a:rPr>
              <a:t>http://</a:t>
            </a:r>
            <a:r>
              <a:rPr lang="pt-BR" dirty="0" smtClean="0">
                <a:hlinkClick r:id="rId2"/>
              </a:rPr>
              <a:t>www.if.ufrgs.br/public/tapf/tapf_v27n4_bernardes_araujo_veit.pdf</a:t>
            </a:r>
            <a:endParaRPr lang="pt-BR" dirty="0" smtClean="0"/>
          </a:p>
          <a:p>
            <a:endParaRPr lang="pt-BR"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903376"/>
            <a:ext cx="9076738" cy="39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33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260648"/>
            <a:ext cx="6984776" cy="1478570"/>
          </a:xfrm>
        </p:spPr>
        <p:txBody>
          <a:bodyPr>
            <a:normAutofit/>
          </a:bodyPr>
          <a:lstStyle/>
          <a:p>
            <a:r>
              <a:rPr lang="pt-BR" dirty="0" smtClean="0"/>
              <a:t>Estratégias para aprendizagem ativa</a:t>
            </a:r>
            <a:endParaRPr lang="pt-BR" dirty="0"/>
          </a:p>
        </p:txBody>
      </p:sp>
      <p:sp>
        <p:nvSpPr>
          <p:cNvPr id="3" name="Espaço Reservado para Conteúdo 2"/>
          <p:cNvSpPr>
            <a:spLocks noGrp="1"/>
          </p:cNvSpPr>
          <p:nvPr>
            <p:ph idx="1"/>
          </p:nvPr>
        </p:nvSpPr>
        <p:spPr>
          <a:xfrm>
            <a:off x="1259632" y="1633674"/>
            <a:ext cx="7344816" cy="4963678"/>
          </a:xfrm>
        </p:spPr>
        <p:txBody>
          <a:bodyPr>
            <a:normAutofit fontScale="85000" lnSpcReduction="20000"/>
          </a:bodyPr>
          <a:lstStyle/>
          <a:p>
            <a:r>
              <a:rPr lang="pt-BR" dirty="0"/>
              <a:t>Mapas mentais para organização de ideias (conhecimento prévio)Trabalho em equipe com tarefas que exigem colaboração de </a:t>
            </a:r>
            <a:r>
              <a:rPr lang="pt-BR" dirty="0" smtClean="0"/>
              <a:t>todos;</a:t>
            </a:r>
            <a:endParaRPr lang="pt-BR" dirty="0"/>
          </a:p>
          <a:p>
            <a:r>
              <a:rPr lang="pt-BR" dirty="0" smtClean="0"/>
              <a:t>Debates </a:t>
            </a:r>
            <a:r>
              <a:rPr lang="pt-BR" dirty="0"/>
              <a:t>sobre temas da </a:t>
            </a:r>
            <a:r>
              <a:rPr lang="pt-BR" dirty="0" smtClean="0"/>
              <a:t>atualidade;</a:t>
            </a:r>
            <a:endParaRPr lang="pt-BR" dirty="0"/>
          </a:p>
          <a:p>
            <a:r>
              <a:rPr lang="pt-BR" dirty="0" smtClean="0"/>
              <a:t>Simulação de processos da área de estudo;</a:t>
            </a:r>
          </a:p>
          <a:p>
            <a:r>
              <a:rPr lang="pt-BR" i="1" dirty="0" smtClean="0"/>
              <a:t>Brainstorming</a:t>
            </a:r>
            <a:r>
              <a:rPr lang="pt-BR" dirty="0" smtClean="0"/>
              <a:t> </a:t>
            </a:r>
            <a:r>
              <a:rPr lang="pt-BR" dirty="0"/>
              <a:t>para buscar a solução de um </a:t>
            </a:r>
            <a:r>
              <a:rPr lang="pt-BR" dirty="0" smtClean="0"/>
              <a:t>problema;</a:t>
            </a:r>
            <a:endParaRPr lang="pt-BR" dirty="0"/>
          </a:p>
          <a:p>
            <a:r>
              <a:rPr lang="pt-BR" dirty="0" smtClean="0"/>
              <a:t>Mapas </a:t>
            </a:r>
            <a:r>
              <a:rPr lang="pt-BR" dirty="0"/>
              <a:t>conceituais para esclarecer e aprofundar </a:t>
            </a:r>
            <a:r>
              <a:rPr lang="pt-BR" dirty="0" smtClean="0"/>
              <a:t>conceitos e ideias;</a:t>
            </a:r>
            <a:endParaRPr lang="pt-BR" dirty="0"/>
          </a:p>
          <a:p>
            <a:r>
              <a:rPr lang="pt-BR" dirty="0" smtClean="0"/>
              <a:t>Uso de diferentes mídias para produção de conteúdos;</a:t>
            </a:r>
          </a:p>
          <a:p>
            <a:r>
              <a:rPr lang="pt-BR" dirty="0" smtClean="0"/>
              <a:t>Criação </a:t>
            </a:r>
            <a:r>
              <a:rPr lang="pt-BR" dirty="0"/>
              <a:t>de </a:t>
            </a:r>
            <a:r>
              <a:rPr lang="pt-BR" i="1" dirty="0"/>
              <a:t>sites</a:t>
            </a:r>
            <a:r>
              <a:rPr lang="pt-BR" dirty="0"/>
              <a:t> ou redes sociais </a:t>
            </a:r>
            <a:r>
              <a:rPr lang="pt-BR" dirty="0" smtClean="0"/>
              <a:t>para publicar produções;</a:t>
            </a:r>
            <a:endParaRPr lang="pt-BR" dirty="0"/>
          </a:p>
          <a:p>
            <a:r>
              <a:rPr lang="pt-BR" dirty="0" smtClean="0"/>
              <a:t>Jogos;</a:t>
            </a:r>
          </a:p>
          <a:p>
            <a:r>
              <a:rPr lang="pt-BR" dirty="0" smtClean="0"/>
              <a:t>Narrativas e </a:t>
            </a:r>
            <a:r>
              <a:rPr lang="pt-BR" i="1" dirty="0" err="1" smtClean="0"/>
              <a:t>storytelling</a:t>
            </a:r>
            <a:r>
              <a:rPr lang="pt-BR" i="1" dirty="0" smtClean="0"/>
              <a:t>;</a:t>
            </a:r>
          </a:p>
          <a:p>
            <a:r>
              <a:rPr lang="pt-BR" i="1" dirty="0" smtClean="0"/>
              <a:t>Design </a:t>
            </a:r>
            <a:r>
              <a:rPr lang="pt-BR" i="1" dirty="0" err="1" smtClean="0"/>
              <a:t>thinking</a:t>
            </a:r>
            <a:r>
              <a:rPr lang="pt-BR" i="1" dirty="0"/>
              <a:t>.</a:t>
            </a:r>
            <a:endParaRPr lang="pt-BR" i="1" dirty="0" smtClean="0"/>
          </a:p>
        </p:txBody>
      </p:sp>
    </p:spTree>
    <p:extLst>
      <p:ext uri="{BB962C8B-B14F-4D97-AF65-F5344CB8AC3E}">
        <p14:creationId xmlns:p14="http://schemas.microsoft.com/office/powerpoint/2010/main" val="388768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62981" y="0"/>
            <a:ext cx="7429499" cy="1478570"/>
          </a:xfrm>
        </p:spPr>
        <p:txBody>
          <a:bodyPr/>
          <a:lstStyle/>
          <a:p>
            <a:r>
              <a:rPr lang="pt-BR" dirty="0" smtClean="0"/>
              <a:t>Conhecimento x Informação</a:t>
            </a:r>
            <a:endParaRPr lang="pt-BR" dirty="0"/>
          </a:p>
        </p:txBody>
      </p:sp>
      <p:sp>
        <p:nvSpPr>
          <p:cNvPr id="3" name="Espaço Reservado para Conteúdo 2"/>
          <p:cNvSpPr>
            <a:spLocks noGrp="1"/>
          </p:cNvSpPr>
          <p:nvPr>
            <p:ph idx="1"/>
          </p:nvPr>
        </p:nvSpPr>
        <p:spPr>
          <a:xfrm>
            <a:off x="1043608" y="1916832"/>
            <a:ext cx="8229600" cy="4137323"/>
          </a:xfrm>
        </p:spPr>
        <p:txBody>
          <a:bodyPr>
            <a:normAutofit/>
          </a:bodyPr>
          <a:lstStyle/>
          <a:p>
            <a:pPr marL="45720" indent="0">
              <a:buNone/>
            </a:pPr>
            <a:r>
              <a:rPr lang="en-US" i="1" dirty="0"/>
              <a:t>Where is the life we have lost in living?</a:t>
            </a:r>
            <a:br>
              <a:rPr lang="en-US" i="1" dirty="0"/>
            </a:br>
            <a:r>
              <a:rPr lang="en-US" i="1" dirty="0"/>
              <a:t>Where is the wisdom we have lost in knowledge?</a:t>
            </a:r>
            <a:br>
              <a:rPr lang="en-US" i="1" dirty="0"/>
            </a:br>
            <a:r>
              <a:rPr lang="en-US" i="1" dirty="0"/>
              <a:t>Where is the knowledge we have lost in information?</a:t>
            </a:r>
            <a:br>
              <a:rPr lang="en-US" i="1" dirty="0"/>
            </a:br>
            <a:r>
              <a:rPr lang="en-US" sz="1400" dirty="0"/>
              <a:t>T. S. Eliot, The rock (1934) </a:t>
            </a:r>
            <a:endParaRPr lang="pt-BR" sz="1400" dirty="0"/>
          </a:p>
          <a:p>
            <a:pPr marL="45720" indent="0">
              <a:buNone/>
            </a:pPr>
            <a:endParaRPr lang="pt-BR" dirty="0" smtClean="0"/>
          </a:p>
          <a:p>
            <a:pPr marL="45720" indent="0">
              <a:buNone/>
            </a:pPr>
            <a:r>
              <a:rPr lang="pt-BR" i="1" dirty="0" smtClean="0"/>
              <a:t>(Onde </a:t>
            </a:r>
            <a:r>
              <a:rPr lang="pt-BR" i="1" dirty="0"/>
              <a:t>está a vida que perdemos vivendo?</a:t>
            </a:r>
            <a:br>
              <a:rPr lang="pt-BR" i="1" dirty="0"/>
            </a:br>
            <a:r>
              <a:rPr lang="pt-BR" i="1" dirty="0"/>
              <a:t>Onde está a sabedoria que perdemos no conhecimento?</a:t>
            </a:r>
            <a:br>
              <a:rPr lang="pt-BR" i="1" dirty="0"/>
            </a:br>
            <a:r>
              <a:rPr lang="pt-BR" i="1" dirty="0"/>
              <a:t>Onde está o conhecimento que perdemos na informação</a:t>
            </a:r>
            <a:r>
              <a:rPr lang="pt-BR" i="1" dirty="0" smtClean="0"/>
              <a:t>?)</a:t>
            </a:r>
            <a:endParaRPr lang="pt-BR" i="1" dirty="0"/>
          </a:p>
          <a:p>
            <a:endParaRPr lang="pt-BR" i="1" dirty="0"/>
          </a:p>
        </p:txBody>
      </p:sp>
    </p:spTree>
    <p:extLst>
      <p:ext uri="{BB962C8B-B14F-4D97-AF65-F5344CB8AC3E}">
        <p14:creationId xmlns:p14="http://schemas.microsoft.com/office/powerpoint/2010/main" val="9540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3061" y="44624"/>
            <a:ext cx="5413275" cy="1080120"/>
          </a:xfrm>
        </p:spPr>
        <p:txBody>
          <a:bodyPr/>
          <a:lstStyle/>
          <a:p>
            <a:r>
              <a:rPr lang="pt-BR" dirty="0" smtClean="0"/>
              <a:t>Tecnologias digitais</a:t>
            </a:r>
            <a:endParaRPr lang="pt-BR" dirty="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295284" y="1104497"/>
            <a:ext cx="6652979" cy="5355500"/>
          </a:xfrm>
          <a:prstGeom prst="rect">
            <a:avLst/>
          </a:prstGeom>
          <a:noFill/>
          <a:ln>
            <a:noFill/>
          </a:ln>
        </p:spPr>
      </p:pic>
      <p:sp>
        <p:nvSpPr>
          <p:cNvPr id="5" name="Retângulo 4"/>
          <p:cNvSpPr/>
          <p:nvPr/>
        </p:nvSpPr>
        <p:spPr>
          <a:xfrm>
            <a:off x="261927" y="6486071"/>
            <a:ext cx="8509619" cy="340093"/>
          </a:xfrm>
          <a:prstGeom prst="rect">
            <a:avLst/>
          </a:prstGeom>
        </p:spPr>
        <p:txBody>
          <a:bodyPr wrap="square">
            <a:spAutoFit/>
          </a:bodyPr>
          <a:lstStyle/>
          <a:p>
            <a:pPr>
              <a:lnSpc>
                <a:spcPct val="115000"/>
              </a:lnSpc>
              <a:spcAft>
                <a:spcPts val="0"/>
              </a:spcAft>
            </a:pPr>
            <a:r>
              <a:rPr lang="pt-BR" sz="1400" dirty="0">
                <a:latin typeface="Arial" panose="020B0604020202020204" pitchFamily="34" charset="0"/>
                <a:ea typeface="Calibri" panose="020F0502020204030204" pitchFamily="34" charset="0"/>
                <a:cs typeface="Times New Roman" panose="02020603050405020304" pitchFamily="18" charset="0"/>
              </a:rPr>
              <a:t>Revista FGV – Ensino </a:t>
            </a:r>
            <a:r>
              <a:rPr lang="pt-BR" sz="1400" dirty="0" smtClean="0">
                <a:latin typeface="Arial" panose="020B0604020202020204" pitchFamily="34" charset="0"/>
                <a:ea typeface="Calibri" panose="020F0502020204030204" pitchFamily="34" charset="0"/>
                <a:cs typeface="Times New Roman" panose="02020603050405020304" pitchFamily="18" charset="0"/>
              </a:rPr>
              <a:t>Inovador </a:t>
            </a:r>
            <a:r>
              <a:rPr lang="pt-BR" sz="14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http</a:t>
            </a:r>
            <a:r>
              <a:rPr lang="pt-BR" sz="1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://bibliotecadigital.fgv.br/ojs/index.php/ei/article/view/57629/56159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7113160" y="1583401"/>
            <a:ext cx="1676463" cy="3416320"/>
          </a:xfrm>
          <a:prstGeom prst="rect">
            <a:avLst/>
          </a:prstGeom>
        </p:spPr>
        <p:txBody>
          <a:bodyPr wrap="square">
            <a:spAutoFit/>
          </a:bodyPr>
          <a:lstStyle/>
          <a:p>
            <a:r>
              <a:rPr lang="pt-BR" dirty="0"/>
              <a:t>Cabe ao </a:t>
            </a:r>
            <a:r>
              <a:rPr lang="pt-BR" dirty="0" smtClean="0"/>
              <a:t>professor </a:t>
            </a:r>
            <a:r>
              <a:rPr lang="pt-BR" dirty="0"/>
              <a:t>selecionar a ferramenta digital mais adequada para </a:t>
            </a:r>
            <a:r>
              <a:rPr lang="pt-BR" dirty="0" smtClean="0"/>
              <a:t>sua aula</a:t>
            </a:r>
            <a:r>
              <a:rPr lang="pt-BR" dirty="0"/>
              <a:t>, considerando os objetivos e </a:t>
            </a:r>
            <a:r>
              <a:rPr lang="pt-BR" dirty="0" smtClean="0"/>
              <a:t>valorizando </a:t>
            </a:r>
            <a:r>
              <a:rPr lang="pt-BR" dirty="0"/>
              <a:t>a participação do </a:t>
            </a:r>
            <a:r>
              <a:rPr lang="pt-BR" dirty="0" smtClean="0"/>
              <a:t>aluno.</a:t>
            </a:r>
            <a:endParaRPr lang="pt-BR" dirty="0"/>
          </a:p>
        </p:txBody>
      </p:sp>
    </p:spTree>
    <p:extLst>
      <p:ext uri="{BB962C8B-B14F-4D97-AF65-F5344CB8AC3E}">
        <p14:creationId xmlns:p14="http://schemas.microsoft.com/office/powerpoint/2010/main" val="1318616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2420888"/>
            <a:ext cx="9144000" cy="4422197"/>
          </a:xfrm>
          <a:prstGeom prst="rect">
            <a:avLst/>
          </a:prstGeom>
        </p:spPr>
      </p:pic>
      <p:sp>
        <p:nvSpPr>
          <p:cNvPr id="3" name="Retângulo 2"/>
          <p:cNvSpPr/>
          <p:nvPr/>
        </p:nvSpPr>
        <p:spPr>
          <a:xfrm>
            <a:off x="1331640" y="692696"/>
            <a:ext cx="6336704" cy="1200329"/>
          </a:xfrm>
          <a:prstGeom prst="rect">
            <a:avLst/>
          </a:prstGeom>
        </p:spPr>
        <p:txBody>
          <a:bodyPr wrap="square">
            <a:spAutoFit/>
          </a:bodyPr>
          <a:lstStyle/>
          <a:p>
            <a:r>
              <a:rPr lang="pt-BR" sz="2400" dirty="0" smtClean="0"/>
              <a:t>Exemplo de atividade usando ferramenta digital: e-portfólio em </a:t>
            </a:r>
            <a:r>
              <a:rPr lang="pt-BR" sz="2400" dirty="0" err="1" smtClean="0"/>
              <a:t>Padlet</a:t>
            </a:r>
            <a:r>
              <a:rPr lang="pt-BR" sz="2400" dirty="0" smtClean="0"/>
              <a:t> (painel digital</a:t>
            </a:r>
            <a:r>
              <a:rPr lang="pt-BR" sz="2400" dirty="0"/>
              <a:t>) </a:t>
            </a:r>
            <a:r>
              <a:rPr lang="pt-BR" sz="2400" dirty="0">
                <a:hlinkClick r:id="rId3"/>
              </a:rPr>
              <a:t>https://</a:t>
            </a:r>
            <a:r>
              <a:rPr lang="pt-BR" sz="2400" dirty="0" smtClean="0">
                <a:hlinkClick r:id="rId3"/>
              </a:rPr>
              <a:t>padlet.com/crisasreis/xqbfgar71uu3</a:t>
            </a:r>
            <a:r>
              <a:rPr lang="pt-BR" sz="2400" dirty="0" smtClean="0"/>
              <a:t> </a:t>
            </a:r>
          </a:p>
        </p:txBody>
      </p:sp>
    </p:spTree>
    <p:extLst>
      <p:ext uri="{BB962C8B-B14F-4D97-AF65-F5344CB8AC3E}">
        <p14:creationId xmlns:p14="http://schemas.microsoft.com/office/powerpoint/2010/main" val="391399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oodlelivre.com.br/images/2017/Noticias/ferramentas_sala_de_aula_inverti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89"/>
            <a:ext cx="9180512" cy="687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6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483768" y="188640"/>
            <a:ext cx="6264696" cy="1655762"/>
          </a:xfrm>
        </p:spPr>
        <p:txBody>
          <a:bodyPr>
            <a:normAutofit fontScale="85000" lnSpcReduction="10000"/>
          </a:bodyPr>
          <a:lstStyle/>
          <a:p>
            <a:r>
              <a:rPr lang="pt-BR" sz="2800" cap="none" dirty="0" smtClean="0">
                <a:solidFill>
                  <a:schemeClr val="tx1"/>
                </a:solidFill>
              </a:rPr>
              <a:t>Onde estão as práticas educacionais inovadoras?</a:t>
            </a:r>
          </a:p>
          <a:p>
            <a:r>
              <a:rPr lang="pt-BR" cap="none" dirty="0" smtClean="0">
                <a:hlinkClick r:id="rId2"/>
              </a:rPr>
              <a:t>https://www.google.com/maps/d/viewer?mid=1yvrplxsarkscxz474wqtsgk8p8e&amp;ll=7.432071148981117%2c-52.82989652499998&amp;z=4</a:t>
            </a:r>
            <a:r>
              <a:rPr lang="pt-BR" cap="none" dirty="0" smtClean="0"/>
              <a:t> </a:t>
            </a:r>
            <a:endParaRPr lang="pt-BR" cap="none" dirty="0"/>
          </a:p>
        </p:txBody>
      </p:sp>
      <p:pic>
        <p:nvPicPr>
          <p:cNvPr id="4" name="Imagem 3"/>
          <p:cNvPicPr>
            <a:picLocks noChangeAspect="1"/>
          </p:cNvPicPr>
          <p:nvPr/>
        </p:nvPicPr>
        <p:blipFill>
          <a:blip r:embed="rId3"/>
          <a:stretch>
            <a:fillRect/>
          </a:stretch>
        </p:blipFill>
        <p:spPr>
          <a:xfrm>
            <a:off x="1725181" y="1700809"/>
            <a:ext cx="7239307" cy="4980686"/>
          </a:xfrm>
          <a:prstGeom prst="rect">
            <a:avLst/>
          </a:prstGeom>
        </p:spPr>
      </p:pic>
    </p:spTree>
    <p:extLst>
      <p:ext uri="{BB962C8B-B14F-4D97-AF65-F5344CB8AC3E}">
        <p14:creationId xmlns:p14="http://schemas.microsoft.com/office/powerpoint/2010/main" val="318229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401890" cy="658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73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814" y="44624"/>
            <a:ext cx="4012442" cy="675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rot="16200000">
            <a:off x="4426955" y="3985536"/>
            <a:ext cx="5268000" cy="369332"/>
          </a:xfrm>
          <a:prstGeom prst="rect">
            <a:avLst/>
          </a:prstGeom>
        </p:spPr>
        <p:txBody>
          <a:bodyPr wrap="square">
            <a:spAutoFit/>
          </a:bodyPr>
          <a:lstStyle/>
          <a:p>
            <a:r>
              <a:rPr lang="pt-BR" dirty="0"/>
              <a:t>https://br.pinterest.com/pin/218143175674423498/</a:t>
            </a:r>
          </a:p>
        </p:txBody>
      </p:sp>
    </p:spTree>
    <p:extLst>
      <p:ext uri="{BB962C8B-B14F-4D97-AF65-F5344CB8AC3E}">
        <p14:creationId xmlns:p14="http://schemas.microsoft.com/office/powerpoint/2010/main" val="1059036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De @Néstor Alonso Arrukero: "/>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5005064" cy="6787325"/>
          </a:xfrm>
          <a:prstGeom prst="rect">
            <a:avLst/>
          </a:prstGeom>
          <a:noFill/>
          <a:ln>
            <a:noFill/>
          </a:ln>
        </p:spPr>
      </p:pic>
      <p:sp>
        <p:nvSpPr>
          <p:cNvPr id="4" name="Retângulo 3"/>
          <p:cNvSpPr/>
          <p:nvPr/>
        </p:nvSpPr>
        <p:spPr>
          <a:xfrm>
            <a:off x="5364088" y="840562"/>
            <a:ext cx="3096344" cy="3416320"/>
          </a:xfrm>
          <a:prstGeom prst="rect">
            <a:avLst/>
          </a:prstGeom>
        </p:spPr>
        <p:txBody>
          <a:bodyPr wrap="square">
            <a:spAutoFit/>
          </a:bodyPr>
          <a:lstStyle/>
          <a:p>
            <a:r>
              <a:rPr lang="pt-BR" dirty="0" smtClean="0"/>
              <a:t>“A </a:t>
            </a:r>
            <a:r>
              <a:rPr lang="pt-BR" dirty="0"/>
              <a:t>organização dos modelos de Ensino Híbrido </a:t>
            </a:r>
            <a:r>
              <a:rPr lang="pt-BR" dirty="0" smtClean="0"/>
              <a:t>aborda </a:t>
            </a:r>
            <a:r>
              <a:rPr lang="pt-BR" dirty="0"/>
              <a:t>formas de encaminhamento das aulas em que as tecnologias digitais podem ser inseridas de forma integrada ao currículo e, portanto, não são consideradas como um fim em si mesmas, mas têm um papel essencial no processo, principalmente em relação à personalização do ensino</a:t>
            </a:r>
            <a:r>
              <a:rPr lang="pt-BR" dirty="0" smtClean="0"/>
              <a:t>.</a:t>
            </a:r>
            <a:r>
              <a:rPr lang="pt-BR" i="1" dirty="0" smtClean="0"/>
              <a:t>” </a:t>
            </a:r>
            <a:endParaRPr lang="pt-BR" i="1" dirty="0"/>
          </a:p>
        </p:txBody>
      </p:sp>
      <p:sp>
        <p:nvSpPr>
          <p:cNvPr id="5" name="Retângulo 4"/>
          <p:cNvSpPr/>
          <p:nvPr/>
        </p:nvSpPr>
        <p:spPr>
          <a:xfrm>
            <a:off x="5364088" y="4365104"/>
            <a:ext cx="3168352" cy="1169551"/>
          </a:xfrm>
          <a:prstGeom prst="rect">
            <a:avLst/>
          </a:prstGeom>
        </p:spPr>
        <p:txBody>
          <a:bodyPr wrap="square">
            <a:spAutoFit/>
          </a:bodyPr>
          <a:lstStyle/>
          <a:p>
            <a:endParaRPr lang="pt-BR" sz="1400" dirty="0"/>
          </a:p>
          <a:p>
            <a:r>
              <a:rPr lang="pt-BR" sz="1400" dirty="0" smtClean="0"/>
              <a:t>Ensino híbrido</a:t>
            </a:r>
            <a:r>
              <a:rPr lang="pt-BR" sz="1400" dirty="0"/>
              <a:t>: </a:t>
            </a:r>
            <a:r>
              <a:rPr lang="pt-BR" sz="1400" dirty="0" smtClean="0"/>
              <a:t>proposta </a:t>
            </a:r>
            <a:r>
              <a:rPr lang="pt-BR" sz="1400" dirty="0"/>
              <a:t>de formação de professores para uso integrado das tecnologias digitais nas ações de ensino e </a:t>
            </a:r>
            <a:r>
              <a:rPr lang="pt-BR" sz="1400" dirty="0" smtClean="0"/>
              <a:t>aprendizagem. Lilian </a:t>
            </a:r>
            <a:r>
              <a:rPr lang="pt-BR" sz="1400" dirty="0" err="1" smtClean="0"/>
              <a:t>Bacich</a:t>
            </a:r>
            <a:r>
              <a:rPr lang="pt-BR" sz="1400" dirty="0" smtClean="0"/>
              <a:t>, 2016.</a:t>
            </a:r>
            <a:endParaRPr lang="pt-BR" sz="1400" dirty="0"/>
          </a:p>
        </p:txBody>
      </p:sp>
    </p:spTree>
    <p:extLst>
      <p:ext uri="{BB962C8B-B14F-4D97-AF65-F5344CB8AC3E}">
        <p14:creationId xmlns:p14="http://schemas.microsoft.com/office/powerpoint/2010/main" val="1507046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0"/>
            <a:ext cx="3600400" cy="1478570"/>
          </a:xfrm>
        </p:spPr>
        <p:txBody>
          <a:bodyPr/>
          <a:lstStyle/>
          <a:p>
            <a:r>
              <a:rPr lang="pt-BR" dirty="0" smtClean="0"/>
              <a:t>avaliação</a:t>
            </a:r>
            <a:endParaRPr lang="pt-BR" dirty="0"/>
          </a:p>
        </p:txBody>
      </p:sp>
      <p:sp>
        <p:nvSpPr>
          <p:cNvPr id="3" name="Espaço Reservado para Conteúdo 2"/>
          <p:cNvSpPr>
            <a:spLocks noGrp="1"/>
          </p:cNvSpPr>
          <p:nvPr>
            <p:ph idx="1"/>
          </p:nvPr>
        </p:nvSpPr>
        <p:spPr>
          <a:xfrm>
            <a:off x="755576" y="1124744"/>
            <a:ext cx="7848872" cy="5328592"/>
          </a:xfrm>
        </p:spPr>
        <p:txBody>
          <a:bodyPr>
            <a:normAutofit/>
          </a:bodyPr>
          <a:lstStyle/>
          <a:p>
            <a:r>
              <a:rPr lang="pt-BR" dirty="0" smtClean="0"/>
              <a:t>A avaliação deve </a:t>
            </a:r>
            <a:r>
              <a:rPr lang="pt-BR" dirty="0"/>
              <a:t>estar alinhada aos objetivos definidos antes do início do </a:t>
            </a:r>
            <a:r>
              <a:rPr lang="pt-BR" dirty="0" smtClean="0"/>
              <a:t>curso: deve ser </a:t>
            </a:r>
            <a:r>
              <a:rPr lang="pt-BR" b="1" dirty="0" smtClean="0"/>
              <a:t>coerente!</a:t>
            </a:r>
            <a:r>
              <a:rPr lang="pt-BR" dirty="0" smtClean="0"/>
              <a:t> </a:t>
            </a:r>
          </a:p>
          <a:p>
            <a:r>
              <a:rPr lang="pt-BR" dirty="0" smtClean="0"/>
              <a:t>Deve </a:t>
            </a:r>
            <a:r>
              <a:rPr lang="pt-BR" dirty="0"/>
              <a:t>acontecer ao longo de todo o processo de estudo:</a:t>
            </a:r>
          </a:p>
          <a:p>
            <a:pPr lvl="1"/>
            <a:r>
              <a:rPr lang="pt-BR" dirty="0" smtClean="0"/>
              <a:t>inicialmente</a:t>
            </a:r>
            <a:r>
              <a:rPr lang="pt-BR" dirty="0"/>
              <a:t>, como uma avaliação </a:t>
            </a:r>
            <a:r>
              <a:rPr lang="pt-BR" b="1" dirty="0"/>
              <a:t>diagnóstica</a:t>
            </a:r>
            <a:r>
              <a:rPr lang="pt-BR" dirty="0"/>
              <a:t>, resgatando o conhecimento prévio dos estudantes; </a:t>
            </a:r>
          </a:p>
          <a:p>
            <a:pPr lvl="1"/>
            <a:r>
              <a:rPr lang="pt-BR" dirty="0" smtClean="0"/>
              <a:t>em </a:t>
            </a:r>
            <a:r>
              <a:rPr lang="pt-BR" dirty="0"/>
              <a:t>diversos momentos durante o curso para uma avaliação </a:t>
            </a:r>
            <a:r>
              <a:rPr lang="pt-BR" b="1" dirty="0"/>
              <a:t>formativa</a:t>
            </a:r>
            <a:r>
              <a:rPr lang="pt-BR" dirty="0"/>
              <a:t> averiguando o processo de aprendizagem; </a:t>
            </a:r>
            <a:r>
              <a:rPr lang="pt-BR" dirty="0" smtClean="0"/>
              <a:t> </a:t>
            </a:r>
            <a:endParaRPr lang="pt-BR" dirty="0"/>
          </a:p>
          <a:p>
            <a:pPr lvl="1"/>
            <a:r>
              <a:rPr lang="pt-BR" dirty="0" smtClean="0"/>
              <a:t>ao </a:t>
            </a:r>
            <a:r>
              <a:rPr lang="pt-BR" dirty="0"/>
              <a:t>final do período, em uma avaliação </a:t>
            </a:r>
            <a:r>
              <a:rPr lang="pt-BR" dirty="0" smtClean="0"/>
              <a:t>                              </a:t>
            </a:r>
            <a:r>
              <a:rPr lang="pt-BR" b="1" dirty="0" err="1" smtClean="0"/>
              <a:t>somativa</a:t>
            </a:r>
            <a:r>
              <a:rPr lang="pt-BR" dirty="0" smtClean="0"/>
              <a:t>, para verificar </a:t>
            </a:r>
            <a:r>
              <a:rPr lang="pt-BR" dirty="0"/>
              <a:t>o resultado do </a:t>
            </a:r>
            <a:r>
              <a:rPr lang="pt-BR" dirty="0" smtClean="0"/>
              <a:t>                             processo </a:t>
            </a:r>
            <a:r>
              <a:rPr lang="pt-BR" dirty="0"/>
              <a:t>de aprendizagem.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385245"/>
            <a:ext cx="2465391" cy="242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977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2941" y="764704"/>
            <a:ext cx="7429499" cy="5688632"/>
          </a:xfrm>
        </p:spPr>
        <p:txBody>
          <a:bodyPr>
            <a:normAutofit/>
          </a:bodyPr>
          <a:lstStyle/>
          <a:p>
            <a:r>
              <a:rPr lang="pt-BR" dirty="0" smtClean="0"/>
              <a:t>Fórum </a:t>
            </a:r>
            <a:r>
              <a:rPr lang="pt-BR" dirty="0"/>
              <a:t>e </a:t>
            </a:r>
            <a:r>
              <a:rPr lang="pt-BR" dirty="0" smtClean="0"/>
              <a:t>chat;</a:t>
            </a:r>
            <a:endParaRPr lang="pt-BR" dirty="0"/>
          </a:p>
          <a:p>
            <a:r>
              <a:rPr lang="pt-BR" dirty="0" smtClean="0"/>
              <a:t>Redes sociais, blogs, </a:t>
            </a:r>
            <a:r>
              <a:rPr lang="pt-BR" dirty="0" err="1" smtClean="0"/>
              <a:t>podcasts</a:t>
            </a:r>
            <a:r>
              <a:rPr lang="pt-BR" dirty="0" smtClean="0"/>
              <a:t> </a:t>
            </a:r>
            <a:r>
              <a:rPr lang="pt-BR" dirty="0"/>
              <a:t>e </a:t>
            </a:r>
            <a:r>
              <a:rPr lang="pt-BR" dirty="0" smtClean="0"/>
              <a:t>vídeos;</a:t>
            </a:r>
            <a:endParaRPr lang="pt-BR" dirty="0"/>
          </a:p>
          <a:p>
            <a:r>
              <a:rPr lang="pt-BR" dirty="0" smtClean="0"/>
              <a:t>Aplicativos </a:t>
            </a:r>
            <a:r>
              <a:rPr lang="pt-BR" dirty="0"/>
              <a:t>para avaliações online </a:t>
            </a:r>
            <a:r>
              <a:rPr lang="pt-BR" dirty="0" smtClean="0"/>
              <a:t>(</a:t>
            </a:r>
            <a:r>
              <a:rPr lang="pt-BR" dirty="0" err="1" smtClean="0"/>
              <a:t>quiz</a:t>
            </a:r>
            <a:r>
              <a:rPr lang="pt-BR" dirty="0" smtClean="0"/>
              <a:t>, questionários, </a:t>
            </a:r>
            <a:r>
              <a:rPr lang="pt-BR" dirty="0" err="1" smtClean="0"/>
              <a:t>GoogleForms</a:t>
            </a:r>
            <a:r>
              <a:rPr lang="pt-BR" dirty="0" smtClean="0"/>
              <a:t>);</a:t>
            </a:r>
            <a:endParaRPr lang="pt-BR" dirty="0"/>
          </a:p>
          <a:p>
            <a:r>
              <a:rPr lang="pt-BR" dirty="0" smtClean="0"/>
              <a:t>Portfólio </a:t>
            </a:r>
            <a:r>
              <a:rPr lang="pt-BR" dirty="0"/>
              <a:t>digital e o PLE;</a:t>
            </a:r>
          </a:p>
          <a:p>
            <a:pPr lvl="1"/>
            <a:r>
              <a:rPr lang="pt-BR" dirty="0" smtClean="0"/>
              <a:t>E-</a:t>
            </a:r>
            <a:r>
              <a:rPr lang="pt-BR" dirty="0" err="1" smtClean="0"/>
              <a:t>portifólios</a:t>
            </a:r>
            <a:r>
              <a:rPr lang="pt-BR" dirty="0" smtClean="0"/>
              <a:t>: como </a:t>
            </a:r>
            <a:r>
              <a:rPr lang="pt-BR" dirty="0"/>
              <a:t>avaliação contínua, </a:t>
            </a:r>
            <a:r>
              <a:rPr lang="pt-BR" dirty="0" smtClean="0"/>
              <a:t>acompanham </a:t>
            </a:r>
            <a:r>
              <a:rPr lang="pt-BR" dirty="0"/>
              <a:t>o progresso do estudante </a:t>
            </a:r>
            <a:r>
              <a:rPr lang="pt-BR" dirty="0" smtClean="0"/>
              <a:t>e </a:t>
            </a:r>
            <a:r>
              <a:rPr lang="pt-BR" dirty="0"/>
              <a:t>são virtuais (blogs, painéis e </a:t>
            </a:r>
            <a:r>
              <a:rPr lang="pt-BR" dirty="0" err="1"/>
              <a:t>posters</a:t>
            </a:r>
            <a:r>
              <a:rPr lang="pt-BR" dirty="0"/>
              <a:t> virtuais, </a:t>
            </a:r>
            <a:r>
              <a:rPr lang="pt-BR" dirty="0" err="1"/>
              <a:t>etc</a:t>
            </a:r>
            <a:r>
              <a:rPr lang="pt-BR" dirty="0"/>
              <a:t>). </a:t>
            </a:r>
            <a:endParaRPr lang="pt-BR" dirty="0" smtClean="0"/>
          </a:p>
          <a:p>
            <a:pPr lvl="1"/>
            <a:r>
              <a:rPr lang="pt-BR" dirty="0" smtClean="0"/>
              <a:t>Vantagem: </a:t>
            </a:r>
            <a:r>
              <a:rPr lang="pt-BR" dirty="0"/>
              <a:t>ampla gama de atividades que podem ser </a:t>
            </a:r>
            <a:r>
              <a:rPr lang="pt-BR" dirty="0" smtClean="0"/>
              <a:t>contempladas - </a:t>
            </a:r>
            <a:r>
              <a:rPr lang="pt-BR" dirty="0"/>
              <a:t>de produção escrita à produção individual ou </a:t>
            </a:r>
            <a:r>
              <a:rPr lang="pt-BR" dirty="0" smtClean="0"/>
              <a:t>coletiva de mídias.</a:t>
            </a:r>
            <a:endParaRPr lang="pt-BR" dirty="0"/>
          </a:p>
          <a:p>
            <a:r>
              <a:rPr lang="pt-BR" dirty="0"/>
              <a:t>Avaliação por rubricas;</a:t>
            </a:r>
          </a:p>
          <a:p>
            <a:endParaRPr lang="pt-BR" dirty="0"/>
          </a:p>
        </p:txBody>
      </p:sp>
    </p:spTree>
    <p:extLst>
      <p:ext uri="{BB962C8B-B14F-4D97-AF65-F5344CB8AC3E}">
        <p14:creationId xmlns:p14="http://schemas.microsoft.com/office/powerpoint/2010/main" val="2348884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33816" y="425295"/>
            <a:ext cx="7429499" cy="2088232"/>
          </a:xfrm>
        </p:spPr>
        <p:txBody>
          <a:bodyPr/>
          <a:lstStyle/>
          <a:p>
            <a:r>
              <a:rPr lang="pt-BR" dirty="0"/>
              <a:t>Avaliação por </a:t>
            </a:r>
            <a:r>
              <a:rPr lang="pt-BR" dirty="0" smtClean="0"/>
              <a:t>rubrica</a:t>
            </a:r>
            <a:endParaRPr lang="pt-BR" dirty="0"/>
          </a:p>
          <a:p>
            <a:pPr lvl="1"/>
            <a:r>
              <a:rPr lang="pt-BR" dirty="0"/>
              <a:t>Proposição de critérios </a:t>
            </a:r>
            <a:r>
              <a:rPr lang="pt-BR" dirty="0" smtClean="0"/>
              <a:t>de avaliação </a:t>
            </a:r>
            <a:r>
              <a:rPr lang="pt-BR" dirty="0"/>
              <a:t>mais transparentes e coerentes em relação </a:t>
            </a:r>
            <a:r>
              <a:rPr lang="pt-BR" dirty="0" smtClean="0"/>
              <a:t>aos </a:t>
            </a:r>
            <a:r>
              <a:rPr lang="pt-BR" dirty="0"/>
              <a:t>objetivos de aprendizagem </a:t>
            </a:r>
            <a:r>
              <a:rPr lang="pt-BR" dirty="0" smtClean="0"/>
              <a:t>determinados minimizando </a:t>
            </a:r>
            <a:r>
              <a:rPr lang="pt-BR" dirty="0"/>
              <a:t>a subjetividade no processo.</a:t>
            </a:r>
          </a:p>
          <a:p>
            <a:endParaRPr lang="pt-BR" dirty="0"/>
          </a:p>
        </p:txBody>
      </p:sp>
      <p:pic>
        <p:nvPicPr>
          <p:cNvPr id="1026" name="Picture 2" descr="Resultado de imagem para avaliação por rub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13527"/>
            <a:ext cx="7771572" cy="381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34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0"/>
            <a:ext cx="7429499" cy="1478570"/>
          </a:xfrm>
        </p:spPr>
        <p:txBody>
          <a:bodyPr>
            <a:normAutofit/>
          </a:bodyPr>
          <a:lstStyle/>
          <a:p>
            <a:r>
              <a:rPr lang="pt-BR" dirty="0"/>
              <a:t>Letramento </a:t>
            </a:r>
            <a:r>
              <a:rPr lang="pt-BR" dirty="0" smtClean="0"/>
              <a:t>digital</a:t>
            </a:r>
            <a:endParaRPr lang="pt-BR" dirty="0"/>
          </a:p>
        </p:txBody>
      </p:sp>
      <p:sp>
        <p:nvSpPr>
          <p:cNvPr id="3" name="Espaço Reservado para Conteúdo 2"/>
          <p:cNvSpPr>
            <a:spLocks noGrp="1"/>
          </p:cNvSpPr>
          <p:nvPr>
            <p:ph idx="1"/>
          </p:nvPr>
        </p:nvSpPr>
        <p:spPr>
          <a:xfrm>
            <a:off x="899592" y="1412776"/>
            <a:ext cx="7272808" cy="5184576"/>
          </a:xfrm>
        </p:spPr>
        <p:txBody>
          <a:bodyPr>
            <a:normAutofit/>
          </a:bodyPr>
          <a:lstStyle/>
          <a:p>
            <a:r>
              <a:rPr lang="pt-BR" dirty="0"/>
              <a:t>Alfabetização x Letramento</a:t>
            </a:r>
          </a:p>
          <a:p>
            <a:r>
              <a:rPr lang="pt-BR" dirty="0" smtClean="0"/>
              <a:t>Alfabetização digital: </a:t>
            </a:r>
            <a:r>
              <a:rPr lang="pt-BR" dirty="0"/>
              <a:t>decodificação </a:t>
            </a:r>
            <a:r>
              <a:rPr lang="pt-BR" dirty="0" smtClean="0"/>
              <a:t>de códigos</a:t>
            </a:r>
            <a:r>
              <a:rPr lang="pt-BR" dirty="0"/>
              <a:t>; </a:t>
            </a:r>
            <a:r>
              <a:rPr lang="pt-BR" dirty="0" smtClean="0"/>
              <a:t>uso </a:t>
            </a:r>
            <a:r>
              <a:rPr lang="pt-BR" dirty="0"/>
              <a:t>restrito e </a:t>
            </a:r>
            <a:r>
              <a:rPr lang="pt-BR" dirty="0" smtClean="0"/>
              <a:t>instrumental.</a:t>
            </a:r>
            <a:endParaRPr lang="pt-BR" dirty="0"/>
          </a:p>
          <a:p>
            <a:r>
              <a:rPr lang="pt-BR" dirty="0" smtClean="0"/>
              <a:t>Letramento digital:</a:t>
            </a:r>
            <a:endParaRPr lang="pt-BR" dirty="0"/>
          </a:p>
          <a:p>
            <a:pPr lvl="1"/>
            <a:r>
              <a:rPr lang="pt-BR" dirty="0" smtClean="0"/>
              <a:t>Uso </a:t>
            </a:r>
            <a:r>
              <a:rPr lang="pt-BR" dirty="0"/>
              <a:t>mais </a:t>
            </a:r>
            <a:r>
              <a:rPr lang="pt-BR" dirty="0" smtClean="0"/>
              <a:t>amplo, consciente </a:t>
            </a:r>
            <a:r>
              <a:rPr lang="pt-BR" dirty="0"/>
              <a:t>e </a:t>
            </a:r>
            <a:r>
              <a:rPr lang="pt-BR" dirty="0" smtClean="0"/>
              <a:t>			   crítico das tecnologias digitais;</a:t>
            </a:r>
          </a:p>
          <a:p>
            <a:pPr lvl="1"/>
            <a:r>
              <a:rPr lang="pt-BR" dirty="0" smtClean="0"/>
              <a:t>Possibilita aprendizado ao longo 			       da vida</a:t>
            </a:r>
            <a:r>
              <a:rPr lang="pt-BR" dirty="0"/>
              <a:t>;</a:t>
            </a:r>
            <a:endParaRPr lang="pt-BR" dirty="0" smtClean="0"/>
          </a:p>
          <a:p>
            <a:pPr lvl="1"/>
            <a:r>
              <a:rPr lang="pt-BR" dirty="0" smtClean="0"/>
              <a:t>Filme: Eu, Daniel Blake (2016).</a:t>
            </a:r>
          </a:p>
          <a:p>
            <a:pPr marL="0" indent="0">
              <a:buNone/>
            </a:pP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488801"/>
            <a:ext cx="3851920" cy="3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608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0"/>
            <a:ext cx="5904656" cy="1478570"/>
          </a:xfrm>
        </p:spPr>
        <p:txBody>
          <a:bodyPr/>
          <a:lstStyle/>
          <a:p>
            <a:r>
              <a:rPr lang="pt-BR" dirty="0" smtClean="0"/>
              <a:t>Cursos para educadores</a:t>
            </a:r>
            <a:endParaRPr lang="pt-BR" dirty="0"/>
          </a:p>
        </p:txBody>
      </p:sp>
      <p:sp>
        <p:nvSpPr>
          <p:cNvPr id="3" name="Espaço Reservado para Conteúdo 2"/>
          <p:cNvSpPr>
            <a:spLocks noGrp="1"/>
          </p:cNvSpPr>
          <p:nvPr>
            <p:ph idx="1"/>
          </p:nvPr>
        </p:nvSpPr>
        <p:spPr>
          <a:xfrm>
            <a:off x="827584" y="1052736"/>
            <a:ext cx="8108428" cy="5472608"/>
          </a:xfrm>
        </p:spPr>
        <p:txBody>
          <a:bodyPr>
            <a:normAutofit fontScale="70000" lnSpcReduction="20000"/>
          </a:bodyPr>
          <a:lstStyle/>
          <a:p>
            <a:pPr marL="0" indent="0">
              <a:buNone/>
            </a:pPr>
            <a:r>
              <a:rPr lang="pt-BR" dirty="0">
                <a:solidFill>
                  <a:schemeClr val="bg1"/>
                </a:solidFill>
                <a:hlinkClick r:id="rId2"/>
              </a:rPr>
              <a:t>Explorando os recursos educacionais da Khan </a:t>
            </a:r>
            <a:r>
              <a:rPr lang="pt-BR" dirty="0" err="1">
                <a:solidFill>
                  <a:schemeClr val="bg1"/>
                </a:solidFill>
                <a:hlinkClick r:id="rId2"/>
              </a:rPr>
              <a:t>Academy</a:t>
            </a:r>
            <a:r>
              <a:rPr lang="pt-BR" dirty="0">
                <a:solidFill>
                  <a:schemeClr val="bg1"/>
                </a:solidFill>
              </a:rPr>
              <a:t/>
            </a:r>
            <a:br>
              <a:rPr lang="pt-BR" dirty="0">
                <a:solidFill>
                  <a:schemeClr val="bg1"/>
                </a:solidFill>
              </a:rPr>
            </a:br>
            <a:r>
              <a:rPr lang="pt-BR" dirty="0"/>
              <a:t>Matemática simplificada. O curso apresenta a ferramenta gratuita Khan </a:t>
            </a:r>
            <a:r>
              <a:rPr lang="pt-BR" dirty="0" err="1"/>
              <a:t>Academy</a:t>
            </a:r>
            <a:r>
              <a:rPr lang="pt-BR" dirty="0"/>
              <a:t> </a:t>
            </a:r>
            <a:r>
              <a:rPr lang="pt-BR" dirty="0" smtClean="0"/>
              <a:t>nas perspectivas </a:t>
            </a:r>
            <a:r>
              <a:rPr lang="pt-BR" dirty="0"/>
              <a:t>do tutor e do aluno, para que o professor domine todos os recursos disponíveis. </a:t>
            </a:r>
            <a:r>
              <a:rPr lang="pt-BR" dirty="0" smtClean="0"/>
              <a:t>Realização</a:t>
            </a:r>
            <a:r>
              <a:rPr lang="pt-BR" dirty="0"/>
              <a:t>: Fundação </a:t>
            </a:r>
            <a:r>
              <a:rPr lang="pt-BR" dirty="0" err="1"/>
              <a:t>Lemann</a:t>
            </a:r>
            <a:r>
              <a:rPr lang="pt-BR" dirty="0"/>
              <a:t>, Instituto Península, </a:t>
            </a:r>
            <a:r>
              <a:rPr lang="pt-BR" dirty="0" err="1"/>
              <a:t>Ismart</a:t>
            </a:r>
            <a:r>
              <a:rPr lang="pt-BR" dirty="0"/>
              <a:t> e Instituto Natura.</a:t>
            </a:r>
          </a:p>
          <a:p>
            <a:pPr marL="0" indent="0">
              <a:buNone/>
            </a:pPr>
            <a:r>
              <a:rPr lang="pt-BR" u="sng" dirty="0" smtClean="0">
                <a:hlinkClick r:id="rId3"/>
              </a:rPr>
              <a:t>Fundamentos </a:t>
            </a:r>
            <a:r>
              <a:rPr lang="pt-BR" u="sng" dirty="0">
                <a:hlinkClick r:id="rId3"/>
              </a:rPr>
              <a:t>do Google para o ensino</a:t>
            </a:r>
            <a:r>
              <a:rPr lang="pt-BR" dirty="0"/>
              <a:t/>
            </a:r>
            <a:br>
              <a:rPr lang="pt-BR" dirty="0"/>
            </a:br>
            <a:r>
              <a:rPr lang="pt-BR" dirty="0"/>
              <a:t>Um apoio para tornar os professores mais inovadores e eficazes. O curso ensina os professores a usarem os produtos Google para facilitar seu trabalho, seja nas atividades administrativas ou em dinâmicas de sala de aula. Realização: Google em parceria com Fundação </a:t>
            </a:r>
            <a:r>
              <a:rPr lang="pt-BR" dirty="0" err="1"/>
              <a:t>Lemann</a:t>
            </a:r>
            <a:r>
              <a:rPr lang="pt-BR" dirty="0"/>
              <a:t> e </a:t>
            </a:r>
            <a:r>
              <a:rPr lang="pt-BR" dirty="0" err="1"/>
              <a:t>Foreducation</a:t>
            </a:r>
            <a:r>
              <a:rPr lang="pt-BR" dirty="0"/>
              <a:t>.</a:t>
            </a:r>
          </a:p>
          <a:p>
            <a:pPr marL="0" indent="0">
              <a:buNone/>
            </a:pPr>
            <a:r>
              <a:rPr lang="pt-BR" u="sng" dirty="0">
                <a:hlinkClick r:id="rId4"/>
              </a:rPr>
              <a:t>Ensino Híbrido: personalização e tecnologia na educação</a:t>
            </a:r>
            <a:r>
              <a:rPr lang="pt-BR" dirty="0"/>
              <a:t/>
            </a:r>
            <a:br>
              <a:rPr lang="pt-BR" dirty="0"/>
            </a:br>
            <a:r>
              <a:rPr lang="pt-BR" dirty="0"/>
              <a:t>Ensino híbrido é uma abordagem da educação que usa a tecnologia como aliada no ensino e aprendizado. </a:t>
            </a:r>
            <a:r>
              <a:rPr lang="pt-BR" dirty="0" smtClean="0"/>
              <a:t>Além </a:t>
            </a:r>
            <a:r>
              <a:rPr lang="pt-BR" dirty="0"/>
              <a:t>de explicar o conceito de ensino híbrido, ele propõe atividades práticas para implementá-lo no dia a dia da escola. O Ensino Híbrido pode ajudá-lo a usar ainda melhor a Khan </a:t>
            </a:r>
            <a:r>
              <a:rPr lang="pt-BR" dirty="0" err="1"/>
              <a:t>Academy</a:t>
            </a:r>
            <a:r>
              <a:rPr lang="pt-BR" dirty="0"/>
              <a:t>, </a:t>
            </a:r>
            <a:r>
              <a:rPr lang="pt-BR" dirty="0" err="1"/>
              <a:t>Programaê</a:t>
            </a:r>
            <a:r>
              <a:rPr lang="pt-BR" dirty="0"/>
              <a:t>! e produtos Google. Realização: Fundação </a:t>
            </a:r>
            <a:r>
              <a:rPr lang="pt-BR" dirty="0" err="1"/>
              <a:t>Lemann</a:t>
            </a:r>
            <a:r>
              <a:rPr lang="pt-BR" dirty="0"/>
              <a:t> e Instituto Península.</a:t>
            </a:r>
          </a:p>
          <a:p>
            <a:pPr marL="0" indent="0">
              <a:buNone/>
            </a:pPr>
            <a:r>
              <a:rPr lang="pt-BR" u="sng" dirty="0" smtClean="0">
                <a:hlinkClick r:id="rId5"/>
              </a:rPr>
              <a:t>Gestão </a:t>
            </a:r>
            <a:r>
              <a:rPr lang="pt-BR" u="sng" dirty="0">
                <a:hlinkClick r:id="rId5"/>
              </a:rPr>
              <a:t>para a Aprendizagem: módulo Gestão Estratégica</a:t>
            </a:r>
            <a:br>
              <a:rPr lang="pt-BR" u="sng" dirty="0">
                <a:hlinkClick r:id="rId5"/>
              </a:rPr>
            </a:br>
            <a:r>
              <a:rPr lang="pt-BR" dirty="0"/>
              <a:t>O curso aborda uma nova concepção de gestão escolar focada na aprendizagem dos alunos e nas dimensões de trabalho do gestor visando o sucesso escolar, com foco na rede pública. </a:t>
            </a:r>
          </a:p>
        </p:txBody>
      </p:sp>
    </p:spTree>
    <p:extLst>
      <p:ext uri="{BB962C8B-B14F-4D97-AF65-F5344CB8AC3E}">
        <p14:creationId xmlns:p14="http://schemas.microsoft.com/office/powerpoint/2010/main" val="1864841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5"/>
            <a:ext cx="7128792" cy="5040560"/>
          </a:xfrm>
          <a:prstGeom prst="rect">
            <a:avLst/>
          </a:prstGeom>
          <a:noFill/>
          <a:ln>
            <a:noFill/>
          </a:ln>
        </p:spPr>
      </p:pic>
      <p:sp>
        <p:nvSpPr>
          <p:cNvPr id="3" name="Retângulo 2"/>
          <p:cNvSpPr/>
          <p:nvPr/>
        </p:nvSpPr>
        <p:spPr>
          <a:xfrm>
            <a:off x="1403648" y="6021288"/>
            <a:ext cx="6696744" cy="830997"/>
          </a:xfrm>
          <a:prstGeom prst="rect">
            <a:avLst/>
          </a:prstGeom>
        </p:spPr>
        <p:txBody>
          <a:bodyPr wrap="square">
            <a:spAutoFit/>
          </a:bodyPr>
          <a:lstStyle/>
          <a:p>
            <a:r>
              <a:rPr lang="pt-BR" sz="1600" u="sng" dirty="0">
                <a:solidFill>
                  <a:schemeClr val="tx2">
                    <a:lumMod val="75000"/>
                  </a:schemeClr>
                </a:solidFill>
                <a:hlinkClick r:id="rId3"/>
              </a:rPr>
              <a:t>http://</a:t>
            </a:r>
            <a:r>
              <a:rPr lang="pt-BR" sz="1600" u="sng" dirty="0" smtClean="0">
                <a:solidFill>
                  <a:schemeClr val="tx2">
                    <a:lumMod val="75000"/>
                  </a:schemeClr>
                </a:solidFill>
                <a:hlinkClick r:id="rId3"/>
              </a:rPr>
              <a:t>edorigami.wikispaces.com/file/view/blooms%20elluminate.pdf/58496778/blooms%20elluminate.pdf</a:t>
            </a:r>
            <a:endParaRPr lang="pt-BR" sz="1600" u="sng" dirty="0" smtClean="0">
              <a:solidFill>
                <a:schemeClr val="tx2">
                  <a:lumMod val="75000"/>
                </a:schemeClr>
              </a:solidFill>
            </a:endParaRPr>
          </a:p>
          <a:p>
            <a:endParaRPr lang="pt-BR" sz="1600" dirty="0">
              <a:solidFill>
                <a:schemeClr val="tx2">
                  <a:lumMod val="75000"/>
                </a:schemeClr>
              </a:solidFill>
            </a:endParaRPr>
          </a:p>
        </p:txBody>
      </p:sp>
    </p:spTree>
    <p:extLst>
      <p:ext uri="{BB962C8B-B14F-4D97-AF65-F5344CB8AC3E}">
        <p14:creationId xmlns:p14="http://schemas.microsoft.com/office/powerpoint/2010/main" val="172292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0"/>
            <a:ext cx="3960440" cy="1478570"/>
          </a:xfrm>
        </p:spPr>
        <p:txBody>
          <a:bodyPr/>
          <a:lstStyle/>
          <a:p>
            <a:r>
              <a:rPr lang="pt-BR" dirty="0" smtClean="0"/>
              <a:t>referências</a:t>
            </a:r>
            <a:endParaRPr lang="pt-BR" dirty="0"/>
          </a:p>
        </p:txBody>
      </p:sp>
      <p:sp>
        <p:nvSpPr>
          <p:cNvPr id="3" name="Espaço Reservado para Conteúdo 2"/>
          <p:cNvSpPr>
            <a:spLocks noGrp="1"/>
          </p:cNvSpPr>
          <p:nvPr>
            <p:ph idx="1"/>
          </p:nvPr>
        </p:nvSpPr>
        <p:spPr>
          <a:xfrm>
            <a:off x="755576" y="1052736"/>
            <a:ext cx="8287940" cy="5805264"/>
          </a:xfrm>
        </p:spPr>
        <p:txBody>
          <a:bodyPr>
            <a:normAutofit fontScale="55000" lnSpcReduction="20000"/>
          </a:bodyPr>
          <a:lstStyle/>
          <a:p>
            <a:pPr marL="0" indent="0">
              <a:buNone/>
            </a:pPr>
            <a:r>
              <a:rPr lang="pt-BR" b="1" dirty="0">
                <a:solidFill>
                  <a:srgbClr val="FF3300"/>
                </a:solidFill>
              </a:rPr>
              <a:t>&gt; </a:t>
            </a:r>
            <a:r>
              <a:rPr lang="pt-BR" dirty="0" smtClean="0"/>
              <a:t>BATES</a:t>
            </a:r>
            <a:r>
              <a:rPr lang="pt-BR" dirty="0"/>
              <a:t>, A.W. Educar na era digital – design, ensino e aprendizagem. São Paulo: Artesanato Educacional e ABED, 2016</a:t>
            </a:r>
            <a:r>
              <a:rPr lang="pt-BR" dirty="0" smtClean="0"/>
              <a:t>.</a:t>
            </a:r>
            <a:endParaRPr lang="pt-BR" dirty="0"/>
          </a:p>
          <a:p>
            <a:pPr marL="0" indent="0">
              <a:buNone/>
            </a:pPr>
            <a:r>
              <a:rPr lang="pt-BR" dirty="0"/>
              <a:t>BLICKENSTEIN, Paulo. Viagens em Troia com Freire: a tecnologia como um agente de </a:t>
            </a:r>
            <a:r>
              <a:rPr lang="pt-BR" dirty="0" smtClean="0"/>
              <a:t>emancipação.</a:t>
            </a:r>
            <a:r>
              <a:rPr lang="pt-BR" dirty="0"/>
              <a:t> </a:t>
            </a:r>
            <a:r>
              <a:rPr lang="pt-BR" dirty="0" smtClean="0"/>
              <a:t>In </a:t>
            </a:r>
            <a:r>
              <a:rPr lang="pt-BR" dirty="0"/>
              <a:t>Educação e Pesquisa- versão impressa ISSN 1517-9702 versão On-line ISSN 1678-4634. </a:t>
            </a:r>
            <a:r>
              <a:rPr lang="pt-BR" dirty="0" err="1"/>
              <a:t>Educ.Pesqui</a:t>
            </a:r>
            <a:r>
              <a:rPr lang="pt-BR" dirty="0"/>
              <a:t>. vol.42 no.3 São Paulo jul./set. 2016. Disponível em: http://</a:t>
            </a:r>
            <a:r>
              <a:rPr lang="pt-BR" dirty="0" smtClean="0"/>
              <a:t>www.scielo.br/scielo.php?script=sci_arttext&amp;pid=S1517</a:t>
            </a:r>
            <a:r>
              <a:rPr lang="en-US" dirty="0" smtClean="0"/>
              <a:t>97022016000300837&amp;lng=</a:t>
            </a:r>
            <a:r>
              <a:rPr lang="en-US" dirty="0" err="1" smtClean="0"/>
              <a:t>pt&amp;nrm</a:t>
            </a:r>
            <a:r>
              <a:rPr lang="en-US" dirty="0" smtClean="0"/>
              <a:t>=</a:t>
            </a:r>
            <a:r>
              <a:rPr lang="en-US" dirty="0" err="1" smtClean="0"/>
              <a:t>iso&amp;tlng</a:t>
            </a:r>
            <a:r>
              <a:rPr lang="en-US" dirty="0" smtClean="0"/>
              <a:t>=pt</a:t>
            </a:r>
            <a:r>
              <a:rPr lang="en-US" dirty="0"/>
              <a:t>. </a:t>
            </a:r>
            <a:r>
              <a:rPr lang="pt-BR" dirty="0"/>
              <a:t>Acesso em </a:t>
            </a:r>
            <a:r>
              <a:rPr lang="pt-BR" dirty="0" smtClean="0"/>
              <a:t>10/11/2016.</a:t>
            </a:r>
            <a:endParaRPr lang="pt-BR" dirty="0"/>
          </a:p>
          <a:p>
            <a:pPr marL="0" indent="0">
              <a:buNone/>
            </a:pPr>
            <a:r>
              <a:rPr lang="pt-BR" dirty="0" smtClean="0"/>
              <a:t>CORDEIRO</a:t>
            </a:r>
            <a:r>
              <a:rPr lang="pt-BR" dirty="0"/>
              <a:t>, Gisele do R, MOLINA, </a:t>
            </a:r>
            <a:r>
              <a:rPr lang="pt-BR" dirty="0" err="1"/>
              <a:t>Nilcemara</a:t>
            </a:r>
            <a:r>
              <a:rPr lang="pt-BR" dirty="0"/>
              <a:t> L. &amp; DIAS, Vanda </a:t>
            </a:r>
            <a:r>
              <a:rPr lang="pt-BR" dirty="0" err="1"/>
              <a:t>Fattori</a:t>
            </a:r>
            <a:r>
              <a:rPr lang="pt-BR" dirty="0"/>
              <a:t>. Orientações e dicas práticas para trabalhos acadêmicos. Curitiba: </a:t>
            </a:r>
            <a:r>
              <a:rPr lang="pt-BR" dirty="0" err="1"/>
              <a:t>Intersaberes</a:t>
            </a:r>
            <a:r>
              <a:rPr lang="pt-BR" dirty="0"/>
              <a:t>, 2014</a:t>
            </a:r>
            <a:r>
              <a:rPr lang="pt-BR" dirty="0" smtClean="0"/>
              <a:t>.</a:t>
            </a:r>
            <a:endParaRPr lang="pt-BR" dirty="0"/>
          </a:p>
          <a:p>
            <a:pPr marL="0" indent="0">
              <a:buNone/>
            </a:pPr>
            <a:r>
              <a:rPr lang="pt-BR" dirty="0" err="1"/>
              <a:t>KENSKI,Vani</a:t>
            </a:r>
            <a:r>
              <a:rPr lang="pt-BR" dirty="0"/>
              <a:t> (org.) Design Instrucional para cursos on-line. São Paulo, Senac, 2015</a:t>
            </a:r>
            <a:r>
              <a:rPr lang="pt-BR" dirty="0" smtClean="0"/>
              <a:t>.</a:t>
            </a:r>
            <a:endParaRPr lang="pt-BR" dirty="0"/>
          </a:p>
          <a:p>
            <a:pPr marL="0" indent="0">
              <a:buNone/>
            </a:pPr>
            <a:r>
              <a:rPr lang="pt-BR" b="1" dirty="0">
                <a:solidFill>
                  <a:srgbClr val="FF3300"/>
                </a:solidFill>
              </a:rPr>
              <a:t>&gt; </a:t>
            </a:r>
            <a:r>
              <a:rPr lang="pt-BR" dirty="0" smtClean="0"/>
              <a:t>FILANTRO</a:t>
            </a:r>
            <a:r>
              <a:rPr lang="pt-BR" dirty="0"/>
              <a:t>, </a:t>
            </a:r>
            <a:r>
              <a:rPr lang="pt-BR" dirty="0" smtClean="0"/>
              <a:t>Andrea </a:t>
            </a:r>
            <a:r>
              <a:rPr lang="pt-BR" dirty="0"/>
              <a:t>&amp; CAIRO, Sabrina. Produção de conteúdos educacionais: design instrucional, tecnologia, gestão, educação e comunicação. São Paulo, editora Saraiva, 2015</a:t>
            </a:r>
            <a:r>
              <a:rPr lang="pt-BR" dirty="0" smtClean="0"/>
              <a:t>.</a:t>
            </a:r>
            <a:endParaRPr lang="pt-BR" dirty="0"/>
          </a:p>
          <a:p>
            <a:pPr marL="0" indent="0">
              <a:buNone/>
            </a:pPr>
            <a:r>
              <a:rPr lang="pt-BR" dirty="0"/>
              <a:t>GARCIA, Marilene S. S. Design de Aplicativos Mobile para a Aprendizagem de Língua. In EAD em Foco. Volume 6; número 1, 2016. Disponível em: http://eademfoco.cecierj.edu.br/index.php/Revista/article/view/371/160. Acesso em 15/11/2016</a:t>
            </a:r>
            <a:r>
              <a:rPr lang="pt-BR" dirty="0" smtClean="0"/>
              <a:t>.</a:t>
            </a:r>
            <a:endParaRPr lang="pt-BR" dirty="0"/>
          </a:p>
          <a:p>
            <a:pPr marL="0" indent="0">
              <a:buNone/>
            </a:pPr>
            <a:r>
              <a:rPr lang="pt-BR" b="1" dirty="0">
                <a:solidFill>
                  <a:srgbClr val="FF3300"/>
                </a:solidFill>
              </a:rPr>
              <a:t>&gt; </a:t>
            </a:r>
            <a:r>
              <a:rPr lang="pt-BR" dirty="0" smtClean="0"/>
              <a:t>HORN</a:t>
            </a:r>
            <a:r>
              <a:rPr lang="pt-BR" dirty="0"/>
              <a:t>, Michael B. &amp; STAKER, Heather. </a:t>
            </a:r>
            <a:r>
              <a:rPr lang="pt-BR" dirty="0" err="1"/>
              <a:t>Blended</a:t>
            </a:r>
            <a:r>
              <a:rPr lang="pt-BR" dirty="0"/>
              <a:t> – usando a inovação </a:t>
            </a:r>
            <a:r>
              <a:rPr lang="pt-BR" dirty="0" err="1" smtClean="0"/>
              <a:t>disruptiva</a:t>
            </a:r>
            <a:r>
              <a:rPr lang="pt-BR" dirty="0" smtClean="0"/>
              <a:t> </a:t>
            </a:r>
            <a:r>
              <a:rPr lang="pt-BR" dirty="0"/>
              <a:t>para aprimorar a educação. Porto Alegre: Penso, 2015</a:t>
            </a:r>
            <a:r>
              <a:rPr lang="pt-BR" dirty="0" smtClean="0"/>
              <a:t>.</a:t>
            </a:r>
            <a:endParaRPr lang="pt-BR" dirty="0"/>
          </a:p>
          <a:p>
            <a:pPr marL="0" indent="0">
              <a:buNone/>
            </a:pPr>
            <a:r>
              <a:rPr lang="pt-BR" dirty="0"/>
              <a:t>LAKATOS, Eva Maria; MARCONI, Marina de Andrade. Fundamentos de metodologia científica. 5.ed. São Paulo: Atlas, 2003</a:t>
            </a:r>
            <a:r>
              <a:rPr lang="pt-BR" dirty="0" smtClean="0"/>
              <a:t>.</a:t>
            </a:r>
            <a:endParaRPr lang="pt-BR" dirty="0"/>
          </a:p>
          <a:p>
            <a:pPr marL="0" indent="0">
              <a:buNone/>
            </a:pPr>
            <a:r>
              <a:rPr lang="pt-BR" b="1" dirty="0" smtClean="0">
                <a:solidFill>
                  <a:srgbClr val="FF3300"/>
                </a:solidFill>
              </a:rPr>
              <a:t>&gt;</a:t>
            </a:r>
            <a:r>
              <a:rPr lang="pt-BR" dirty="0" smtClean="0"/>
              <a:t> MUNHOZ</a:t>
            </a:r>
            <a:r>
              <a:rPr lang="pt-BR" dirty="0"/>
              <a:t>, </a:t>
            </a:r>
            <a:r>
              <a:rPr lang="pt-BR" dirty="0" err="1"/>
              <a:t>Antonio</a:t>
            </a:r>
            <a:r>
              <a:rPr lang="pt-BR" dirty="0"/>
              <a:t> S. Objetos de Aprendizagem. Curitiba: </a:t>
            </a:r>
            <a:r>
              <a:rPr lang="pt-BR" dirty="0" err="1"/>
              <a:t>Intersaberes</a:t>
            </a:r>
            <a:r>
              <a:rPr lang="pt-BR" dirty="0"/>
              <a:t>, 2013</a:t>
            </a:r>
            <a:r>
              <a:rPr lang="pt-BR" dirty="0" smtClean="0"/>
              <a:t>.</a:t>
            </a:r>
            <a:endParaRPr lang="pt-BR" dirty="0"/>
          </a:p>
          <a:p>
            <a:pPr marL="0" indent="0">
              <a:buNone/>
            </a:pPr>
            <a:r>
              <a:rPr lang="pt-BR" dirty="0"/>
              <a:t>HENRIQUES, Vera, PRADO, Carmen &amp; VIEIRA, André. Aprendizagem Ativa. In Revista Brasileira de Ensino de Física, v. 36, n. 4, 4001, 2014. Disponível em: http://www.sbfisica.org.br/rbef/pdf/364001.pdf. Acessado em: 15/11/2016.</a:t>
            </a:r>
          </a:p>
          <a:p>
            <a:endParaRPr lang="pt-BR" dirty="0"/>
          </a:p>
        </p:txBody>
      </p:sp>
    </p:spTree>
    <p:extLst>
      <p:ext uri="{BB962C8B-B14F-4D97-AF65-F5344CB8AC3E}">
        <p14:creationId xmlns:p14="http://schemas.microsoft.com/office/powerpoint/2010/main" val="47190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341784"/>
            <a:ext cx="5904656" cy="1143000"/>
          </a:xfrm>
        </p:spPr>
        <p:txBody>
          <a:bodyPr>
            <a:normAutofit/>
          </a:bodyPr>
          <a:lstStyle/>
          <a:p>
            <a:pPr algn="l"/>
            <a:r>
              <a:rPr lang="pt-BR" dirty="0" smtClean="0"/>
              <a:t>Educar na era digital, Tony Bates (2016)</a:t>
            </a:r>
            <a:endParaRPr lang="pt-BR" dirty="0"/>
          </a:p>
        </p:txBody>
      </p:sp>
      <p:sp>
        <p:nvSpPr>
          <p:cNvPr id="6" name="Espaço Reservado para Conteúdo 2"/>
          <p:cNvSpPr>
            <a:spLocks noGrp="1"/>
          </p:cNvSpPr>
          <p:nvPr>
            <p:ph idx="1"/>
          </p:nvPr>
        </p:nvSpPr>
        <p:spPr>
          <a:xfrm>
            <a:off x="899592" y="1844824"/>
            <a:ext cx="7704856" cy="4752528"/>
          </a:xfrm>
        </p:spPr>
        <p:txBody>
          <a:bodyPr>
            <a:normAutofit/>
          </a:bodyPr>
          <a:lstStyle/>
          <a:p>
            <a:r>
              <a:rPr lang="pt-BR" dirty="0"/>
              <a:t>Foco na gestão do </a:t>
            </a:r>
            <a:r>
              <a:rPr lang="pt-BR" dirty="0" smtClean="0"/>
              <a:t>conhecimento (professor e estudante);</a:t>
            </a:r>
            <a:endParaRPr lang="pt-BR" dirty="0"/>
          </a:p>
          <a:p>
            <a:r>
              <a:rPr lang="pt-BR" dirty="0" smtClean="0"/>
              <a:t>Os estudantes </a:t>
            </a:r>
            <a:r>
              <a:rPr lang="pt-BR" dirty="0"/>
              <a:t>têm muitas fontes de informação além dos professores e da escola;</a:t>
            </a:r>
          </a:p>
          <a:p>
            <a:r>
              <a:rPr lang="pt-BR" dirty="0" smtClean="0"/>
              <a:t>O </a:t>
            </a:r>
            <a:r>
              <a:rPr lang="pt-BR" dirty="0"/>
              <a:t>conhecimento é dinâmico: </a:t>
            </a:r>
            <a:r>
              <a:rPr lang="pt-BR" dirty="0" smtClean="0"/>
              <a:t>não é preciso                 apenas </a:t>
            </a:r>
            <a:r>
              <a:rPr lang="pt-BR" dirty="0"/>
              <a:t>aprender o conteúdo, </a:t>
            </a:r>
            <a:r>
              <a:rPr lang="pt-BR" dirty="0" smtClean="0"/>
              <a:t>mas                      desenvolver	habilidades </a:t>
            </a:r>
            <a:r>
              <a:rPr lang="pt-BR" dirty="0"/>
              <a:t>para </a:t>
            </a:r>
            <a:r>
              <a:rPr lang="pt-BR" dirty="0" smtClean="0"/>
              <a:t>usar                   ferramentas para continuar aprendendo;</a:t>
            </a:r>
          </a:p>
        </p:txBody>
      </p:sp>
      <p:pic>
        <p:nvPicPr>
          <p:cNvPr id="4" name="Imagem 3" descr="http://statics.livrariacultura.net.br/products/capas_lg/865/463548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094" y="3672587"/>
            <a:ext cx="2234183" cy="3185413"/>
          </a:xfrm>
          <a:prstGeom prst="rect">
            <a:avLst/>
          </a:prstGeom>
          <a:noFill/>
          <a:ln>
            <a:noFill/>
          </a:ln>
        </p:spPr>
      </p:pic>
    </p:spTree>
    <p:extLst>
      <p:ext uri="{BB962C8B-B14F-4D97-AF65-F5344CB8AC3E}">
        <p14:creationId xmlns:p14="http://schemas.microsoft.com/office/powerpoint/2010/main" val="192302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3688" y="19797"/>
            <a:ext cx="6624736" cy="1478570"/>
          </a:xfrm>
        </p:spPr>
        <p:txBody>
          <a:bodyPr/>
          <a:lstStyle/>
          <a:p>
            <a:r>
              <a:rPr lang="pt-BR" dirty="0" smtClean="0"/>
              <a:t>Teorias de aprendizagem</a:t>
            </a:r>
            <a:endParaRPr lang="pt-BR" dirty="0"/>
          </a:p>
        </p:txBody>
      </p:sp>
      <p:sp>
        <p:nvSpPr>
          <p:cNvPr id="3" name="Espaço Reservado para Conteúdo 2"/>
          <p:cNvSpPr>
            <a:spLocks noGrp="1"/>
          </p:cNvSpPr>
          <p:nvPr>
            <p:ph idx="1"/>
          </p:nvPr>
        </p:nvSpPr>
        <p:spPr>
          <a:xfrm>
            <a:off x="1043608" y="1124744"/>
            <a:ext cx="7416824" cy="5616624"/>
          </a:xfrm>
        </p:spPr>
        <p:txBody>
          <a:bodyPr>
            <a:normAutofit lnSpcReduction="10000"/>
          </a:bodyPr>
          <a:lstStyle/>
          <a:p>
            <a:r>
              <a:rPr lang="pt-BR" dirty="0" smtClean="0"/>
              <a:t>Objetivismo </a:t>
            </a:r>
            <a:r>
              <a:rPr lang="pt-BR" dirty="0"/>
              <a:t>e </a:t>
            </a:r>
            <a:r>
              <a:rPr lang="pt-BR" dirty="0" smtClean="0"/>
              <a:t>behaviorismo</a:t>
            </a:r>
          </a:p>
          <a:p>
            <a:pPr lvl="1"/>
            <a:r>
              <a:rPr lang="pt-BR" dirty="0" smtClean="0"/>
              <a:t>O </a:t>
            </a:r>
            <a:r>
              <a:rPr lang="pt-BR" dirty="0"/>
              <a:t>comportamento humano é previsível e </a:t>
            </a:r>
            <a:r>
              <a:rPr lang="pt-BR" dirty="0" smtClean="0"/>
              <a:t>controlado;</a:t>
            </a:r>
          </a:p>
          <a:p>
            <a:pPr lvl="1"/>
            <a:r>
              <a:rPr lang="pt-BR" dirty="0" smtClean="0"/>
              <a:t>Estímulos </a:t>
            </a:r>
            <a:r>
              <a:rPr lang="pt-BR" dirty="0"/>
              <a:t>e respostas.</a:t>
            </a:r>
          </a:p>
          <a:p>
            <a:r>
              <a:rPr lang="pt-BR" dirty="0"/>
              <a:t>Cognitivismo:</a:t>
            </a:r>
          </a:p>
          <a:p>
            <a:pPr lvl="1"/>
            <a:r>
              <a:rPr lang="pt-BR" dirty="0" smtClean="0"/>
              <a:t>Conhecer os </a:t>
            </a:r>
            <a:r>
              <a:rPr lang="pt-BR" dirty="0"/>
              <a:t>processos mentais para </a:t>
            </a:r>
            <a:r>
              <a:rPr lang="pt-BR" dirty="0" smtClean="0"/>
              <a:t>entender a aprendizagem;</a:t>
            </a:r>
            <a:endParaRPr lang="pt-BR" dirty="0"/>
          </a:p>
          <a:p>
            <a:pPr lvl="1"/>
            <a:r>
              <a:rPr lang="pt-BR" dirty="0"/>
              <a:t>Conceito de mente como computador promoveu o desenvolvimento do ensino </a:t>
            </a:r>
            <a:r>
              <a:rPr lang="pt-BR" dirty="0" smtClean="0"/>
              <a:t>baseado </a:t>
            </a:r>
            <a:r>
              <a:rPr lang="pt-BR" dirty="0"/>
              <a:t>em tecnologias:</a:t>
            </a:r>
          </a:p>
          <a:p>
            <a:pPr marL="914400" lvl="2" indent="0">
              <a:buNone/>
            </a:pPr>
            <a:r>
              <a:rPr lang="pt-BR" dirty="0"/>
              <a:t>a) Sistema de tutores inteligentes: aprendizagem </a:t>
            </a:r>
            <a:r>
              <a:rPr lang="pt-BR" dirty="0" smtClean="0"/>
              <a:t>adaptativa;</a:t>
            </a:r>
            <a:endParaRPr lang="pt-BR" dirty="0"/>
          </a:p>
          <a:p>
            <a:pPr marL="914400" lvl="2" indent="0">
              <a:buNone/>
            </a:pPr>
            <a:r>
              <a:rPr lang="pt-BR" dirty="0"/>
              <a:t>b) Inteligência artificial: processos mentais de aprendizagem representados em </a:t>
            </a:r>
            <a:r>
              <a:rPr lang="pt-BR" dirty="0" smtClean="0"/>
              <a:t>softwares;</a:t>
            </a:r>
            <a:endParaRPr lang="pt-BR" dirty="0"/>
          </a:p>
          <a:p>
            <a:pPr marL="914400" lvl="2" indent="0">
              <a:buNone/>
            </a:pPr>
            <a:r>
              <a:rPr lang="pt-BR" dirty="0" smtClean="0"/>
              <a:t>c) </a:t>
            </a:r>
            <a:r>
              <a:rPr lang="pt-BR" dirty="0"/>
              <a:t>Design instrucional: gerenciamento do projeto para atingir o sucesso de aprendizagem.</a:t>
            </a:r>
          </a:p>
          <a:p>
            <a:pPr lvl="1"/>
            <a:r>
              <a:rPr lang="pt-BR" dirty="0"/>
              <a:t>Taxonomia de Bloom </a:t>
            </a:r>
            <a:r>
              <a:rPr lang="pt-BR" dirty="0" smtClean="0"/>
              <a:t>(aspectos cognitivo</a:t>
            </a:r>
            <a:r>
              <a:rPr lang="pt-BR" dirty="0"/>
              <a:t>, afetivo e psicomotor): hierarquia de </a:t>
            </a:r>
            <a:r>
              <a:rPr lang="pt-BR" dirty="0" smtClean="0"/>
              <a:t>aprendizagem;</a:t>
            </a:r>
            <a:endParaRPr lang="pt-BR" dirty="0"/>
          </a:p>
          <a:p>
            <a:endParaRPr lang="pt-BR" dirty="0"/>
          </a:p>
          <a:p>
            <a:endParaRPr lang="pt-BR" dirty="0"/>
          </a:p>
        </p:txBody>
      </p:sp>
    </p:spTree>
    <p:extLst>
      <p:ext uri="{BB962C8B-B14F-4D97-AF65-F5344CB8AC3E}">
        <p14:creationId xmlns:p14="http://schemas.microsoft.com/office/powerpoint/2010/main" val="1234003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39594" y="188641"/>
            <a:ext cx="6860798" cy="648071"/>
          </a:xfrm>
        </p:spPr>
        <p:txBody>
          <a:bodyPr>
            <a:normAutofit/>
          </a:bodyPr>
          <a:lstStyle/>
          <a:p>
            <a:pPr marL="457200" lvl="1" indent="0">
              <a:buNone/>
            </a:pPr>
            <a:r>
              <a:rPr lang="pt-BR" sz="2400" dirty="0"/>
              <a:t>Taxonomia de Bloom para era </a:t>
            </a:r>
            <a:r>
              <a:rPr lang="pt-BR" sz="2400" dirty="0" smtClean="0"/>
              <a:t>digital:</a:t>
            </a:r>
            <a:endParaRPr lang="pt-BR" sz="2400" dirty="0"/>
          </a:p>
        </p:txBody>
      </p:sp>
      <p:pic>
        <p:nvPicPr>
          <p:cNvPr id="4" name="Imagem 3" descr="Blooms comm spectrum.jpg"/>
          <p:cNvPicPr/>
          <p:nvPr/>
        </p:nvPicPr>
        <p:blipFill>
          <a:blip r:embed="rId2">
            <a:extLst>
              <a:ext uri="{28A0092B-C50C-407E-A947-70E740481C1C}">
                <a14:useLocalDpi xmlns:a14="http://schemas.microsoft.com/office/drawing/2010/main" val="0"/>
              </a:ext>
            </a:extLst>
          </a:blip>
          <a:srcRect/>
          <a:stretch>
            <a:fillRect/>
          </a:stretch>
        </p:blipFill>
        <p:spPr bwMode="auto">
          <a:xfrm>
            <a:off x="462980" y="836712"/>
            <a:ext cx="8285484" cy="5616624"/>
          </a:xfrm>
          <a:prstGeom prst="rect">
            <a:avLst/>
          </a:prstGeom>
          <a:noFill/>
          <a:ln>
            <a:noFill/>
          </a:ln>
        </p:spPr>
      </p:pic>
      <p:sp>
        <p:nvSpPr>
          <p:cNvPr id="5" name="Retângulo 4"/>
          <p:cNvSpPr/>
          <p:nvPr/>
        </p:nvSpPr>
        <p:spPr>
          <a:xfrm>
            <a:off x="1331640" y="6453336"/>
            <a:ext cx="6318448" cy="369332"/>
          </a:xfrm>
          <a:prstGeom prst="rect">
            <a:avLst/>
          </a:prstGeom>
        </p:spPr>
        <p:txBody>
          <a:bodyPr wrap="square">
            <a:spAutoFit/>
          </a:bodyPr>
          <a:lstStyle/>
          <a:p>
            <a:r>
              <a:rPr lang="pt-BR" u="sng" dirty="0">
                <a:hlinkClick r:id="rId3"/>
              </a:rPr>
              <a:t>http://</a:t>
            </a:r>
            <a:r>
              <a:rPr lang="pt-BR" sz="1600" u="sng" dirty="0">
                <a:hlinkClick r:id="rId3"/>
              </a:rPr>
              <a:t>edorigami.wikispaces.com/Bloom%27s+Digital+Taxonomy</a:t>
            </a:r>
            <a:endParaRPr lang="pt-BR" sz="1600" dirty="0"/>
          </a:p>
        </p:txBody>
      </p:sp>
    </p:spTree>
    <p:extLst>
      <p:ext uri="{BB962C8B-B14F-4D97-AF65-F5344CB8AC3E}">
        <p14:creationId xmlns:p14="http://schemas.microsoft.com/office/powerpoint/2010/main" val="208347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404664"/>
            <a:ext cx="7992888" cy="6453336"/>
          </a:xfrm>
        </p:spPr>
        <p:txBody>
          <a:bodyPr>
            <a:normAutofit/>
          </a:bodyPr>
          <a:lstStyle/>
          <a:p>
            <a:r>
              <a:rPr lang="pt-BR" dirty="0"/>
              <a:t>Construtivismo</a:t>
            </a:r>
          </a:p>
          <a:p>
            <a:pPr lvl="1"/>
            <a:r>
              <a:rPr lang="pt-BR" dirty="0"/>
              <a:t>Consciência, livre arbítrio e influência social importam na </a:t>
            </a:r>
            <a:r>
              <a:rPr lang="pt-BR" dirty="0" smtClean="0"/>
              <a:t>aprendizagem, que é subjetiva;</a:t>
            </a:r>
            <a:endParaRPr lang="pt-BR" dirty="0"/>
          </a:p>
          <a:p>
            <a:pPr lvl="1"/>
            <a:r>
              <a:rPr lang="pt-BR" dirty="0" smtClean="0"/>
              <a:t>Aprendizagem: </a:t>
            </a:r>
            <a:r>
              <a:rPr lang="pt-BR" dirty="0"/>
              <a:t>reflexão, seminários, fóruns de discussão, trabalhos em </a:t>
            </a:r>
            <a:r>
              <a:rPr lang="pt-BR" dirty="0" smtClean="0"/>
              <a:t>grupos, projetos e atividades colaborativas (presencial/online);</a:t>
            </a:r>
          </a:p>
          <a:p>
            <a:pPr lvl="1"/>
            <a:r>
              <a:rPr lang="pt-BR" dirty="0" smtClean="0"/>
              <a:t>Aprendizagem colaborativa e baseada em projetos (PBL).</a:t>
            </a:r>
          </a:p>
          <a:p>
            <a:r>
              <a:rPr lang="pt-BR" dirty="0"/>
              <a:t>Conectivismo</a:t>
            </a:r>
          </a:p>
          <a:p>
            <a:pPr lvl="1"/>
            <a:r>
              <a:rPr lang="pt-BR" dirty="0" smtClean="0"/>
              <a:t>O </a:t>
            </a:r>
            <a:r>
              <a:rPr lang="pt-BR" dirty="0"/>
              <a:t>conhecimento resulta das ligações </a:t>
            </a:r>
            <a:r>
              <a:rPr lang="pt-BR" dirty="0" smtClean="0"/>
              <a:t>entre </a:t>
            </a:r>
            <a:r>
              <a:rPr lang="pt-BR" dirty="0"/>
              <a:t>todos os nós de uma </a:t>
            </a:r>
            <a:r>
              <a:rPr lang="pt-BR" dirty="0" smtClean="0"/>
              <a:t>rede;</a:t>
            </a:r>
            <a:endParaRPr lang="pt-BR" dirty="0"/>
          </a:p>
          <a:p>
            <a:pPr lvl="1"/>
            <a:r>
              <a:rPr lang="pt-BR" dirty="0"/>
              <a:t>A internet muda a natureza essencial do </a:t>
            </a:r>
            <a:r>
              <a:rPr lang="pt-BR" dirty="0" smtClean="0"/>
              <a:t>conhecimento, pois este </a:t>
            </a:r>
            <a:r>
              <a:rPr lang="pt-BR" dirty="0"/>
              <a:t>é criado além do </a:t>
            </a:r>
            <a:r>
              <a:rPr lang="pt-BR" dirty="0" smtClean="0"/>
              <a:t>indivíduo </a:t>
            </a:r>
            <a:r>
              <a:rPr lang="pt-BR" dirty="0"/>
              <a:t>e está em constante </a:t>
            </a:r>
            <a:r>
              <a:rPr lang="pt-BR" dirty="0" smtClean="0"/>
              <a:t>transformação;</a:t>
            </a:r>
            <a:endParaRPr lang="pt-BR" dirty="0"/>
          </a:p>
          <a:p>
            <a:pPr lvl="1"/>
            <a:r>
              <a:rPr lang="pt-BR" dirty="0" smtClean="0"/>
              <a:t>A </a:t>
            </a:r>
            <a:r>
              <a:rPr lang="pt-BR" dirty="0"/>
              <a:t>aprendizagem (conhecimento acionável) reside fora de nós, em organizações ou bancos de </a:t>
            </a:r>
            <a:r>
              <a:rPr lang="pt-BR" dirty="0" smtClean="0"/>
              <a:t>dados </a:t>
            </a:r>
            <a:r>
              <a:rPr lang="pt-BR" dirty="0"/>
              <a:t>(Siemens, 2004</a:t>
            </a:r>
            <a:r>
              <a:rPr lang="pt-BR" dirty="0" smtClean="0"/>
              <a:t>);</a:t>
            </a:r>
          </a:p>
          <a:p>
            <a:pPr lvl="1"/>
            <a:r>
              <a:rPr lang="pt-BR" dirty="0"/>
              <a:t>Em desenvolvimento, </a:t>
            </a:r>
            <a:r>
              <a:rPr lang="pt-BR" dirty="0" smtClean="0"/>
              <a:t>controverso</a:t>
            </a:r>
            <a:r>
              <a:rPr lang="pt-BR" dirty="0"/>
              <a:t>, mas é a primeira tentativa teórica </a:t>
            </a:r>
            <a:r>
              <a:rPr lang="pt-BR" dirty="0" smtClean="0"/>
              <a:t>sobre </a:t>
            </a:r>
            <a:r>
              <a:rPr lang="pt-BR" dirty="0"/>
              <a:t>as implicações da internet e das </a:t>
            </a:r>
            <a:r>
              <a:rPr lang="pt-BR" dirty="0" err="1" smtClean="0"/>
              <a:t>TICs</a:t>
            </a:r>
            <a:r>
              <a:rPr lang="pt-BR" dirty="0" smtClean="0"/>
              <a:t> na </a:t>
            </a:r>
            <a:r>
              <a:rPr lang="pt-BR" dirty="0"/>
              <a:t>aprendizagem.</a:t>
            </a:r>
          </a:p>
          <a:p>
            <a:pPr lvl="1"/>
            <a:endParaRPr lang="pt-BR" dirty="0"/>
          </a:p>
          <a:p>
            <a:pPr lvl="1"/>
            <a:endParaRPr lang="pt-BR" dirty="0" smtClean="0"/>
          </a:p>
          <a:p>
            <a:endParaRPr lang="pt-BR" dirty="0"/>
          </a:p>
        </p:txBody>
      </p:sp>
    </p:spTree>
    <p:extLst>
      <p:ext uri="{BB962C8B-B14F-4D97-AF65-F5344CB8AC3E}">
        <p14:creationId xmlns:p14="http://schemas.microsoft.com/office/powerpoint/2010/main" val="850968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conectivismo nós r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622" y="116632"/>
            <a:ext cx="5400600" cy="6725396"/>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rot="16200000">
            <a:off x="6406951" y="2977952"/>
            <a:ext cx="5166320" cy="307777"/>
          </a:xfrm>
          <a:prstGeom prst="rect">
            <a:avLst/>
          </a:prstGeom>
        </p:spPr>
        <p:txBody>
          <a:bodyPr wrap="square">
            <a:spAutoFit/>
          </a:bodyPr>
          <a:lstStyle/>
          <a:p>
            <a:r>
              <a:rPr lang="pt-BR" sz="1400" dirty="0" smtClean="0">
                <a:solidFill>
                  <a:schemeClr val="tx1">
                    <a:lumMod val="95000"/>
                  </a:schemeClr>
                </a:solidFill>
              </a:rPr>
              <a:t>https://plus.google.com/110099607971483484783</a:t>
            </a:r>
            <a:endParaRPr lang="pt-BR" sz="1400" dirty="0">
              <a:solidFill>
                <a:schemeClr val="tx1">
                  <a:lumMod val="95000"/>
                </a:schemeClr>
              </a:solidFill>
            </a:endParaRPr>
          </a:p>
        </p:txBody>
      </p:sp>
      <p:sp>
        <p:nvSpPr>
          <p:cNvPr id="2" name="Retângulo 1"/>
          <p:cNvSpPr/>
          <p:nvPr/>
        </p:nvSpPr>
        <p:spPr>
          <a:xfrm>
            <a:off x="467544" y="2139821"/>
            <a:ext cx="2685581" cy="2585323"/>
          </a:xfrm>
          <a:prstGeom prst="rect">
            <a:avLst/>
          </a:prstGeom>
        </p:spPr>
        <p:txBody>
          <a:bodyPr wrap="square">
            <a:spAutoFit/>
          </a:bodyPr>
          <a:lstStyle/>
          <a:p>
            <a:pPr lvl="1" algn="r"/>
            <a:r>
              <a:rPr lang="pt-BR" dirty="0"/>
              <a:t>Papel do professor: proporcionar o ambiente de aprendizagem inicial para os estudantes e ajuda-los a construir </a:t>
            </a:r>
            <a:r>
              <a:rPr lang="pt-BR" dirty="0" smtClean="0"/>
              <a:t>os seus </a:t>
            </a:r>
            <a:r>
              <a:rPr lang="pt-BR" dirty="0"/>
              <a:t>próprios </a:t>
            </a:r>
            <a:r>
              <a:rPr lang="pt-BR" dirty="0" smtClean="0"/>
              <a:t>e </a:t>
            </a:r>
            <a:r>
              <a:rPr lang="pt-BR" dirty="0"/>
              <a:t>a conectar às redes de informação</a:t>
            </a:r>
            <a:r>
              <a:rPr lang="pt-BR" dirty="0" smtClean="0"/>
              <a:t>.</a:t>
            </a:r>
            <a:endParaRPr lang="pt-BR" dirty="0"/>
          </a:p>
        </p:txBody>
      </p:sp>
    </p:spTree>
    <p:extLst>
      <p:ext uri="{BB962C8B-B14F-4D97-AF65-F5344CB8AC3E}">
        <p14:creationId xmlns:p14="http://schemas.microsoft.com/office/powerpoint/2010/main" val="364117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cibridism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0810" y="4437111"/>
            <a:ext cx="3223190" cy="2415497"/>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1403648" y="332656"/>
            <a:ext cx="7272808" cy="5832648"/>
          </a:xfrm>
        </p:spPr>
        <p:txBody>
          <a:bodyPr>
            <a:normAutofit/>
          </a:bodyPr>
          <a:lstStyle/>
          <a:p>
            <a:r>
              <a:rPr lang="pt-BR" dirty="0" err="1"/>
              <a:t>Cibridismo</a:t>
            </a:r>
            <a:endParaRPr lang="pt-BR" dirty="0"/>
          </a:p>
          <a:p>
            <a:pPr lvl="1"/>
            <a:r>
              <a:rPr lang="pt-BR" dirty="0" err="1"/>
              <a:t>Ciber</a:t>
            </a:r>
            <a:r>
              <a:rPr lang="pt-BR" dirty="0"/>
              <a:t> + </a:t>
            </a:r>
            <a:r>
              <a:rPr lang="pt-BR" dirty="0" smtClean="0"/>
              <a:t>híbrido;</a:t>
            </a:r>
            <a:endParaRPr lang="pt-BR" dirty="0"/>
          </a:p>
          <a:p>
            <a:pPr lvl="1"/>
            <a:r>
              <a:rPr lang="pt-BR" dirty="0" smtClean="0"/>
              <a:t>Integração </a:t>
            </a:r>
            <a:r>
              <a:rPr lang="pt-BR" dirty="0"/>
              <a:t>do </a:t>
            </a:r>
            <a:r>
              <a:rPr lang="pt-BR" dirty="0" err="1"/>
              <a:t>ONline</a:t>
            </a:r>
            <a:r>
              <a:rPr lang="pt-BR" dirty="0"/>
              <a:t> e do </a:t>
            </a:r>
            <a:r>
              <a:rPr lang="pt-BR" dirty="0" err="1"/>
              <a:t>OFFline</a:t>
            </a:r>
            <a:r>
              <a:rPr lang="pt-BR" dirty="0"/>
              <a:t> </a:t>
            </a:r>
            <a:r>
              <a:rPr lang="pt-BR" dirty="0" smtClean="0"/>
              <a:t>continuamente por </a:t>
            </a:r>
            <a:r>
              <a:rPr lang="pt-BR" dirty="0"/>
              <a:t>meio dos dispositivos móveis (</a:t>
            </a:r>
            <a:r>
              <a:rPr lang="pt-BR" i="1" dirty="0"/>
              <a:t>smartphones</a:t>
            </a:r>
            <a:r>
              <a:rPr lang="pt-BR" dirty="0"/>
              <a:t>, </a:t>
            </a:r>
            <a:r>
              <a:rPr lang="pt-BR" i="1" dirty="0" err="1"/>
              <a:t>tablets</a:t>
            </a:r>
            <a:r>
              <a:rPr lang="pt-BR" dirty="0"/>
              <a:t>, tecnologias vestíveis, </a:t>
            </a:r>
            <a:r>
              <a:rPr lang="pt-BR" dirty="0" err="1"/>
              <a:t>etc</a:t>
            </a:r>
            <a:r>
              <a:rPr lang="pt-BR" dirty="0"/>
              <a:t>).</a:t>
            </a:r>
          </a:p>
          <a:p>
            <a:pPr lvl="1"/>
            <a:r>
              <a:rPr lang="pt-BR" dirty="0"/>
              <a:t>Redes sociais, </a:t>
            </a:r>
            <a:r>
              <a:rPr lang="pt-BR" dirty="0" err="1"/>
              <a:t>geolocalização</a:t>
            </a:r>
            <a:r>
              <a:rPr lang="pt-BR" dirty="0"/>
              <a:t>, vídeos, pesquisa, armazenamento em nuvem, etc</a:t>
            </a:r>
            <a:r>
              <a:rPr lang="pt-BR" dirty="0" smtClean="0"/>
              <a:t>.</a:t>
            </a:r>
          </a:p>
          <a:p>
            <a:pPr lvl="1"/>
            <a:endParaRPr lang="pt-BR" dirty="0"/>
          </a:p>
          <a:p>
            <a:r>
              <a:rPr lang="pt-BR" dirty="0"/>
              <a:t>Professor-informação &gt; </a:t>
            </a:r>
            <a:r>
              <a:rPr lang="pt-BR" dirty="0" smtClean="0"/>
              <a:t>Professor-interface                   </a:t>
            </a:r>
            <a:r>
              <a:rPr lang="pt-BR" sz="2000" dirty="0"/>
              <a:t>(</a:t>
            </a:r>
            <a:r>
              <a:rPr lang="pt-BR" sz="2000" dirty="0" smtClean="0"/>
              <a:t>fonte: </a:t>
            </a:r>
            <a:r>
              <a:rPr lang="pt-BR" sz="2000" dirty="0"/>
              <a:t>“</a:t>
            </a:r>
            <a:r>
              <a:rPr lang="pt-BR" sz="2000" dirty="0" err="1"/>
              <a:t>Educ@r</a:t>
            </a:r>
            <a:r>
              <a:rPr lang="pt-BR" sz="2000" dirty="0"/>
              <a:t>: a (r)evolução digital </a:t>
            </a:r>
            <a:r>
              <a:rPr lang="pt-BR" sz="2000" dirty="0" smtClean="0"/>
              <a:t>                                        na </a:t>
            </a:r>
            <a:r>
              <a:rPr lang="pt-BR" sz="2000" dirty="0"/>
              <a:t>educação”, </a:t>
            </a:r>
            <a:r>
              <a:rPr lang="pt-BR" sz="2000" dirty="0" smtClean="0"/>
              <a:t>de </a:t>
            </a:r>
            <a:r>
              <a:rPr lang="pt-BR" sz="2000" dirty="0"/>
              <a:t>Martha Gabriel) </a:t>
            </a:r>
          </a:p>
          <a:p>
            <a:endParaRPr lang="pt-BR" dirty="0"/>
          </a:p>
          <a:p>
            <a:endParaRPr lang="pt-BR" dirty="0"/>
          </a:p>
        </p:txBody>
      </p:sp>
    </p:spTree>
    <p:extLst>
      <p:ext uri="{BB962C8B-B14F-4D97-AF65-F5344CB8AC3E}">
        <p14:creationId xmlns:p14="http://schemas.microsoft.com/office/powerpoint/2010/main" val="28181032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2752</TotalTime>
  <Words>1892</Words>
  <Application>Microsoft Office PowerPoint</Application>
  <PresentationFormat>Apresentação na tela (4:3)</PresentationFormat>
  <Paragraphs>170</Paragraphs>
  <Slides>32</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32</vt:i4>
      </vt:variant>
    </vt:vector>
  </HeadingPairs>
  <TitlesOfParts>
    <vt:vector size="38" baseType="lpstr">
      <vt:lpstr>Arial</vt:lpstr>
      <vt:lpstr>Calibri</vt:lpstr>
      <vt:lpstr>Times New Roman</vt:lpstr>
      <vt:lpstr>Trebuchet MS</vt:lpstr>
      <vt:lpstr>Tw Cen MT</vt:lpstr>
      <vt:lpstr>Circuito</vt:lpstr>
      <vt:lpstr>Aprendizagens ativas e tecnologias educacionais digitais </vt:lpstr>
      <vt:lpstr>Conhecimento x Informação</vt:lpstr>
      <vt:lpstr>Letramento digital</vt:lpstr>
      <vt:lpstr>Educar na era digital, Tony Bates (2016)</vt:lpstr>
      <vt:lpstr>Teorias de aprendizagem</vt:lpstr>
      <vt:lpstr>Apresentação do PowerPoint</vt:lpstr>
      <vt:lpstr>Apresentação do PowerPoint</vt:lpstr>
      <vt:lpstr>Apresentação do PowerPoint</vt:lpstr>
      <vt:lpstr>Apresentação do PowerPoint</vt:lpstr>
      <vt:lpstr>qual metodologia usar?</vt:lpstr>
      <vt:lpstr>Cenário atual</vt:lpstr>
      <vt:lpstr>Inovação na educação</vt:lpstr>
      <vt:lpstr>Exemplos de metodologias ativas</vt:lpstr>
      <vt:lpstr>Ensino híbrido ou blended</vt:lpstr>
      <vt:lpstr>Apresentação do PowerPoint</vt:lpstr>
      <vt:lpstr>Ensino adaptativo</vt:lpstr>
      <vt:lpstr>Aprendizagem colaborativa</vt:lpstr>
      <vt:lpstr>Aprendizagem por pares</vt:lpstr>
      <vt:lpstr>Estratégias para aprendizagem ativa</vt:lpstr>
      <vt:lpstr>Tecnologias digitais</vt:lpstr>
      <vt:lpstr>Apresentação do PowerPoint</vt:lpstr>
      <vt:lpstr>Apresentação do PowerPoint</vt:lpstr>
      <vt:lpstr>Apresentação do PowerPoint</vt:lpstr>
      <vt:lpstr>Apresentação do PowerPoint</vt:lpstr>
      <vt:lpstr>Apresentação do PowerPoint</vt:lpstr>
      <vt:lpstr>Apresentação do PowerPoint</vt:lpstr>
      <vt:lpstr>avaliação</vt:lpstr>
      <vt:lpstr>Apresentação do PowerPoint</vt:lpstr>
      <vt:lpstr>Apresentação do PowerPoint</vt:lpstr>
      <vt:lpstr>Cursos para educadores</vt:lpstr>
      <vt:lpstr>Apresentação do PowerPoint</vt:lpstr>
      <vt:lpstr>referências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Aprendizagens ativas digitais e Metodologias híbridas  (mestrado Uninter)  Metodologias ativas e Tecnologias digitais  (Pein)</dc:title>
  <dc:creator>Adeline G. Teixeira da Silva</dc:creator>
  <cp:lastModifiedBy>Usuário do Windows</cp:lastModifiedBy>
  <cp:revision>92</cp:revision>
  <dcterms:created xsi:type="dcterms:W3CDTF">2017-04-23T18:11:12Z</dcterms:created>
  <dcterms:modified xsi:type="dcterms:W3CDTF">2020-03-03T00:31:51Z</dcterms:modified>
</cp:coreProperties>
</file>