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9" r:id="rId5"/>
    <p:sldId id="260" r:id="rId6"/>
    <p:sldId id="262" r:id="rId7"/>
    <p:sldId id="266" r:id="rId8"/>
    <p:sldId id="265" r:id="rId9"/>
    <p:sldId id="264" r:id="rId10"/>
    <p:sldId id="263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7" r:id="rId24"/>
    <p:sldId id="282" r:id="rId25"/>
    <p:sldId id="258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DC"/>
    <a:srgbClr val="FDDFF7"/>
    <a:srgbClr val="FE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1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5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36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3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50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83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8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86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0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4AAE-64DF-4F6B-A992-0A7312DCECC0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C8AB-5583-4393-84AC-D253BC9D4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3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3.xml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hyperlink" Target="https://www.infoescola.com/reino-fungi/cogumelo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450" y="114300"/>
            <a:ext cx="11849100" cy="65215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E9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100000" l="53167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62" r="21487" b="1927"/>
          <a:stretch/>
        </p:blipFill>
        <p:spPr>
          <a:xfrm>
            <a:off x="9857408" y="3553357"/>
            <a:ext cx="2316086" cy="3082541"/>
          </a:xfrm>
          <a:prstGeom prst="rect">
            <a:avLst/>
          </a:prstGeom>
        </p:spPr>
      </p:pic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64498"/>
          <a:stretch/>
        </p:blipFill>
        <p:spPr>
          <a:xfrm>
            <a:off x="7397206" y="3553357"/>
            <a:ext cx="1545464" cy="3122612"/>
          </a:xfrm>
          <a:prstGeom prst="rect">
            <a:avLst/>
          </a:prstGeom>
        </p:spPr>
      </p:pic>
      <p:pic>
        <p:nvPicPr>
          <p:cNvPr id="19" name="Imagem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r="41100"/>
          <a:stretch/>
        </p:blipFill>
        <p:spPr>
          <a:xfrm>
            <a:off x="8484549" y="3513286"/>
            <a:ext cx="2279560" cy="312261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1450" y="1592824"/>
            <a:ext cx="117382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 JULIAN" panose="02000000000000000000" pitchFamily="2" charset="0"/>
              </a:rPr>
              <a:t>Conhecendo a estrutura</a:t>
            </a:r>
          </a:p>
          <a:p>
            <a:pPr algn="ctr"/>
            <a:r>
              <a:rPr lang="pt-BR" sz="80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 JULIAN" panose="02000000000000000000" pitchFamily="2" charset="0"/>
              </a:rPr>
              <a:t> de um cogumelo</a:t>
            </a:r>
          </a:p>
        </p:txBody>
      </p:sp>
      <p:sp>
        <p:nvSpPr>
          <p:cNvPr id="12" name="CaixaDeTexto 11">
            <a:hlinkClick r:id="rId7" action="ppaction://hlinksldjump"/>
          </p:cNvPr>
          <p:cNvSpPr txBox="1"/>
          <p:nvPr/>
        </p:nvSpPr>
        <p:spPr>
          <a:xfrm>
            <a:off x="9042692" y="4471132"/>
            <a:ext cx="123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 JULIAN" panose="02000000000000000000" pitchFamily="2" charset="0"/>
              </a:rPr>
              <a:t>Iniciar</a:t>
            </a:r>
            <a:endParaRPr lang="pt-BR" sz="2800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13" name="CaixaDeTexto 12">
            <a:hlinkClick r:id="rId5" action="ppaction://hlinksldjump"/>
          </p:cNvPr>
          <p:cNvSpPr txBox="1"/>
          <p:nvPr/>
        </p:nvSpPr>
        <p:spPr>
          <a:xfrm>
            <a:off x="7603393" y="5256561"/>
            <a:ext cx="116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 JULIAN" panose="02000000000000000000" pitchFamily="2" charset="0"/>
              </a:rPr>
              <a:t>Autoria</a:t>
            </a:r>
          </a:p>
        </p:txBody>
      </p:sp>
      <p:sp>
        <p:nvSpPr>
          <p:cNvPr id="14" name="CaixaDeTexto 13">
            <a:hlinkClick r:id="rId2" action="ppaction://hlinksldjump"/>
          </p:cNvPr>
          <p:cNvSpPr txBox="1"/>
          <p:nvPr/>
        </p:nvSpPr>
        <p:spPr>
          <a:xfrm>
            <a:off x="10436476" y="5292783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 JULIAN" panose="02000000000000000000" pitchFamily="2" charset="0"/>
              </a:rPr>
              <a:t>Instruções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17365"/>
            <a:ext cx="1110982" cy="13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96253" y="-71272"/>
            <a:ext cx="12192000" cy="7000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61062" y="1012624"/>
            <a:ext cx="7219666" cy="3908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Volva:</a:t>
            </a:r>
          </a:p>
          <a:p>
            <a:pPr algn="just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   É o resto anel, quando o chapéu se abre rompe, algumas vezes mesmo após a abertura do chapéu ele ainda fica aderido ao cogumelo</a:t>
            </a:r>
            <a:r>
              <a:rPr lang="pt-BR" sz="4800" dirty="0">
                <a:solidFill>
                  <a:schemeClr val="bg1"/>
                </a:solidFill>
                <a:latin typeface="AR CENA" panose="02000000000000000000" pitchFamily="2" charset="0"/>
              </a:rPr>
              <a:t>.</a:t>
            </a:r>
            <a:endParaRPr lang="pt-BR" sz="2400" dirty="0"/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9157648" y="5964072"/>
            <a:ext cx="1924334" cy="7863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6888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12968" y="911996"/>
            <a:ext cx="7966064" cy="4339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CENA" panose="02000000000000000000" pitchFamily="2" charset="0"/>
              </a:rPr>
              <a:t>                      </a:t>
            </a:r>
            <a:r>
              <a:rPr lang="pt-BR" sz="3000" dirty="0">
                <a:solidFill>
                  <a:schemeClr val="bg1"/>
                </a:solidFill>
                <a:latin typeface="AR CENA" panose="02000000000000000000" pitchFamily="2" charset="0"/>
              </a:rPr>
              <a:t>Micélio:</a:t>
            </a:r>
          </a:p>
          <a:p>
            <a:r>
              <a:rPr lang="pt-BR" sz="3000" dirty="0">
                <a:solidFill>
                  <a:schemeClr val="bg1"/>
                </a:solidFill>
                <a:latin typeface="AR CENA" panose="02000000000000000000" pitchFamily="2" charset="0"/>
              </a:rPr>
              <a:t>  É uma massa de ramificação dos fungos, é constituído por células chamadas de hifas e o conjunto dessas hifas que formam um micélio.</a:t>
            </a:r>
          </a:p>
          <a:p>
            <a:r>
              <a:rPr lang="pt-BR" sz="3000" dirty="0">
                <a:solidFill>
                  <a:schemeClr val="bg1"/>
                </a:solidFill>
                <a:latin typeface="AR CENA" panose="02000000000000000000" pitchFamily="2" charset="0"/>
              </a:rPr>
              <a:t>O fungo é constituído todo por esse micélio e muitas fezes o encontramos no substrato, o cogumelo que vemos é só o corpo de frutificação do micélio que está no solo...</a:t>
            </a: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8269942" y="5735146"/>
            <a:ext cx="2588653" cy="8240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Comic Sans MS" panose="030F0702030302020204" pitchFamily="66" charset="0"/>
              </a:rPr>
              <a:t>Voltar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139700"/>
            <a:ext cx="12192000" cy="699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37770" y="1157506"/>
            <a:ext cx="7234830" cy="32932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CENA" panose="02000000000000000000" pitchFamily="2" charset="0"/>
              </a:rPr>
              <a:t>        </a:t>
            </a:r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Corpo de frutificação:</a:t>
            </a:r>
          </a:p>
          <a:p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   É todo o cogumelo que emergiu do solo, derivado do micélio que está no substrato</a:t>
            </a:r>
            <a:r>
              <a:rPr lang="pt-BR" sz="4800" dirty="0">
                <a:solidFill>
                  <a:schemeClr val="bg1"/>
                </a:solidFill>
                <a:latin typeface="AR CENA" panose="02000000000000000000" pitchFamily="2" charset="0"/>
              </a:rPr>
              <a:t>.</a:t>
            </a: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8255000" y="5257800"/>
            <a:ext cx="2235200" cy="11811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Comic Sans MS" panose="030F0702030302020204" pitchFamily="66" charset="0"/>
              </a:rPr>
              <a:t>Voltar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51796" y="874455"/>
            <a:ext cx="70809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 CENA" panose="02000000000000000000" pitchFamily="2" charset="0"/>
              </a:rPr>
              <a:t>A ciência que estuda os fungos é chamada de </a:t>
            </a:r>
            <a:r>
              <a:rPr lang="pt-BR" sz="4400" u="sng" dirty="0">
                <a:latin typeface="AR CENA" panose="02000000000000000000" pitchFamily="2" charset="0"/>
              </a:rPr>
              <a:t>Micologia</a:t>
            </a:r>
            <a:r>
              <a:rPr lang="pt-BR" sz="4400" dirty="0">
                <a:latin typeface="AR CENA" panose="02000000000000000000" pitchFamily="2" charset="0"/>
              </a:rPr>
              <a:t> e vem do grego no qual </a:t>
            </a:r>
            <a:r>
              <a:rPr lang="pt-BR" sz="4400" u="sng" dirty="0" err="1">
                <a:latin typeface="AR CENA" panose="02000000000000000000" pitchFamily="2" charset="0"/>
              </a:rPr>
              <a:t>mykes</a:t>
            </a:r>
            <a:r>
              <a:rPr lang="pt-BR" sz="4400" dirty="0">
                <a:latin typeface="AR CENA" panose="02000000000000000000" pitchFamily="2" charset="0"/>
              </a:rPr>
              <a:t>  significa fungo e </a:t>
            </a:r>
            <a:r>
              <a:rPr lang="pt-BR" sz="4400" u="sng" dirty="0">
                <a:latin typeface="AR CENA" panose="02000000000000000000" pitchFamily="2" charset="0"/>
              </a:rPr>
              <a:t>logos</a:t>
            </a:r>
            <a:r>
              <a:rPr lang="pt-BR" sz="4400" dirty="0">
                <a:latin typeface="AR CENA" panose="02000000000000000000" pitchFamily="2" charset="0"/>
              </a:rPr>
              <a:t> estudo.</a:t>
            </a:r>
          </a:p>
        </p:txBody>
      </p:sp>
      <p:sp>
        <p:nvSpPr>
          <p:cNvPr id="7" name="Seta para a direita 6">
            <a:hlinkClick r:id="rId2" action="ppaction://hlinksldjump"/>
          </p:cNvPr>
          <p:cNvSpPr/>
          <p:nvPr/>
        </p:nvSpPr>
        <p:spPr>
          <a:xfrm>
            <a:off x="9744501" y="592313"/>
            <a:ext cx="1601258" cy="745168"/>
          </a:xfrm>
          <a:prstGeom prst="rightArrow">
            <a:avLst/>
          </a:prstGeom>
          <a:solidFill>
            <a:srgbClr val="EE9ADC"/>
          </a:solidFill>
          <a:ln>
            <a:solidFill>
              <a:srgbClr val="EE9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15064" r="38865" b="11064"/>
          <a:stretch/>
        </p:blipFill>
        <p:spPr>
          <a:xfrm>
            <a:off x="735106" y="3859152"/>
            <a:ext cx="2115671" cy="28149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E9A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15064" r="38865" b="11064"/>
          <a:stretch/>
        </p:blipFill>
        <p:spPr>
          <a:xfrm>
            <a:off x="9487294" y="4043082"/>
            <a:ext cx="2115671" cy="28149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15064" r="38865" b="11064"/>
          <a:stretch/>
        </p:blipFill>
        <p:spPr>
          <a:xfrm>
            <a:off x="5038164" y="4135047"/>
            <a:ext cx="2115671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63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3648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 rot="21368427">
            <a:off x="1683790" y="731456"/>
            <a:ext cx="78438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Vamos ver se você </a:t>
            </a:r>
          </a:p>
          <a:p>
            <a:pPr algn="ctr"/>
            <a:r>
              <a:rPr lang="pt-BR" sz="54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aprendeu algo sobre os fungos?</a:t>
            </a:r>
            <a:endParaRPr lang="pt-BR" sz="5400" b="1" cap="none" spc="0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5" name="Losango 4">
            <a:hlinkClick r:id="rId2" action="ppaction://hlinksldjump"/>
          </p:cNvPr>
          <p:cNvSpPr/>
          <p:nvPr/>
        </p:nvSpPr>
        <p:spPr>
          <a:xfrm>
            <a:off x="2906973" y="3429000"/>
            <a:ext cx="3930555" cy="27261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AR CENA" panose="02000000000000000000" pitchFamily="2" charset="0"/>
              </a:rPr>
              <a:t>Iniciar jogo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7" t="9671" r="28598" b="15246"/>
          <a:stretch/>
        </p:blipFill>
        <p:spPr>
          <a:xfrm>
            <a:off x="9237845" y="1608620"/>
            <a:ext cx="2563486" cy="2861055"/>
          </a:xfrm>
          <a:prstGeom prst="rect">
            <a:avLst/>
          </a:prstGeom>
        </p:spPr>
      </p:pic>
      <p:sp>
        <p:nvSpPr>
          <p:cNvPr id="7" name="Seta para a esquerda 6">
            <a:hlinkClick r:id="rId4" action="ppaction://hlinksldjump"/>
          </p:cNvPr>
          <p:cNvSpPr/>
          <p:nvPr/>
        </p:nvSpPr>
        <p:spPr>
          <a:xfrm>
            <a:off x="204716" y="5813946"/>
            <a:ext cx="1214651" cy="6687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 ESSENCE" panose="02000000000000000000" pitchFamily="2" charset="0"/>
              </a:rPr>
              <a:t>Inicio </a:t>
            </a:r>
          </a:p>
        </p:txBody>
      </p:sp>
    </p:spTree>
    <p:extLst>
      <p:ext uri="{BB962C8B-B14F-4D97-AF65-F5344CB8AC3E}">
        <p14:creationId xmlns:p14="http://schemas.microsoft.com/office/powerpoint/2010/main" val="7637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327546"/>
            <a:ext cx="12192000" cy="7185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415653" y="354843"/>
            <a:ext cx="678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R CENA" panose="02000000000000000000" pitchFamily="2" charset="0"/>
              </a:rPr>
              <a:t>1</a:t>
            </a:r>
            <a:r>
              <a:rPr lang="pt-BR" sz="4800" b="1" dirty="0">
                <a:solidFill>
                  <a:schemeClr val="bg1"/>
                </a:solidFill>
                <a:latin typeface="AR CENA" panose="02000000000000000000" pitchFamily="2" charset="0"/>
              </a:rPr>
              <a:t>. </a:t>
            </a:r>
            <a:r>
              <a:rPr lang="pt-BR" sz="3600" b="1" dirty="0">
                <a:solidFill>
                  <a:schemeClr val="bg1"/>
                </a:solidFill>
                <a:latin typeface="AR CENA" panose="02000000000000000000" pitchFamily="2" charset="0"/>
              </a:rPr>
              <a:t>Qual desses cogumelos possuem anel?</a:t>
            </a:r>
          </a:p>
        </p:txBody>
      </p:sp>
      <p:pic>
        <p:nvPicPr>
          <p:cNvPr id="4" name="Imagem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6" t="28779" r="32769" b="4656"/>
          <a:stretch/>
        </p:blipFill>
        <p:spPr>
          <a:xfrm>
            <a:off x="6561557" y="1708676"/>
            <a:ext cx="3498912" cy="3440648"/>
          </a:xfrm>
          <a:prstGeom prst="rect">
            <a:avLst/>
          </a:prstGeom>
        </p:spPr>
      </p:pic>
      <p:pic>
        <p:nvPicPr>
          <p:cNvPr id="5" name="Imagem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4" t="31054" r="27544" b="5909"/>
          <a:stretch/>
        </p:blipFill>
        <p:spPr>
          <a:xfrm>
            <a:off x="2169046" y="1875779"/>
            <a:ext cx="4130154" cy="31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918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8887" y="2103437"/>
            <a:ext cx="10515600" cy="1325563"/>
          </a:xfrm>
        </p:spPr>
        <p:txBody>
          <a:bodyPr>
            <a:normAutofit/>
          </a:bodyPr>
          <a:lstStyle/>
          <a:p>
            <a:r>
              <a:rPr lang="pt-BR" sz="8000" dirty="0">
                <a:solidFill>
                  <a:schemeClr val="bg1"/>
                </a:solidFill>
                <a:latin typeface="AR CENA" panose="02000000000000000000" pitchFamily="2" charset="0"/>
              </a:rPr>
              <a:t>Isso é a volva!</a:t>
            </a:r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3166281" y="5158854"/>
            <a:ext cx="2511188" cy="873456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4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 CENA" panose="02000000000000000000" pitchFamily="2" charset="0"/>
              </a:rPr>
              <a:t>2. O cogumelo é constituído por células chamadas de?</a:t>
            </a:r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2204113" y="3350019"/>
            <a:ext cx="641445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163438" y="3401704"/>
            <a:ext cx="247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CENA" panose="02000000000000000000" pitchFamily="2" charset="0"/>
              </a:rPr>
              <a:t>Micélio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31875" y="3226221"/>
            <a:ext cx="247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CENA" panose="02000000000000000000" pitchFamily="2" charset="0"/>
              </a:rPr>
              <a:t>Hifas</a:t>
            </a:r>
          </a:p>
        </p:txBody>
      </p:sp>
      <p:sp>
        <p:nvSpPr>
          <p:cNvPr id="7" name="Elipse 6">
            <a:hlinkClick r:id="rId3" action="ppaction://hlinksldjump"/>
          </p:cNvPr>
          <p:cNvSpPr/>
          <p:nvPr/>
        </p:nvSpPr>
        <p:spPr>
          <a:xfrm>
            <a:off x="7000164" y="3124831"/>
            <a:ext cx="968991" cy="887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2641" r="33632" b="16690"/>
          <a:stretch/>
        </p:blipFill>
        <p:spPr>
          <a:xfrm>
            <a:off x="8231875" y="4310591"/>
            <a:ext cx="3098042" cy="25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70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9558" y="423082"/>
            <a:ext cx="11054685" cy="5895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415654" y="2129050"/>
            <a:ext cx="6823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AR ESSENCE" panose="02000000000000000000" pitchFamily="2" charset="0"/>
              </a:rPr>
              <a:t>ERRROUUUU: O micélio é o conjunto das hifas!</a:t>
            </a:r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4421875" y="4967785"/>
            <a:ext cx="2374710" cy="10645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2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68806" y="496542"/>
            <a:ext cx="599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 CENA" panose="02000000000000000000" pitchFamily="2" charset="0"/>
              </a:rPr>
              <a:t>3</a:t>
            </a:r>
            <a:r>
              <a:rPr lang="pt-BR" sz="4000" dirty="0">
                <a:latin typeface="AR CENA" panose="02000000000000000000" pitchFamily="2" charset="0"/>
              </a:rPr>
              <a:t>. Os cogumelos são seres:</a:t>
            </a:r>
          </a:p>
        </p:txBody>
      </p:sp>
      <p:sp>
        <p:nvSpPr>
          <p:cNvPr id="5" name="Triângulo isósceles 4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3004782" y="1822105"/>
            <a:ext cx="928047" cy="890516"/>
          </a:xfrm>
          <a:prstGeom prst="triangle">
            <a:avLst/>
          </a:prstGeom>
          <a:solidFill>
            <a:srgbClr val="EE9A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Losango 5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3946478" y="4084092"/>
            <a:ext cx="1048603" cy="1102057"/>
          </a:xfrm>
          <a:prstGeom prst="diamond">
            <a:avLst/>
          </a:prstGeom>
          <a:solidFill>
            <a:srgbClr val="EE9A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470779" y="2055813"/>
            <a:ext cx="257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 CENA" panose="02000000000000000000" pitchFamily="2" charset="0"/>
              </a:rPr>
              <a:t>Pluricelulares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78756" y="4311954"/>
            <a:ext cx="257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 CENA" panose="02000000000000000000" pitchFamily="2" charset="0"/>
              </a:rPr>
              <a:t>Unicelulares</a:t>
            </a:r>
          </a:p>
        </p:txBody>
      </p:sp>
    </p:spTree>
    <p:extLst>
      <p:ext uri="{BB962C8B-B14F-4D97-AF65-F5344CB8AC3E}">
        <p14:creationId xmlns:p14="http://schemas.microsoft.com/office/powerpoint/2010/main" val="425750753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ndulado 6"/>
          <p:cNvSpPr/>
          <p:nvPr/>
        </p:nvSpPr>
        <p:spPr>
          <a:xfrm>
            <a:off x="360501" y="4170452"/>
            <a:ext cx="3992839" cy="1184002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24075" r="51610" b="33184"/>
          <a:stretch/>
        </p:blipFill>
        <p:spPr>
          <a:xfrm>
            <a:off x="4560526" y="2023894"/>
            <a:ext cx="5497868" cy="47589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65161" y="454234"/>
            <a:ext cx="9813701" cy="156966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pt-B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Olá, Pronto para conhecer a estrutura de um cogumelo?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05622" y="4425661"/>
            <a:ext cx="58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Clique no cogumelo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333114" y="5010436"/>
            <a:ext cx="924601" cy="2466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1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sango 2"/>
          <p:cNvSpPr/>
          <p:nvPr/>
        </p:nvSpPr>
        <p:spPr>
          <a:xfrm>
            <a:off x="1692322" y="-129654"/>
            <a:ext cx="8734567" cy="7151427"/>
          </a:xfrm>
          <a:prstGeom prst="diamon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893" y="2398641"/>
            <a:ext cx="10515600" cy="13255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dirty="0">
                <a:latin typeface="AR ESSENCE" panose="02000000000000000000" pitchFamily="2" charset="0"/>
              </a:rPr>
              <a:t>Como assim um </a:t>
            </a:r>
            <a:br>
              <a:rPr lang="pt-BR" sz="4000" dirty="0">
                <a:latin typeface="AR ESSENCE" panose="02000000000000000000" pitchFamily="2" charset="0"/>
              </a:rPr>
            </a:br>
            <a:r>
              <a:rPr lang="pt-BR" sz="4000" dirty="0">
                <a:latin typeface="AR ESSENCE" panose="02000000000000000000" pitchFamily="2" charset="0"/>
              </a:rPr>
              <a:t>cogumelo só possui </a:t>
            </a:r>
            <a:br>
              <a:rPr lang="pt-BR" sz="4000" dirty="0">
                <a:latin typeface="AR ESSENCE" panose="02000000000000000000" pitchFamily="2" charset="0"/>
              </a:rPr>
            </a:br>
            <a:r>
              <a:rPr lang="pt-BR" sz="4000" dirty="0">
                <a:latin typeface="AR ESSENCE" panose="02000000000000000000" pitchFamily="2" charset="0"/>
              </a:rPr>
              <a:t>uma célula???????????</a:t>
            </a:r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9253182" y="5390866"/>
            <a:ext cx="1841311" cy="105087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7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6350" y="-13648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965582"/>
            <a:ext cx="123072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Parabéns você mostrou</a:t>
            </a:r>
          </a:p>
          <a:p>
            <a:pPr algn="ctr"/>
            <a:r>
              <a:rPr lang="pt-BR" sz="54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muita sabedoria, você acabou de receber </a:t>
            </a:r>
          </a:p>
          <a:p>
            <a:pPr algn="ctr"/>
            <a:r>
              <a:rPr lang="pt-BR" sz="54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o cogumelo dourado</a:t>
            </a:r>
          </a:p>
        </p:txBody>
      </p:sp>
      <p:sp>
        <p:nvSpPr>
          <p:cNvPr id="7" name="Seta para a direita 6">
            <a:hlinkClick r:id="rId2" action="ppaction://hlinksldjump"/>
          </p:cNvPr>
          <p:cNvSpPr/>
          <p:nvPr/>
        </p:nvSpPr>
        <p:spPr>
          <a:xfrm>
            <a:off x="9288964" y="4763069"/>
            <a:ext cx="1724779" cy="54356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E9ADC"/>
                </a:solidFill>
                <a:latin typeface="Comic Sans MS" panose="030F0702030302020204" pitchFamily="66" charset="0"/>
              </a:rPr>
              <a:t>Seguir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1" t="41374" r="45041" b="14772"/>
          <a:stretch/>
        </p:blipFill>
        <p:spPr>
          <a:xfrm>
            <a:off x="290946" y="2319046"/>
            <a:ext cx="3768437" cy="48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6350" y="-13648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20656" y="1248337"/>
            <a:ext cx="97379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Este é o fim dessa jornada, </a:t>
            </a:r>
          </a:p>
          <a:p>
            <a:pPr algn="ctr"/>
            <a:r>
              <a:rPr lang="pt-BR" sz="66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espero que tenha gostado</a:t>
            </a:r>
            <a:r>
              <a:rPr lang="pt-BR" sz="5400" b="1" cap="none" spc="0" dirty="0">
                <a:ln w="12700">
                  <a:solidFill>
                    <a:srgbClr val="FDDFF7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552" y="3008766"/>
            <a:ext cx="9926435" cy="3810532"/>
          </a:xfrm>
          <a:prstGeom prst="rect">
            <a:avLst/>
          </a:prstGeom>
        </p:spPr>
      </p:pic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7751928" y="3821373"/>
            <a:ext cx="2770496" cy="128289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92232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2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112680"/>
            <a:ext cx="12192000" cy="6970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2844" y="90231"/>
            <a:ext cx="3351663" cy="917765"/>
          </a:xfrm>
        </p:spPr>
        <p:txBody>
          <a:bodyPr>
            <a:no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AR ESSENCE" panose="02000000000000000000" pitchFamily="2" charset="0"/>
              </a:rPr>
              <a:t>Autoria: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150125" y="5445456"/>
            <a:ext cx="1201003" cy="968991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2"/>
                </a:solidFill>
                <a:latin typeface="Comic Sans MS" panose="030F0702030302020204" pitchFamily="66" charset="0"/>
              </a:rPr>
              <a:t>Menu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24" y="310328"/>
            <a:ext cx="1942364" cy="16432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0" y="2468971"/>
            <a:ext cx="2378759" cy="14586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14" y="4797756"/>
            <a:ext cx="2190750" cy="1295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7552" y="1007996"/>
            <a:ext cx="85180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Título: Conhecendo a estrutura de um cogumelo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Objetivo: Aprender as estruturas de um cogumelo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Componente Curricular: Ciências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Ensino: Fundamental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Ano: 6º ano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Tema: Cogumelos</a:t>
            </a:r>
          </a:p>
          <a:p>
            <a:pPr lvl="0" fontAlgn="base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algn="just"/>
            <a:endParaRPr lang="pt-BR" dirty="0"/>
          </a:p>
          <a:p>
            <a:pPr algn="just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8" name="Retângulo com Único Canto Aparado e Arredondado 7">
            <a:hlinkClick r:id="rId6" action="ppaction://hlinksldjump"/>
          </p:cNvPr>
          <p:cNvSpPr/>
          <p:nvPr/>
        </p:nvSpPr>
        <p:spPr>
          <a:xfrm>
            <a:off x="5898676" y="5829386"/>
            <a:ext cx="2883491" cy="527539"/>
          </a:xfrm>
          <a:prstGeom prst="snip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 JULIAN" panose="02000000000000000000" pitchFamily="2" charset="0"/>
              </a:rPr>
              <a:t>Referências</a:t>
            </a:r>
          </a:p>
        </p:txBody>
      </p:sp>
      <p:sp>
        <p:nvSpPr>
          <p:cNvPr id="10" name="Seta para a direita 9">
            <a:hlinkClick r:id="rId7" action="ppaction://hlinksldjump"/>
          </p:cNvPr>
          <p:cNvSpPr/>
          <p:nvPr/>
        </p:nvSpPr>
        <p:spPr>
          <a:xfrm>
            <a:off x="2068554" y="5445456"/>
            <a:ext cx="1562151" cy="1089356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2"/>
                </a:solidFill>
                <a:latin typeface="Comic Sans MS" panose="030F0702030302020204" pitchFamily="66" charset="0"/>
              </a:rPr>
              <a:t>Seguinte</a:t>
            </a:r>
          </a:p>
        </p:txBody>
      </p:sp>
    </p:spTree>
    <p:extLst>
      <p:ext uri="{BB962C8B-B14F-4D97-AF65-F5344CB8AC3E}">
        <p14:creationId xmlns:p14="http://schemas.microsoft.com/office/powerpoint/2010/main" val="106808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40342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2844" y="90231"/>
            <a:ext cx="3351663" cy="917765"/>
          </a:xfrm>
        </p:spPr>
        <p:txBody>
          <a:bodyPr>
            <a:no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AR ESSENCE" panose="02000000000000000000" pitchFamily="2" charset="0"/>
              </a:rPr>
              <a:t>Autoria: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145406" y="5571036"/>
            <a:ext cx="1201003" cy="968991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2"/>
                </a:solidFill>
                <a:latin typeface="Comic Sans MS" panose="030F0702030302020204" pitchFamily="66" charset="0"/>
              </a:rPr>
              <a:t>Voltar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24" y="310328"/>
            <a:ext cx="1942364" cy="16432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0" y="2468971"/>
            <a:ext cx="2378759" cy="14586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14" y="4797756"/>
            <a:ext cx="2190750" cy="1295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7553" y="1007996"/>
            <a:ext cx="83084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Autora: Kamille Rodrigues Ferraz- Acadêmica de Licenciatura em Ciências Biológicas do Instituto Federal Farroupilha </a:t>
            </a:r>
            <a:r>
              <a:rPr lang="pt-BR" sz="2000" i="1" dirty="0">
                <a:solidFill>
                  <a:schemeClr val="bg1"/>
                </a:solidFill>
                <a:latin typeface="AR CENA" panose="02000000000000000000" pitchFamily="2" charset="0"/>
              </a:rPr>
              <a:t>Campus</a:t>
            </a:r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 São Vicente do Sul, Residente do Programa Residência Pedagógica e Bolsista Capes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 Orientadoras: Maria Rosângela Silveira Ramos e Helena Brum Neto </a:t>
            </a:r>
          </a:p>
          <a:p>
            <a:pPr lvl="0" fontAlgn="base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País: Brasil</a:t>
            </a:r>
          </a:p>
          <a:p>
            <a:pPr lvl="0" fontAlgn="base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Instituição: Instituto Federal Farroupilha - Programa de Residência Pedagógica (Coordenação de Aperfeiçoamento de Pessoal de Nível Superior - CAPES).</a:t>
            </a:r>
          </a:p>
          <a:p>
            <a:pPr lvl="0" fontAlgn="base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Ano: 2018</a:t>
            </a:r>
          </a:p>
          <a:p>
            <a:pPr lvl="0" fontAlgn="base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endParaRPr lang="pt-BR" sz="20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 fontAlgn="base"/>
            <a:endParaRPr lang="pt-BR" dirty="0"/>
          </a:p>
          <a:p>
            <a:pPr algn="just"/>
            <a:endParaRPr lang="pt-BR" sz="2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4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6350" y="-27296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R ESSENCE" panose="02000000000000000000" pitchFamily="2" charset="0"/>
              </a:rPr>
              <a:t>Instruções: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200" y="1690688"/>
            <a:ext cx="7956644" cy="3847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 ESSENCE" panose="02000000000000000000" pitchFamily="2" charset="0"/>
              </a:rPr>
              <a:t>Este Objeto de Aprendizagem possui como objetivo compreender as estruturas de um cogumelo. Para mexer nele, basta seguir as setas, ler os textos e se divertir aprendendo</a:t>
            </a:r>
            <a:r>
              <a:rPr lang="pt-BR" sz="4400" dirty="0">
                <a:solidFill>
                  <a:schemeClr val="bg1"/>
                </a:solidFill>
                <a:latin typeface="AR ESSENCE" panose="02000000000000000000" pitchFamily="2" charset="0"/>
              </a:rPr>
              <a:t>.</a:t>
            </a: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 rot="10800000" flipV="1">
            <a:off x="1278093" y="384178"/>
            <a:ext cx="1460310" cy="8395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Menu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19861" r="37985" b="17517"/>
          <a:stretch/>
        </p:blipFill>
        <p:spPr>
          <a:xfrm>
            <a:off x="9735546" y="435912"/>
            <a:ext cx="1910686" cy="19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6350" y="-65396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60984" y="704740"/>
            <a:ext cx="60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Referências: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4942" y="1759943"/>
            <a:ext cx="10269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Imagens autorais desenhadas no </a:t>
            </a:r>
            <a:r>
              <a:rPr lang="pt-BR" sz="3600" dirty="0" err="1">
                <a:solidFill>
                  <a:schemeClr val="bg1"/>
                </a:solidFill>
                <a:latin typeface="AR JULIAN" panose="02000000000000000000" pitchFamily="2" charset="0"/>
              </a:rPr>
              <a:t>paint</a:t>
            </a:r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 3D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 err="1">
                <a:solidFill>
                  <a:schemeClr val="bg1"/>
                </a:solidFill>
                <a:latin typeface="AR JULIAN" panose="02000000000000000000" pitchFamily="2" charset="0"/>
              </a:rPr>
              <a:t>Infoescola</a:t>
            </a:r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. Cogumelo. Disponível em: </a:t>
            </a:r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  <a:hlinkClick r:id="rId2"/>
              </a:rPr>
              <a:t>https://www.infoescola.com/reino-fungi/cogumelo/</a:t>
            </a:r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. Acesso em 15 de outubro de 2018 </a:t>
            </a:r>
          </a:p>
        </p:txBody>
      </p:sp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9249508" y="5627077"/>
            <a:ext cx="1547446" cy="668215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53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01800" y="457200"/>
            <a:ext cx="859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 CENA" panose="02000000000000000000" pitchFamily="2" charset="0"/>
              </a:rPr>
              <a:t>   Antes de conhecer as estruturas de um cogumelo, você sabe o que é um cogumelo?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4487572" y="2320261"/>
            <a:ext cx="5257800" cy="2755900"/>
          </a:xfrm>
          <a:prstGeom prst="wedgeEllipseCallout">
            <a:avLst>
              <a:gd name="adj1" fmla="val -58756"/>
              <a:gd name="adj2" fmla="val 657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0" t="16813" r="24355" b="27077"/>
          <a:stretch/>
        </p:blipFill>
        <p:spPr>
          <a:xfrm>
            <a:off x="0" y="3998168"/>
            <a:ext cx="4672168" cy="2859832"/>
          </a:xfrm>
          <a:prstGeom prst="ellipse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78230" y="2844225"/>
            <a:ext cx="447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 CENA" panose="02000000000000000000" pitchFamily="2" charset="0"/>
              </a:rPr>
              <a:t>Cogumelos são fungos pluricelulares, podem ter aspectos diferentes e cores diferentes.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7707" y="3515320"/>
            <a:ext cx="472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 CENA" panose="02000000000000000000" pitchFamily="2" charset="0"/>
              </a:rPr>
              <a:t>A palavra </a:t>
            </a:r>
            <a:r>
              <a:rPr lang="pt-BR" sz="1600" u="sng" dirty="0">
                <a:latin typeface="AR CENA" panose="02000000000000000000" pitchFamily="2" charset="0"/>
              </a:rPr>
              <a:t>cogumelo</a:t>
            </a:r>
            <a:r>
              <a:rPr lang="pt-BR" sz="1600" dirty="0">
                <a:latin typeface="AR CENA" panose="02000000000000000000" pitchFamily="2" charset="0"/>
              </a:rPr>
              <a:t> vem do latim    que significa </a:t>
            </a:r>
            <a:r>
              <a:rPr lang="pt-BR" sz="1600" u="sng" dirty="0">
                <a:latin typeface="AR CENA" panose="02000000000000000000" pitchFamily="2" charset="0"/>
              </a:rPr>
              <a:t>vasilha de cozinha</a:t>
            </a:r>
            <a:r>
              <a:rPr lang="pt-BR" sz="1600" dirty="0"/>
              <a:t>.</a:t>
            </a:r>
          </a:p>
        </p:txBody>
      </p:sp>
      <p:sp>
        <p:nvSpPr>
          <p:cNvPr id="10" name="Seta para a direita 9">
            <a:hlinkClick r:id="" action="ppaction://hlinkshowjump?jump=nextslide"/>
          </p:cNvPr>
          <p:cNvSpPr/>
          <p:nvPr/>
        </p:nvSpPr>
        <p:spPr>
          <a:xfrm>
            <a:off x="8271846" y="5445493"/>
            <a:ext cx="2165733" cy="65509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032972" y="5076161"/>
            <a:ext cx="311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Aguarde aparecer a seta:</a:t>
            </a:r>
          </a:p>
        </p:txBody>
      </p:sp>
    </p:spTree>
    <p:extLst>
      <p:ext uri="{BB962C8B-B14F-4D97-AF65-F5344CB8AC3E}">
        <p14:creationId xmlns:p14="http://schemas.microsoft.com/office/powerpoint/2010/main" val="12486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" y="-40341"/>
            <a:ext cx="1217980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t="21355" r="53791" b="31726"/>
          <a:stretch/>
        </p:blipFill>
        <p:spPr>
          <a:xfrm>
            <a:off x="728443" y="3383077"/>
            <a:ext cx="2798034" cy="33322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92400" y="832535"/>
            <a:ext cx="795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>
                <a:solidFill>
                  <a:schemeClr val="bg1"/>
                </a:solidFill>
                <a:latin typeface="AR CENA" panose="02000000000000000000" pitchFamily="2" charset="0"/>
              </a:rPr>
              <a:t>  Agora você verá o nome das estruturas que formam um cogumelo! </a:t>
            </a:r>
          </a:p>
        </p:txBody>
      </p:sp>
      <p:sp>
        <p:nvSpPr>
          <p:cNvPr id="6" name="Seta para a direita 5">
            <a:hlinkClick r:id="rId4" action="ppaction://hlinksldjump"/>
          </p:cNvPr>
          <p:cNvSpPr/>
          <p:nvPr/>
        </p:nvSpPr>
        <p:spPr>
          <a:xfrm>
            <a:off x="7366000" y="4887980"/>
            <a:ext cx="2209800" cy="1636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/>
                </a:solidFill>
              </a:rPr>
              <a:t>Iniciar</a:t>
            </a:r>
          </a:p>
        </p:txBody>
      </p:sp>
    </p:spTree>
    <p:extLst>
      <p:ext uri="{BB962C8B-B14F-4D97-AF65-F5344CB8AC3E}">
        <p14:creationId xmlns:p14="http://schemas.microsoft.com/office/powerpoint/2010/main" val="42762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5" r="29595"/>
          <a:stretch/>
        </p:blipFill>
        <p:spPr>
          <a:xfrm>
            <a:off x="3500573" y="432673"/>
            <a:ext cx="4881093" cy="5565787"/>
          </a:xfrm>
          <a:prstGeom prst="rect">
            <a:avLst/>
          </a:prstGeom>
        </p:spPr>
      </p:pic>
      <p:cxnSp>
        <p:nvCxnSpPr>
          <p:cNvPr id="7" name="Conector de seta reta 6">
            <a:hlinkClick r:id="rId3" action="ppaction://hlinksldjump"/>
          </p:cNvPr>
          <p:cNvCxnSpPr/>
          <p:nvPr/>
        </p:nvCxnSpPr>
        <p:spPr>
          <a:xfrm>
            <a:off x="7892562" y="1291194"/>
            <a:ext cx="8839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hlinkClick r:id="rId4" action="ppaction://hlinksldjump"/>
          </p:cNvPr>
          <p:cNvCxnSpPr/>
          <p:nvPr/>
        </p:nvCxnSpPr>
        <p:spPr>
          <a:xfrm>
            <a:off x="7550627" y="2748764"/>
            <a:ext cx="8839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hlinkClick r:id="rId5" action="ppaction://hlinksldjump"/>
          </p:cNvPr>
          <p:cNvCxnSpPr/>
          <p:nvPr/>
        </p:nvCxnSpPr>
        <p:spPr>
          <a:xfrm>
            <a:off x="6548902" y="3805415"/>
            <a:ext cx="8839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hlinkClick r:id="rId6" action="ppaction://hlinksldjump"/>
          </p:cNvPr>
          <p:cNvCxnSpPr/>
          <p:nvPr/>
        </p:nvCxnSpPr>
        <p:spPr>
          <a:xfrm flipH="1">
            <a:off x="3989127" y="4689297"/>
            <a:ext cx="945665" cy="261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hlinkClick r:id="rId7" action="ppaction://hlinksldjump"/>
          </p:cNvPr>
          <p:cNvCxnSpPr/>
          <p:nvPr/>
        </p:nvCxnSpPr>
        <p:spPr>
          <a:xfrm flipV="1">
            <a:off x="6863139" y="5701352"/>
            <a:ext cx="1269216" cy="381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hlinkClick r:id="rId8" action="ppaction://hlinksldjump"/>
          </p:cNvPr>
          <p:cNvCxnSpPr/>
          <p:nvPr/>
        </p:nvCxnSpPr>
        <p:spPr>
          <a:xfrm flipH="1" flipV="1">
            <a:off x="3641482" y="2977131"/>
            <a:ext cx="1085365" cy="119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837266" y="1027906"/>
            <a:ext cx="357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 CENA" panose="02000000000000000000" pitchFamily="2" charset="0"/>
              </a:rPr>
              <a:t>Chapéu ou píleo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81666" y="2497495"/>
            <a:ext cx="301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Parte inferior do chapéu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85816" y="3586624"/>
            <a:ext cx="250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 CENA" panose="02000000000000000000" pitchFamily="2" charset="0"/>
              </a:rPr>
              <a:t>Pé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812388" y="2666772"/>
            <a:ext cx="78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 CENA" panose="02000000000000000000" pitchFamily="2" charset="0"/>
              </a:rPr>
              <a:t>Anel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884293" y="4445657"/>
            <a:ext cx="113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 CENA" panose="02000000000000000000" pitchFamily="2" charset="0"/>
              </a:rPr>
              <a:t>Volva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41741" y="5413685"/>
            <a:ext cx="162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 CENA" panose="02000000000000000000" pitchFamily="2" charset="0"/>
              </a:rPr>
              <a:t>Micélio</a:t>
            </a:r>
          </a:p>
        </p:txBody>
      </p:sp>
      <p:sp>
        <p:nvSpPr>
          <p:cNvPr id="17" name="Chave esquerda 16">
            <a:hlinkClick r:id="rId9" action="ppaction://hlinksldjump"/>
          </p:cNvPr>
          <p:cNvSpPr/>
          <p:nvPr/>
        </p:nvSpPr>
        <p:spPr>
          <a:xfrm>
            <a:off x="1583140" y="804920"/>
            <a:ext cx="2058342" cy="4448080"/>
          </a:xfrm>
          <a:prstGeom prst="leftBrace">
            <a:avLst>
              <a:gd name="adj1" fmla="val 8333"/>
              <a:gd name="adj2" fmla="val 5153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63275" y="2284633"/>
            <a:ext cx="1661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 CENA" panose="02000000000000000000" pitchFamily="2" charset="0"/>
              </a:rPr>
              <a:t>Corpo de</a:t>
            </a:r>
          </a:p>
          <a:p>
            <a:r>
              <a:rPr lang="pt-BR" sz="2800" dirty="0">
                <a:solidFill>
                  <a:schemeClr val="bg1"/>
                </a:solidFill>
                <a:latin typeface="AR CENA" panose="02000000000000000000" pitchFamily="2" charset="0"/>
              </a:rPr>
              <a:t> frutificação</a:t>
            </a:r>
          </a:p>
        </p:txBody>
      </p:sp>
      <p:sp>
        <p:nvSpPr>
          <p:cNvPr id="19" name="Divisa 18">
            <a:hlinkClick r:id="rId10" action="ppaction://hlinksldjump"/>
          </p:cNvPr>
          <p:cNvSpPr/>
          <p:nvPr/>
        </p:nvSpPr>
        <p:spPr>
          <a:xfrm>
            <a:off x="10424567" y="5972638"/>
            <a:ext cx="1467077" cy="524870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Seguir</a:t>
            </a:r>
          </a:p>
        </p:txBody>
      </p:sp>
      <p:sp>
        <p:nvSpPr>
          <p:cNvPr id="22" name="Triângulo isósceles 21"/>
          <p:cNvSpPr/>
          <p:nvPr/>
        </p:nvSpPr>
        <p:spPr>
          <a:xfrm>
            <a:off x="4622725" y="4652441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/>
          <p:cNvSpPr/>
          <p:nvPr/>
        </p:nvSpPr>
        <p:spPr>
          <a:xfrm>
            <a:off x="5162873" y="4652441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/>
          <p:cNvSpPr/>
          <p:nvPr/>
        </p:nvSpPr>
        <p:spPr>
          <a:xfrm>
            <a:off x="5806073" y="4629387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/>
          <p:cNvSpPr/>
          <p:nvPr/>
        </p:nvSpPr>
        <p:spPr>
          <a:xfrm>
            <a:off x="6265749" y="4657336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/>
          <p:cNvSpPr/>
          <p:nvPr/>
        </p:nvSpPr>
        <p:spPr>
          <a:xfrm>
            <a:off x="4980662" y="4653005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/>
          <p:cNvSpPr/>
          <p:nvPr/>
        </p:nvSpPr>
        <p:spPr>
          <a:xfrm>
            <a:off x="6011752" y="4640914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>
            <a:off x="5465298" y="4652441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>
            <a:off x="4531633" y="4685196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/>
          <p:cNvSpPr/>
          <p:nvPr/>
        </p:nvSpPr>
        <p:spPr>
          <a:xfrm>
            <a:off x="5123587" y="4684632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>
            <a:off x="5714981" y="4669404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>
            <a:off x="6199656" y="4669585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>
            <a:off x="5314464" y="4543294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isósceles 33"/>
          <p:cNvSpPr/>
          <p:nvPr/>
        </p:nvSpPr>
        <p:spPr>
          <a:xfrm>
            <a:off x="5669405" y="4609818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riângulo isósceles 34"/>
          <p:cNvSpPr/>
          <p:nvPr/>
        </p:nvSpPr>
        <p:spPr>
          <a:xfrm>
            <a:off x="6376239" y="4637598"/>
            <a:ext cx="792084" cy="794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60153" y="70427"/>
            <a:ext cx="2698302" cy="5847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 CENA" panose="02000000000000000000" pitchFamily="2" charset="0"/>
              </a:rPr>
              <a:t>Clique nas setas!</a:t>
            </a:r>
          </a:p>
        </p:txBody>
      </p:sp>
    </p:spTree>
    <p:extLst>
      <p:ext uri="{BB962C8B-B14F-4D97-AF65-F5344CB8AC3E}">
        <p14:creationId xmlns:p14="http://schemas.microsoft.com/office/powerpoint/2010/main" val="36152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88900"/>
            <a:ext cx="12192000" cy="6946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36042" y="840939"/>
            <a:ext cx="7519916" cy="33239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solidFill>
                  <a:schemeClr val="bg1"/>
                </a:solidFill>
                <a:latin typeface="AR CENA" panose="02000000000000000000" pitchFamily="2" charset="0"/>
              </a:rPr>
              <a:t>     </a:t>
            </a:r>
            <a:r>
              <a:rPr lang="pt-BR" sz="5000" dirty="0">
                <a:solidFill>
                  <a:schemeClr val="bg1"/>
                </a:solidFill>
                <a:latin typeface="AR CENA" panose="02000000000000000000" pitchFamily="2" charset="0"/>
              </a:rPr>
              <a:t>Chapéu ou píleo:</a:t>
            </a:r>
          </a:p>
          <a:p>
            <a:pPr algn="just"/>
            <a:r>
              <a:rPr lang="pt-BR" sz="5000" dirty="0">
                <a:solidFill>
                  <a:schemeClr val="bg1"/>
                </a:solidFill>
                <a:latin typeface="AR CENA" panose="02000000000000000000" pitchFamily="2" charset="0"/>
              </a:rPr>
              <a:t>  Pode ter diversas formas e cores, alguns podem ter escamas.</a:t>
            </a:r>
            <a:endParaRPr lang="pt-BR" sz="5000" dirty="0"/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6373504" y="5581934"/>
            <a:ext cx="2088108" cy="6687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3476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4783" y="1382237"/>
            <a:ext cx="7933330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AR CENA" panose="02000000000000000000" pitchFamily="2" charset="0"/>
              </a:rPr>
              <a:t>     </a:t>
            </a:r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Parte inferior do chapéu: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Pode ser em formato diversos e é nesta parte do cogumelo aonde se localizam os esporos necessário para a reprodução</a:t>
            </a:r>
            <a:r>
              <a:rPr lang="pt-BR" sz="4400" dirty="0">
                <a:solidFill>
                  <a:schemeClr val="bg1"/>
                </a:solidFill>
                <a:latin typeface="AR CENA" panose="02000000000000000000" pitchFamily="2" charset="0"/>
              </a:rPr>
              <a:t>. </a:t>
            </a: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6184900" y="5207000"/>
            <a:ext cx="2628900" cy="977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2" t="8368" r="25712" b="22683"/>
          <a:stretch/>
        </p:blipFill>
        <p:spPr>
          <a:xfrm rot="718094">
            <a:off x="8321898" y="-258292"/>
            <a:ext cx="3721995" cy="26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88900"/>
            <a:ext cx="12192000" cy="6946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38232" y="632120"/>
            <a:ext cx="7519917" cy="4001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Anel: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Ele não faz parte do pé do cogumelo, quando o chapéu se abre, esse anel se rompe, porém algumas vezes ele ainda fica aderido no cogumelo</a:t>
            </a:r>
            <a:r>
              <a:rPr lang="pt-BR" sz="5400" dirty="0">
                <a:solidFill>
                  <a:schemeClr val="bg1"/>
                </a:solidFill>
                <a:latin typeface="AR CENA" panose="02000000000000000000" pitchFamily="2" charset="0"/>
              </a:rPr>
              <a:t>. </a:t>
            </a: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9294125" y="5912315"/>
            <a:ext cx="2059675" cy="7438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9937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142544"/>
            <a:ext cx="12192000" cy="7000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78424" y="1173708"/>
            <a:ext cx="9430603" cy="27699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Pé: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 CENA" panose="02000000000000000000" pitchFamily="2" charset="0"/>
              </a:rPr>
              <a:t>Ele pode ser ausente ou presente em um cogumelo, tem diversas formas e tamanhos</a:t>
            </a:r>
            <a:r>
              <a:rPr lang="pt-BR" sz="5400" dirty="0">
                <a:solidFill>
                  <a:schemeClr val="bg1"/>
                </a:solidFill>
                <a:latin typeface="AR CENA" panose="02000000000000000000" pitchFamily="2" charset="0"/>
              </a:rPr>
              <a:t>.</a:t>
            </a:r>
            <a:endParaRPr lang="pt-BR" sz="2800" dirty="0"/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7315200" y="5398611"/>
            <a:ext cx="2129051" cy="8325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5826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616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 CENA</vt:lpstr>
      <vt:lpstr>AR ESSENCE</vt:lpstr>
      <vt:lpstr>AR JULIAN</vt:lpstr>
      <vt:lpstr>Arial</vt:lpstr>
      <vt:lpstr>Calibri</vt:lpstr>
      <vt:lpstr>Calibri Light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Isso é a volva!</vt:lpstr>
      <vt:lpstr>2. O cogumelo é constituído por células chamadas de?</vt:lpstr>
      <vt:lpstr>Apresentação do PowerPoint</vt:lpstr>
      <vt:lpstr>Apresentação do PowerPoint</vt:lpstr>
      <vt:lpstr>Como assim um  cogumelo só possui  uma célula???????????</vt:lpstr>
      <vt:lpstr>Apresentação do PowerPoint</vt:lpstr>
      <vt:lpstr>Apresentação do PowerPoint</vt:lpstr>
      <vt:lpstr>Autoria:</vt:lpstr>
      <vt:lpstr>Autoria:</vt:lpstr>
      <vt:lpstr>Instruções: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Kamille</dc:creator>
  <cp:lastModifiedBy>Avaliador</cp:lastModifiedBy>
  <cp:revision>60</cp:revision>
  <dcterms:created xsi:type="dcterms:W3CDTF">2018-10-01T18:03:42Z</dcterms:created>
  <dcterms:modified xsi:type="dcterms:W3CDTF">2019-12-30T14:09:12Z</dcterms:modified>
</cp:coreProperties>
</file>