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Neto" userId="db8e1b74d95534f2" providerId="LiveId" clId="{DCB1DD02-3099-4338-8C91-EA716B5F6E8F}"/>
    <pc:docChg chg="modSld">
      <pc:chgData name="Helena Neto" userId="db8e1b74d95534f2" providerId="LiveId" clId="{DCB1DD02-3099-4338-8C91-EA716B5F6E8F}" dt="2019-12-30T13:34:55.899" v="19" actId="20577"/>
      <pc:docMkLst>
        <pc:docMk/>
      </pc:docMkLst>
      <pc:sldChg chg="modSp">
        <pc:chgData name="Helena Neto" userId="db8e1b74d95534f2" providerId="LiveId" clId="{DCB1DD02-3099-4338-8C91-EA716B5F6E8F}" dt="2019-12-30T13:34:55.899" v="19" actId="20577"/>
        <pc:sldMkLst>
          <pc:docMk/>
          <pc:sldMk cId="19803893" sldId="265"/>
        </pc:sldMkLst>
        <pc:spChg chg="mod">
          <ac:chgData name="Helena Neto" userId="db8e1b74d95534f2" providerId="LiveId" clId="{DCB1DD02-3099-4338-8C91-EA716B5F6E8F}" dt="2019-12-30T13:34:55.899" v="19" actId="20577"/>
          <ac:spMkLst>
            <pc:docMk/>
            <pc:sldMk cId="19803893" sldId="26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quimica/mistura-solucoes-sem-reacoes-quimicas.htm" TargetMode="External"/><Relationship Id="rId2" Type="http://schemas.openxmlformats.org/officeDocument/2006/relationships/hyperlink" Target="https://www.todamateria.com.br/solucoes-quimic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ixa para cima 2"/>
          <p:cNvSpPr/>
          <p:nvPr/>
        </p:nvSpPr>
        <p:spPr>
          <a:xfrm>
            <a:off x="1143001" y="1301206"/>
            <a:ext cx="10119794" cy="2522649"/>
          </a:xfrm>
          <a:prstGeom prst="ribbon2">
            <a:avLst>
              <a:gd name="adj1" fmla="val 16667"/>
              <a:gd name="adj2" fmla="val 6383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611" y="-298994"/>
            <a:ext cx="8676222" cy="3200400"/>
          </a:xfrm>
        </p:spPr>
        <p:txBody>
          <a:bodyPr/>
          <a:lstStyle/>
          <a:p>
            <a:r>
              <a:rPr lang="pt-BR" dirty="0"/>
              <a:t>Soluções químicas</a:t>
            </a:r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3634993" y="4819135"/>
            <a:ext cx="1902940" cy="93911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Instruções</a:t>
            </a:r>
          </a:p>
        </p:txBody>
      </p:sp>
      <p:sp>
        <p:nvSpPr>
          <p:cNvPr id="6" name="Retângulo de cantos arredondados 5">
            <a:hlinkClick r:id="rId3" action="ppaction://hlinksldjump"/>
          </p:cNvPr>
          <p:cNvSpPr/>
          <p:nvPr/>
        </p:nvSpPr>
        <p:spPr>
          <a:xfrm>
            <a:off x="6524403" y="4819135"/>
            <a:ext cx="1902940" cy="93911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Jogar </a:t>
            </a:r>
          </a:p>
        </p:txBody>
      </p:sp>
      <p:sp>
        <p:nvSpPr>
          <p:cNvPr id="7" name="Retângulo de cantos arredondados 6">
            <a:hlinkClick r:id="rId4" action="ppaction://hlinksldjump"/>
          </p:cNvPr>
          <p:cNvSpPr/>
          <p:nvPr/>
        </p:nvSpPr>
        <p:spPr>
          <a:xfrm>
            <a:off x="9359854" y="4819135"/>
            <a:ext cx="1902940" cy="9391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Referências </a:t>
            </a:r>
          </a:p>
        </p:txBody>
      </p:sp>
      <p:sp>
        <p:nvSpPr>
          <p:cNvPr id="8" name="Retângulo de cantos arredondados 7">
            <a:hlinkClick r:id="rId5" action="ppaction://hlinksldjump"/>
          </p:cNvPr>
          <p:cNvSpPr/>
          <p:nvPr/>
        </p:nvSpPr>
        <p:spPr>
          <a:xfrm>
            <a:off x="799542" y="4819135"/>
            <a:ext cx="1902940" cy="93911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189928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tx1"/>
                </a:solidFill>
              </a:rPr>
              <a:t>Soluto + solvente = solução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30151" y="3452961"/>
            <a:ext cx="1902940" cy="93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supersaturada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745090" y="2707030"/>
            <a:ext cx="1902940" cy="93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saturada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660029" y="3452961"/>
            <a:ext cx="1902940" cy="93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insaturada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0862" y="4999345"/>
            <a:ext cx="11087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OpenSans"/>
              </a:rPr>
              <a:t>solução com a quantidade máxima de soluto totalmente dissolvido pelo solvente. Se mais soluto for acrescentado, o excesso acumula-se formando um corpo de fundo</a:t>
            </a:r>
            <a:r>
              <a:rPr lang="pt-BR" sz="2400" dirty="0">
                <a:latin typeface="OpenSans"/>
              </a:rPr>
              <a:t>.</a:t>
            </a:r>
            <a:endParaRPr lang="pt-BR" sz="2400" dirty="0"/>
          </a:p>
        </p:txBody>
      </p:sp>
      <p:sp>
        <p:nvSpPr>
          <p:cNvPr id="8" name="Rosca 7"/>
          <p:cNvSpPr/>
          <p:nvPr/>
        </p:nvSpPr>
        <p:spPr>
          <a:xfrm>
            <a:off x="5248885" y="3646144"/>
            <a:ext cx="895350" cy="895350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Mais 9"/>
          <p:cNvSpPr/>
          <p:nvPr/>
        </p:nvSpPr>
        <p:spPr>
          <a:xfrm rot="2716256">
            <a:off x="1951895" y="2164816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ais 10"/>
          <p:cNvSpPr/>
          <p:nvPr/>
        </p:nvSpPr>
        <p:spPr>
          <a:xfrm rot="2716256">
            <a:off x="8061732" y="2206480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2">
            <a:hlinkClick r:id="rId2" action="ppaction://hlinksldjump"/>
          </p:cNvPr>
          <p:cNvSpPr/>
          <p:nvPr/>
        </p:nvSpPr>
        <p:spPr>
          <a:xfrm>
            <a:off x="10248900" y="3121870"/>
            <a:ext cx="1695450" cy="127020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Questão 4</a:t>
            </a:r>
          </a:p>
        </p:txBody>
      </p:sp>
    </p:spTree>
    <p:extLst>
      <p:ext uri="{BB962C8B-B14F-4D97-AF65-F5344CB8AC3E}">
        <p14:creationId xmlns:p14="http://schemas.microsoft.com/office/powerpoint/2010/main" val="12116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Soluções Insaturadas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03043" y="2514601"/>
            <a:ext cx="2166284" cy="2597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 </a:t>
            </a:r>
            <a:r>
              <a:rPr lang="pt-BR" sz="1600" dirty="0"/>
              <a:t> esse tipo de solução contém menor quantidade de soluto</a:t>
            </a:r>
            <a:r>
              <a:rPr lang="pt-BR" sz="1200" dirty="0"/>
              <a:t>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987803" y="2514601"/>
            <a:ext cx="2098797" cy="2597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são soluções instáveis, nas quais a quantidade de soluto excede a capacidade de solubilidade do solvente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291052" y="2514601"/>
            <a:ext cx="2203766" cy="2597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solução com a quantidade máxima de soluto totalmente dissolvido pelo solvente. Se mais soluto for acrescentado, o excesso acumula-se formando um corpo de fundo.</a:t>
            </a:r>
          </a:p>
        </p:txBody>
      </p:sp>
      <p:sp>
        <p:nvSpPr>
          <p:cNvPr id="8" name="Rosca 7"/>
          <p:cNvSpPr/>
          <p:nvPr/>
        </p:nvSpPr>
        <p:spPr>
          <a:xfrm>
            <a:off x="2438510" y="5112326"/>
            <a:ext cx="895350" cy="895350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ais 8"/>
          <p:cNvSpPr/>
          <p:nvPr/>
        </p:nvSpPr>
        <p:spPr>
          <a:xfrm rot="2716256">
            <a:off x="8802385" y="4962008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ais 9"/>
          <p:cNvSpPr/>
          <p:nvPr/>
        </p:nvSpPr>
        <p:spPr>
          <a:xfrm rot="2716256">
            <a:off x="5495098" y="4962009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2">
            <a:hlinkClick r:id="rId2" action="ppaction://hlinksldjump"/>
          </p:cNvPr>
          <p:cNvSpPr/>
          <p:nvPr/>
        </p:nvSpPr>
        <p:spPr>
          <a:xfrm>
            <a:off x="10494818" y="6007676"/>
            <a:ext cx="1563833" cy="7169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Questão 5</a:t>
            </a:r>
          </a:p>
        </p:txBody>
      </p:sp>
    </p:spTree>
    <p:extLst>
      <p:ext uri="{BB962C8B-B14F-4D97-AF65-F5344CB8AC3E}">
        <p14:creationId xmlns:p14="http://schemas.microsoft.com/office/powerpoint/2010/main" val="4185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" y="609600"/>
            <a:ext cx="11487150" cy="1905000"/>
          </a:xfrm>
        </p:spPr>
        <p:txBody>
          <a:bodyPr>
            <a:noAutofit/>
          </a:bodyPr>
          <a:lstStyle/>
          <a:p>
            <a:pPr algn="just" fontAlgn="base"/>
            <a:r>
              <a:rPr lang="pt-BR" sz="2400" dirty="0">
                <a:solidFill>
                  <a:schemeClr val="tx1"/>
                </a:solidFill>
                <a:effectLst/>
              </a:rPr>
              <a:t>_______________ é a propriedade física das substâncias de se dissolverem, ou não, em um determinado solvente.</a:t>
            </a:r>
            <a:br>
              <a:rPr lang="pt-BR" sz="2400" dirty="0">
                <a:solidFill>
                  <a:schemeClr val="tx1"/>
                </a:solidFill>
                <a:effectLst/>
              </a:rPr>
            </a:br>
            <a:r>
              <a:rPr lang="pt-BR" sz="2400" dirty="0">
                <a:solidFill>
                  <a:schemeClr val="tx1"/>
                </a:solidFill>
                <a:effectLst/>
              </a:rPr>
              <a:t>_______________ representa a capacidade máxima do soluto de se dissolver em uma determinada quantidade de solvente. Isso conforme as condições de temperatura e pressão.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799553" y="2983780"/>
            <a:ext cx="1902940" cy="93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Reatividade</a:t>
            </a:r>
          </a:p>
          <a:p>
            <a:pPr algn="ctr"/>
            <a:r>
              <a:rPr lang="pt-BR" dirty="0"/>
              <a:t>E</a:t>
            </a:r>
          </a:p>
          <a:p>
            <a:pPr algn="ctr"/>
            <a:r>
              <a:rPr lang="pt-BR" dirty="0"/>
              <a:t>solubilidade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631842" y="3922894"/>
            <a:ext cx="1913457" cy="1410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Solubilidade</a:t>
            </a:r>
          </a:p>
          <a:p>
            <a:pPr algn="ctr"/>
            <a:r>
              <a:rPr lang="pt-BR" dirty="0"/>
              <a:t>E</a:t>
            </a:r>
          </a:p>
          <a:p>
            <a:pPr algn="ctr"/>
            <a:r>
              <a:rPr lang="pt-BR" dirty="0"/>
              <a:t>Coeficiente de solubilidade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723328" y="4394079"/>
            <a:ext cx="1902940" cy="93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Soluto e solvente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443712" y="2983780"/>
            <a:ext cx="1902940" cy="93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Solubilidade</a:t>
            </a:r>
          </a:p>
          <a:p>
            <a:pPr algn="ctr"/>
            <a:r>
              <a:rPr lang="pt-BR" dirty="0"/>
              <a:t>E</a:t>
            </a:r>
          </a:p>
          <a:p>
            <a:pPr algn="ctr"/>
            <a:r>
              <a:rPr lang="pt-BR" dirty="0"/>
              <a:t>supersaturada</a:t>
            </a:r>
          </a:p>
        </p:txBody>
      </p:sp>
      <p:sp>
        <p:nvSpPr>
          <p:cNvPr id="8" name="Rosca 7"/>
          <p:cNvSpPr/>
          <p:nvPr/>
        </p:nvSpPr>
        <p:spPr>
          <a:xfrm>
            <a:off x="4140895" y="2771072"/>
            <a:ext cx="895350" cy="895350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Mais 10"/>
          <p:cNvSpPr/>
          <p:nvPr/>
        </p:nvSpPr>
        <p:spPr>
          <a:xfrm rot="2716256">
            <a:off x="7195276" y="5124278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ais 11"/>
          <p:cNvSpPr/>
          <p:nvPr/>
        </p:nvSpPr>
        <p:spPr>
          <a:xfrm rot="2716256">
            <a:off x="9915660" y="3884389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ais 12"/>
          <p:cNvSpPr/>
          <p:nvPr/>
        </p:nvSpPr>
        <p:spPr>
          <a:xfrm rot="2716256">
            <a:off x="1150260" y="3908822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2">
            <a:hlinkClick r:id="rId2" action="ppaction://hlinksldjump"/>
          </p:cNvPr>
          <p:cNvSpPr/>
          <p:nvPr/>
        </p:nvSpPr>
        <p:spPr>
          <a:xfrm>
            <a:off x="9886950" y="5399458"/>
            <a:ext cx="1847850" cy="151079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Questão 6</a:t>
            </a:r>
          </a:p>
        </p:txBody>
      </p:sp>
    </p:spTree>
    <p:extLst>
      <p:ext uri="{BB962C8B-B14F-4D97-AF65-F5344CB8AC3E}">
        <p14:creationId xmlns:p14="http://schemas.microsoft.com/office/powerpoint/2010/main" val="19779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sel 4"/>
          <p:cNvSpPr/>
          <p:nvPr/>
        </p:nvSpPr>
        <p:spPr>
          <a:xfrm>
            <a:off x="1288472" y="2701636"/>
            <a:ext cx="10016837" cy="20158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472" y="2757054"/>
            <a:ext cx="9905998" cy="1905000"/>
          </a:xfrm>
        </p:spPr>
        <p:txBody>
          <a:bodyPr/>
          <a:lstStyle/>
          <a:p>
            <a:pPr algn="ctr"/>
            <a:r>
              <a:rPr lang="pt-BR" dirty="0"/>
              <a:t>Parabéns!!! </a:t>
            </a:r>
          </a:p>
        </p:txBody>
      </p:sp>
    </p:spTree>
    <p:extLst>
      <p:ext uri="{BB962C8B-B14F-4D97-AF65-F5344CB8AC3E}">
        <p14:creationId xmlns:p14="http://schemas.microsoft.com/office/powerpoint/2010/main" val="28625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7982219" y="3179801"/>
            <a:ext cx="2644346" cy="12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Mistura de soluções de solutos diferentes </a:t>
            </a:r>
          </a:p>
        </p:txBody>
      </p:sp>
      <p:sp>
        <p:nvSpPr>
          <p:cNvPr id="7" name="Nuvem 6"/>
          <p:cNvSpPr/>
          <p:nvPr/>
        </p:nvSpPr>
        <p:spPr>
          <a:xfrm>
            <a:off x="6256638" y="1515759"/>
            <a:ext cx="2990335" cy="14580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Mistura de soluções</a:t>
            </a:r>
          </a:p>
        </p:txBody>
      </p:sp>
      <p:sp>
        <p:nvSpPr>
          <p:cNvPr id="9" name="Nuvem 8"/>
          <p:cNvSpPr/>
          <p:nvPr/>
        </p:nvSpPr>
        <p:spPr>
          <a:xfrm>
            <a:off x="4180703" y="255372"/>
            <a:ext cx="2990335" cy="14580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Soluções químicas 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luxograma: Terminação 9"/>
          <p:cNvSpPr/>
          <p:nvPr/>
        </p:nvSpPr>
        <p:spPr>
          <a:xfrm>
            <a:off x="7982219" y="205944"/>
            <a:ext cx="3041780" cy="11038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Concentração (Comum, Molar, em Título e PPM) 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5107459" y="3179801"/>
            <a:ext cx="2644346" cy="121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Mistura de soluções de mesmo soluto 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redondar Retângulo em um Canto Diagonal 11"/>
          <p:cNvSpPr/>
          <p:nvPr/>
        </p:nvSpPr>
        <p:spPr>
          <a:xfrm>
            <a:off x="8430044" y="4900872"/>
            <a:ext cx="2227384" cy="1359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Que reagem entre si 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Arredondar Retângulo em um Canto Diagonal 12"/>
          <p:cNvSpPr/>
          <p:nvPr/>
        </p:nvSpPr>
        <p:spPr>
          <a:xfrm>
            <a:off x="5754835" y="4994030"/>
            <a:ext cx="2227384" cy="1359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t>Que não reagem entre si 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Nuvem 13"/>
          <p:cNvSpPr/>
          <p:nvPr/>
        </p:nvSpPr>
        <p:spPr>
          <a:xfrm>
            <a:off x="1305697" y="1509736"/>
            <a:ext cx="2990335" cy="14580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</a:rPr>
              <a:t>Diluíção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 de soluções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</a:rPr>
              <a:t>Ca.Va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</a:rPr>
              <a:t>Cd.Vd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3546706" y="1264506"/>
            <a:ext cx="945134" cy="55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7035256" y="673754"/>
            <a:ext cx="1082746" cy="41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6567775" y="1264506"/>
            <a:ext cx="487934" cy="55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6669224" y="2716266"/>
            <a:ext cx="945134" cy="55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8422044" y="2649571"/>
            <a:ext cx="559064" cy="685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9304392" y="4310918"/>
            <a:ext cx="487934" cy="57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7369703" y="4347032"/>
            <a:ext cx="945134" cy="55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eta para a esquerda 27">
            <a:hlinkClick r:id="rId2" action="ppaction://hlinksldjump"/>
          </p:cNvPr>
          <p:cNvSpPr/>
          <p:nvPr/>
        </p:nvSpPr>
        <p:spPr>
          <a:xfrm>
            <a:off x="1711569" y="5259845"/>
            <a:ext cx="1089295" cy="1094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2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vem 6"/>
          <p:cNvSpPr/>
          <p:nvPr/>
        </p:nvSpPr>
        <p:spPr>
          <a:xfrm>
            <a:off x="3969327" y="374073"/>
            <a:ext cx="4364182" cy="2140527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jogar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0013" y="2167581"/>
            <a:ext cx="9905998" cy="3124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O </a:t>
            </a:r>
            <a:r>
              <a:rPr lang="pt-BR" sz="2800" dirty="0" err="1">
                <a:solidFill>
                  <a:schemeClr val="tx1"/>
                </a:solidFill>
              </a:rPr>
              <a:t>quizz</a:t>
            </a:r>
            <a:r>
              <a:rPr lang="pt-BR" sz="2800" dirty="0">
                <a:solidFill>
                  <a:schemeClr val="tx1"/>
                </a:solidFill>
              </a:rPr>
              <a:t> funciona da seguinte forma: cada pergunta tem algumas alternativas e apenas uma delas é a correta. Você deve clicar na alternativa correta para que possa seguir em frente no </a:t>
            </a:r>
            <a:r>
              <a:rPr lang="pt-BR" sz="2800" dirty="0" err="1">
                <a:solidFill>
                  <a:schemeClr val="tx1"/>
                </a:solidFill>
              </a:rPr>
              <a:t>quizz</a:t>
            </a:r>
            <a:r>
              <a:rPr lang="pt-BR" sz="2800" dirty="0">
                <a:solidFill>
                  <a:schemeClr val="tx1"/>
                </a:solidFill>
              </a:rPr>
              <a:t>, caso você erre, será direcionado a tela da questão para refaze-la.</a:t>
            </a:r>
          </a:p>
        </p:txBody>
      </p:sp>
      <p:sp>
        <p:nvSpPr>
          <p:cNvPr id="4" name="Seta para a esquerda 3">
            <a:hlinkClick r:id="rId2" action="ppaction://hlinksldjump"/>
          </p:cNvPr>
          <p:cNvSpPr/>
          <p:nvPr/>
        </p:nvSpPr>
        <p:spPr>
          <a:xfrm>
            <a:off x="5167655" y="4944762"/>
            <a:ext cx="1853513" cy="112446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73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Preparação 4"/>
          <p:cNvSpPr/>
          <p:nvPr/>
        </p:nvSpPr>
        <p:spPr>
          <a:xfrm>
            <a:off x="4094018" y="166256"/>
            <a:ext cx="3782291" cy="1654306"/>
          </a:xfrm>
          <a:prstGeom prst="flowChartPreparat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-84439"/>
            <a:ext cx="9905998" cy="1905000"/>
          </a:xfrm>
        </p:spPr>
        <p:txBody>
          <a:bodyPr/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2164" y="2406591"/>
            <a:ext cx="9905998" cy="312420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TODA MATERIA.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Soluções químicas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Disponível em: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https://www.todamateria.com.br/solucoes-quimicas/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Acesso em 22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2019.</a:t>
            </a: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BRASIL ESCOLA.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Misturas de soluções sem reação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Disponível em: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https://brasilescola.uol.com.br/quimica/mistura-solucoes-sem-reacoes-quimicas.htm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Acesso em: 22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2019.</a:t>
            </a: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5167654" y="5536531"/>
            <a:ext cx="1853513" cy="1124465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76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0B050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ho horizontal 5"/>
          <p:cNvSpPr/>
          <p:nvPr/>
        </p:nvSpPr>
        <p:spPr>
          <a:xfrm>
            <a:off x="5091545" y="0"/>
            <a:ext cx="2431473" cy="1037969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4408" y="214184"/>
            <a:ext cx="9905998" cy="42836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autoria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65112" y="718144"/>
            <a:ext cx="11717337" cy="5267581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Título: Soluções Químicas</a:t>
            </a:r>
          </a:p>
          <a:p>
            <a:pPr marL="285750" indent="-285750" algn="just"/>
            <a:r>
              <a:rPr lang="pt-BR" sz="2400" dirty="0">
                <a:solidFill>
                  <a:schemeClr val="tx1"/>
                </a:solidFill>
              </a:rPr>
              <a:t>Objetivo:  problematizar os conceitos de soluções químicas com o cotidiano dos alunos.</a:t>
            </a:r>
          </a:p>
          <a:p>
            <a:pPr marL="285750" indent="-285750" algn="just"/>
            <a:r>
              <a:rPr lang="pt-BR" sz="2400" dirty="0">
                <a:solidFill>
                  <a:schemeClr val="tx1"/>
                </a:solidFill>
              </a:rPr>
              <a:t>Componente curricular: 2º ano do Ensino Médio.</a:t>
            </a:r>
          </a:p>
          <a:p>
            <a:pPr marL="285750" indent="-285750" algn="just"/>
            <a:r>
              <a:rPr lang="pt-BR" sz="2400" dirty="0">
                <a:solidFill>
                  <a:schemeClr val="tx1"/>
                </a:solidFill>
              </a:rPr>
              <a:t>Conteúdo:  Soluções Químicas</a:t>
            </a:r>
          </a:p>
          <a:p>
            <a:pPr marL="285750" indent="-285750" algn="just"/>
            <a:r>
              <a:rPr lang="pt-BR" sz="2400" dirty="0">
                <a:solidFill>
                  <a:schemeClr val="tx1"/>
                </a:solidFill>
              </a:rPr>
              <a:t>Descrição da autora:  Tanise Cezar Fontana, acadêmica do Curso de Licenciatura em Química, Bolsista da CAPES do Programa Residência Pedagógica.</a:t>
            </a:r>
          </a:p>
          <a:p>
            <a:pPr marL="285750" indent="-285750" algn="just"/>
            <a:r>
              <a:rPr lang="pt-BR" sz="2400" dirty="0">
                <a:solidFill>
                  <a:schemeClr val="tx1"/>
                </a:solidFill>
              </a:rPr>
              <a:t>Orientadora: Maria Rosangela Silveira  Ramos; Helena Brum Neto.</a:t>
            </a:r>
          </a:p>
          <a:p>
            <a:pPr marL="285750" indent="-285750" algn="just"/>
            <a:r>
              <a:rPr lang="pt-BR" sz="2400" dirty="0">
                <a:solidFill>
                  <a:schemeClr val="tx1"/>
                </a:solidFill>
              </a:rPr>
              <a:t>País: Brasil</a:t>
            </a:r>
          </a:p>
          <a:p>
            <a:pPr marL="285750" indent="-285750" algn="just"/>
            <a:r>
              <a:rPr lang="pt-BR" sz="2400" dirty="0">
                <a:solidFill>
                  <a:schemeClr val="tx1"/>
                </a:solidFill>
              </a:rPr>
              <a:t>Instituição: Instituto Federal Farroupilha - Programa de Residência Pedagógica (Coordenação de Aperfeiçoamento de Pessoal de Nível Superior - CAPES).</a:t>
            </a:r>
          </a:p>
          <a:p>
            <a:pPr marL="285750" indent="-285750" algn="just"/>
            <a:r>
              <a:rPr lang="pt-BR" sz="2400" dirty="0">
                <a:solidFill>
                  <a:schemeClr val="tx1"/>
                </a:solidFill>
              </a:rPr>
              <a:t>Ano: 2019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9247910" y="5873157"/>
            <a:ext cx="1404647" cy="89361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4408" y="-203888"/>
            <a:ext cx="9905998" cy="1905000"/>
          </a:xfrm>
        </p:spPr>
        <p:txBody>
          <a:bodyPr/>
          <a:lstStyle/>
          <a:p>
            <a:pPr algn="ctr"/>
            <a:r>
              <a:rPr lang="pt-BR" dirty="0"/>
              <a:t>Misturas químicas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9616" y="2988738"/>
            <a:ext cx="9905998" cy="3124201"/>
          </a:xfrm>
        </p:spPr>
        <p:txBody>
          <a:bodyPr/>
          <a:lstStyle/>
          <a:p>
            <a:r>
              <a:rPr lang="pt-BR" dirty="0">
                <a:hlinkClick r:id="rId2" action="ppaction://hlinksldjump"/>
              </a:rPr>
              <a:t>Clique para saber mais!!</a:t>
            </a:r>
            <a:endParaRPr lang="pt-BR" dirty="0"/>
          </a:p>
        </p:txBody>
      </p:sp>
      <p:sp>
        <p:nvSpPr>
          <p:cNvPr id="4" name="Retângulo de cantos arredondados 3">
            <a:hlinkClick r:id="rId3" action="ppaction://hlinksldjump"/>
          </p:cNvPr>
          <p:cNvSpPr/>
          <p:nvPr/>
        </p:nvSpPr>
        <p:spPr>
          <a:xfrm>
            <a:off x="4928286" y="5644979"/>
            <a:ext cx="2051221" cy="11121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Questão 1 </a:t>
            </a:r>
          </a:p>
        </p:txBody>
      </p:sp>
      <p:sp>
        <p:nvSpPr>
          <p:cNvPr id="5" name="Retângulo 4">
            <a:hlinkClick r:id="rId4" action="ppaction://hlinksldjump"/>
          </p:cNvPr>
          <p:cNvSpPr/>
          <p:nvPr/>
        </p:nvSpPr>
        <p:spPr>
          <a:xfrm>
            <a:off x="1314408" y="2076398"/>
            <a:ext cx="4067904" cy="18246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Com reação</a:t>
            </a:r>
          </a:p>
        </p:txBody>
      </p:sp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6979507" y="2036008"/>
            <a:ext cx="4067904" cy="18246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Sem reação</a:t>
            </a:r>
          </a:p>
        </p:txBody>
      </p:sp>
    </p:spTree>
    <p:extLst>
      <p:ext uri="{BB962C8B-B14F-4D97-AF65-F5344CB8AC3E}">
        <p14:creationId xmlns:p14="http://schemas.microsoft.com/office/powerpoint/2010/main" val="3791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Sem reação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2001981"/>
            <a:ext cx="9905998" cy="4232564"/>
          </a:xfrm>
        </p:spPr>
        <p:txBody>
          <a:bodyPr>
            <a:normAutofit/>
          </a:bodyPr>
          <a:lstStyle/>
          <a:p>
            <a:pPr algn="just" fontAlgn="base"/>
            <a:r>
              <a:rPr lang="pt-BR" sz="2200" dirty="0">
                <a:effectLst/>
              </a:rPr>
              <a:t>Quando dois solutos diferentes entram em contato, existe a possibilidade de haver ou não uma reação química. Para saber se haverá ou não reação, basta conhecer os solutos de cada solução que está sendo misturada. </a:t>
            </a:r>
            <a:r>
              <a:rPr lang="pt-BR" sz="2200" b="1" dirty="0">
                <a:effectLst/>
              </a:rPr>
              <a:t>Se eles apresentarem o mesmo cátion ou o mesmo ânion, não haverá reação química</a:t>
            </a:r>
            <a:r>
              <a:rPr lang="pt-BR" sz="2200" dirty="0">
                <a:effectLst/>
              </a:rPr>
              <a:t>; caso contrário, haverá. Veja algumas combinações para exemplificar a ocorrência ou não de reação química:</a:t>
            </a:r>
          </a:p>
          <a:p>
            <a:pPr algn="just" fontAlgn="base"/>
            <a:r>
              <a:rPr lang="pt-BR" sz="2200" b="1" dirty="0" err="1">
                <a:effectLst/>
              </a:rPr>
              <a:t>NaCl</a:t>
            </a:r>
            <a:r>
              <a:rPr lang="pt-BR" sz="2200" b="1" dirty="0">
                <a:effectLst/>
              </a:rPr>
              <a:t> + Na</a:t>
            </a:r>
            <a:r>
              <a:rPr lang="pt-BR" sz="2200" b="1" baseline="-25000" dirty="0">
                <a:effectLst/>
              </a:rPr>
              <a:t>2</a:t>
            </a:r>
            <a:r>
              <a:rPr lang="pt-BR" sz="2200" b="1" dirty="0">
                <a:effectLst/>
              </a:rPr>
              <a:t>SO</a:t>
            </a:r>
            <a:r>
              <a:rPr lang="pt-BR" sz="2200" b="1" baseline="-25000" dirty="0">
                <a:effectLst/>
              </a:rPr>
              <a:t>4</a:t>
            </a:r>
            <a:r>
              <a:rPr lang="pt-BR" sz="2200" dirty="0">
                <a:effectLst/>
              </a:rPr>
              <a:t> = não haverá reação por apresentarem o mesmo cátion (Na);</a:t>
            </a:r>
          </a:p>
        </p:txBody>
      </p:sp>
      <p:sp>
        <p:nvSpPr>
          <p:cNvPr id="4" name="Estrela de 5 pontas 3"/>
          <p:cNvSpPr/>
          <p:nvPr/>
        </p:nvSpPr>
        <p:spPr>
          <a:xfrm>
            <a:off x="1141413" y="1104899"/>
            <a:ext cx="893618" cy="76892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4"/>
          <p:cNvSpPr/>
          <p:nvPr/>
        </p:nvSpPr>
        <p:spPr>
          <a:xfrm>
            <a:off x="9919855" y="1104900"/>
            <a:ext cx="893618" cy="76892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5306096" y="5615189"/>
            <a:ext cx="1416676" cy="88864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26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 reação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2060581"/>
            <a:ext cx="9905998" cy="3124201"/>
          </a:xfrm>
        </p:spPr>
        <p:txBody>
          <a:bodyPr/>
          <a:lstStyle/>
          <a:p>
            <a:pPr fontAlgn="base"/>
            <a:r>
              <a:rPr lang="pt-BR" dirty="0">
                <a:solidFill>
                  <a:schemeClr val="tx1"/>
                </a:solidFill>
                <a:effectLst/>
              </a:rPr>
              <a:t>Para saber se uma reação química acontecerá durante uma mistura de soluções, basta termos atenção nos solutos dessas misturas. Se eles apresentarem cátions e ânions diferentes entre si, a reação certamente acontecerá. Veja alguns exemplos: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  <a:effectLst/>
              </a:rPr>
              <a:t>1º)</a:t>
            </a:r>
            <a:r>
              <a:rPr lang="pt-BR" dirty="0">
                <a:solidFill>
                  <a:schemeClr val="tx1"/>
                </a:solidFill>
                <a:effectLst/>
              </a:rPr>
              <a:t> Solução de </a:t>
            </a:r>
            <a:r>
              <a:rPr lang="pt-BR" dirty="0" err="1">
                <a:solidFill>
                  <a:schemeClr val="tx1"/>
                </a:solidFill>
                <a:effectLst/>
              </a:rPr>
              <a:t>NaCl</a:t>
            </a:r>
            <a:r>
              <a:rPr lang="pt-BR" dirty="0">
                <a:solidFill>
                  <a:schemeClr val="tx1"/>
                </a:solidFill>
                <a:effectLst/>
              </a:rPr>
              <a:t> com solução de KOH = haverá reação porque os cátions Na</a:t>
            </a:r>
            <a:r>
              <a:rPr lang="pt-BR" baseline="30000" dirty="0">
                <a:solidFill>
                  <a:schemeClr val="tx1"/>
                </a:solidFill>
                <a:effectLst/>
              </a:rPr>
              <a:t>+</a:t>
            </a:r>
            <a:r>
              <a:rPr lang="pt-BR" dirty="0">
                <a:solidFill>
                  <a:schemeClr val="tx1"/>
                </a:solidFill>
                <a:effectLst/>
              </a:rPr>
              <a:t> e K</a:t>
            </a:r>
            <a:r>
              <a:rPr lang="pt-BR" baseline="30000" dirty="0">
                <a:solidFill>
                  <a:schemeClr val="tx1"/>
                </a:solidFill>
                <a:effectLst/>
              </a:rPr>
              <a:t>+</a:t>
            </a:r>
            <a:r>
              <a:rPr lang="pt-BR" dirty="0">
                <a:solidFill>
                  <a:schemeClr val="tx1"/>
                </a:solidFill>
                <a:effectLst/>
              </a:rPr>
              <a:t> são diferentes, assim como os ânions Cl</a:t>
            </a:r>
            <a:r>
              <a:rPr lang="pt-BR" baseline="30000" dirty="0">
                <a:solidFill>
                  <a:schemeClr val="tx1"/>
                </a:solidFill>
                <a:effectLst/>
              </a:rPr>
              <a:t>-</a:t>
            </a:r>
            <a:r>
              <a:rPr lang="pt-BR" dirty="0">
                <a:solidFill>
                  <a:schemeClr val="tx1"/>
                </a:solidFill>
                <a:effectLst/>
              </a:rPr>
              <a:t> e OH</a:t>
            </a:r>
            <a:r>
              <a:rPr lang="pt-BR" baseline="30000" dirty="0">
                <a:solidFill>
                  <a:schemeClr val="tx1"/>
                </a:solidFill>
                <a:effectLst/>
              </a:rPr>
              <a:t>-</a:t>
            </a:r>
            <a:r>
              <a:rPr lang="pt-BR" dirty="0">
                <a:solidFill>
                  <a:schemeClr val="tx1"/>
                </a:solidFill>
                <a:effectLst/>
              </a:rPr>
              <a:t> também são diferentes</a:t>
            </a:r>
            <a:r>
              <a:rPr lang="pt-BR" dirty="0">
                <a:effectLst/>
              </a:rPr>
              <a:t>.</a:t>
            </a:r>
          </a:p>
        </p:txBody>
      </p:sp>
      <p:sp>
        <p:nvSpPr>
          <p:cNvPr id="4" name="Coração 3"/>
          <p:cNvSpPr/>
          <p:nvPr/>
        </p:nvSpPr>
        <p:spPr>
          <a:xfrm>
            <a:off x="1288473" y="1309255"/>
            <a:ext cx="872836" cy="8728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oração 4"/>
          <p:cNvSpPr/>
          <p:nvPr/>
        </p:nvSpPr>
        <p:spPr>
          <a:xfrm>
            <a:off x="10174575" y="1309255"/>
            <a:ext cx="872836" cy="8728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5041556" y="5184782"/>
            <a:ext cx="1729946" cy="1185125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87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gaminho horizontal 6"/>
          <p:cNvSpPr/>
          <p:nvPr/>
        </p:nvSpPr>
        <p:spPr>
          <a:xfrm>
            <a:off x="1324984" y="695856"/>
            <a:ext cx="9538855" cy="1856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considere uma solução contendo sal de cozinha e água qual é o soluto?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881708" y="3639324"/>
            <a:ext cx="1902940" cy="93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sal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700812" y="3639324"/>
            <a:ext cx="1902940" cy="93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água</a:t>
            </a:r>
          </a:p>
        </p:txBody>
      </p:sp>
      <p:sp>
        <p:nvSpPr>
          <p:cNvPr id="4" name="Mais 3"/>
          <p:cNvSpPr/>
          <p:nvPr/>
        </p:nvSpPr>
        <p:spPr>
          <a:xfrm rot="2716256">
            <a:off x="8061732" y="4820838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osca 7"/>
          <p:cNvSpPr/>
          <p:nvPr/>
        </p:nvSpPr>
        <p:spPr>
          <a:xfrm>
            <a:off x="2385503" y="4895850"/>
            <a:ext cx="895350" cy="895350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para a direita 8">
            <a:hlinkClick r:id="rId2" action="ppaction://hlinksldjump"/>
          </p:cNvPr>
          <p:cNvSpPr/>
          <p:nvPr/>
        </p:nvSpPr>
        <p:spPr>
          <a:xfrm>
            <a:off x="5437185" y="5510862"/>
            <a:ext cx="1870859" cy="1028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Questão 2</a:t>
            </a:r>
          </a:p>
        </p:txBody>
      </p:sp>
    </p:spTree>
    <p:extLst>
      <p:ext uri="{BB962C8B-B14F-4D97-AF65-F5344CB8AC3E}">
        <p14:creationId xmlns:p14="http://schemas.microsoft.com/office/powerpoint/2010/main" val="20809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Indique o conceito correto dos componentes que formam uma solução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622738" y="3863662"/>
            <a:ext cx="1865696" cy="192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Soluto é a substancia que é dissolvida e solvente é a substância que dissolve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112912" y="3000778"/>
            <a:ext cx="1778423" cy="240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Solvente é a substancia que é dissolvida e soluto é a substancia que esta em menor quantidade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443564" y="2514600"/>
            <a:ext cx="1977314" cy="1191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Soluto é a menor parte em uma solução</a:t>
            </a:r>
          </a:p>
        </p:txBody>
      </p:sp>
      <p:sp>
        <p:nvSpPr>
          <p:cNvPr id="8" name="Rosca 7"/>
          <p:cNvSpPr/>
          <p:nvPr/>
        </p:nvSpPr>
        <p:spPr>
          <a:xfrm>
            <a:off x="2107911" y="2741456"/>
            <a:ext cx="895350" cy="895350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ais 8"/>
          <p:cNvSpPr/>
          <p:nvPr/>
        </p:nvSpPr>
        <p:spPr>
          <a:xfrm rot="2716256">
            <a:off x="8897053" y="3709360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ais 9"/>
          <p:cNvSpPr/>
          <p:nvPr/>
        </p:nvSpPr>
        <p:spPr>
          <a:xfrm rot="2716256">
            <a:off x="5503861" y="5419615"/>
            <a:ext cx="1181100" cy="119598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2">
            <a:hlinkClick r:id="rId2" action="ppaction://hlinksldjump"/>
          </p:cNvPr>
          <p:cNvSpPr/>
          <p:nvPr/>
        </p:nvSpPr>
        <p:spPr>
          <a:xfrm>
            <a:off x="9487603" y="5638800"/>
            <a:ext cx="1904297" cy="1219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Questão 3</a:t>
            </a:r>
          </a:p>
        </p:txBody>
      </p:sp>
    </p:spTree>
    <p:extLst>
      <p:ext uri="{BB962C8B-B14F-4D97-AF65-F5344CB8AC3E}">
        <p14:creationId xmlns:p14="http://schemas.microsoft.com/office/powerpoint/2010/main" val="23752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Malha</Template>
  <TotalTime>1786</TotalTime>
  <Words>672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OpenSans</vt:lpstr>
      <vt:lpstr>Malha</vt:lpstr>
      <vt:lpstr>Soluções químicas</vt:lpstr>
      <vt:lpstr>Como jogar </vt:lpstr>
      <vt:lpstr>referências</vt:lpstr>
      <vt:lpstr>autoria</vt:lpstr>
      <vt:lpstr>Misturas químicas</vt:lpstr>
      <vt:lpstr>Sem reação química</vt:lpstr>
      <vt:lpstr>Com reação química</vt:lpstr>
      <vt:lpstr>considere uma solução contendo sal de cozinha e água qual é o soluto?</vt:lpstr>
      <vt:lpstr>Indique o conceito correto dos componentes que formam uma solução</vt:lpstr>
      <vt:lpstr>Soluto + solvente = solução</vt:lpstr>
      <vt:lpstr>Soluções Insaturadas</vt:lpstr>
      <vt:lpstr>_______________ é a propriedade física das substâncias de se dissolverem, ou não, em um determinado solvente. _______________ representa a capacidade máxima do soluto de se dissolver em uma determinada quantidade de solvente. Isso conforme as condições de temperatura e pressão.</vt:lpstr>
      <vt:lpstr>Parabéns!!!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Soluções químicas</dc:title>
  <dc:creator>tanisecezarfontana@outlook.com</dc:creator>
  <cp:lastModifiedBy>Avaliador</cp:lastModifiedBy>
  <cp:revision>42</cp:revision>
  <dcterms:created xsi:type="dcterms:W3CDTF">2019-11-22T12:52:55Z</dcterms:created>
  <dcterms:modified xsi:type="dcterms:W3CDTF">2019-12-30T13:34:58Z</dcterms:modified>
</cp:coreProperties>
</file>